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FF3"/>
    <a:srgbClr val="4C515A"/>
    <a:srgbClr val="4ABDBC"/>
    <a:srgbClr val="5F5A9D"/>
    <a:srgbClr val="E0E0E0"/>
    <a:srgbClr val="8ADAD2"/>
    <a:srgbClr val="9FE1DB"/>
    <a:srgbClr val="B6E8E3"/>
    <a:srgbClr val="CDEFEC"/>
    <a:srgbClr val="DFF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32" autoAdjust="0"/>
    <p:restoredTop sz="86407" autoAdjust="0"/>
  </p:normalViewPr>
  <p:slideViewPr>
    <p:cSldViewPr snapToObjects="1">
      <p:cViewPr varScale="1">
        <p:scale>
          <a:sx n="76" d="100"/>
          <a:sy n="76" d="100"/>
        </p:scale>
        <p:origin x="1602" y="96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483768" y="6425554"/>
            <a:ext cx="6444716" cy="35181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/>
              <a:t>Source: Jeanne M. </a:t>
            </a:r>
            <a:r>
              <a:rPr lang="en-US" sz="900" dirty="0" err="1"/>
              <a:t>Lambrew</a:t>
            </a:r>
            <a:r>
              <a:rPr lang="en-US" sz="900" dirty="0"/>
              <a:t>, </a:t>
            </a:r>
            <a:r>
              <a:rPr lang="en-US" sz="900" i="1" dirty="0"/>
              <a:t>Getting Ready for Health Reform 2020: What Past Presidential Campaigns Can Teach Us</a:t>
            </a:r>
            <a:r>
              <a:rPr lang="en-US" sz="900" dirty="0"/>
              <a:t> (Commonwealth Fund, June 2018).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152" y="6382512"/>
            <a:ext cx="1838804" cy="411480"/>
          </a:xfrm>
          <a:prstGeom prst="rect">
            <a:avLst/>
          </a:prstGeom>
        </p:spPr>
      </p:pic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lang="en-US" sz="1200" b="0" i="0" smtClean="0">
                <a:solidFill>
                  <a:schemeClr val="tx1"/>
                </a:solidFill>
                <a:effectLst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>
            <a:extLst>
              <a:ext uri="{FF2B5EF4-FFF2-40B4-BE49-F238E27FC236}">
                <a16:creationId xmlns:a16="http://schemas.microsoft.com/office/drawing/2014/main" id="{942C717F-1B13-1540-BE1E-686E5969858A}"/>
              </a:ext>
            </a:extLst>
          </p:cNvPr>
          <p:cNvGrpSpPr/>
          <p:nvPr/>
        </p:nvGrpSpPr>
        <p:grpSpPr>
          <a:xfrm>
            <a:off x="529396" y="1232756"/>
            <a:ext cx="8371840" cy="3313302"/>
            <a:chOff x="368416" y="859826"/>
            <a:chExt cx="8371840" cy="4585398"/>
          </a:xfrm>
        </p:grpSpPr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9906BFBC-311F-664A-84EE-2689188EF9D8}"/>
                </a:ext>
              </a:extLst>
            </p:cNvPr>
            <p:cNvCxnSpPr/>
            <p:nvPr/>
          </p:nvCxnSpPr>
          <p:spPr>
            <a:xfrm>
              <a:off x="368416" y="859826"/>
              <a:ext cx="0" cy="4585398"/>
            </a:xfrm>
            <a:prstGeom prst="line">
              <a:avLst/>
            </a:prstGeom>
            <a:ln w="15875">
              <a:gradFill flip="none" rotWithShape="1"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50000">
                    <a:schemeClr val="bg1">
                      <a:lumMod val="85000"/>
                      <a:alpha val="50000"/>
                    </a:schemeClr>
                  </a:gs>
                  <a:gs pos="100000">
                    <a:schemeClr val="bg1">
                      <a:lumMod val="95000"/>
                      <a:alpha val="0"/>
                    </a:schemeClr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3EBD56BE-788E-0743-8E2E-8C6369FD61F7}"/>
                </a:ext>
              </a:extLst>
            </p:cNvPr>
            <p:cNvCxnSpPr/>
            <p:nvPr/>
          </p:nvCxnSpPr>
          <p:spPr>
            <a:xfrm>
              <a:off x="1298620" y="859826"/>
              <a:ext cx="0" cy="4585398"/>
            </a:xfrm>
            <a:prstGeom prst="line">
              <a:avLst/>
            </a:prstGeom>
            <a:ln w="15875">
              <a:gradFill flip="none" rotWithShape="1"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50000">
                    <a:schemeClr val="bg1">
                      <a:lumMod val="85000"/>
                      <a:alpha val="50000"/>
                    </a:schemeClr>
                  </a:gs>
                  <a:gs pos="100000">
                    <a:schemeClr val="bg1">
                      <a:lumMod val="95000"/>
                      <a:alpha val="0"/>
                    </a:schemeClr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EB21DDD7-AD12-AB45-B325-8A0797D1DE2D}"/>
                </a:ext>
              </a:extLst>
            </p:cNvPr>
            <p:cNvCxnSpPr/>
            <p:nvPr/>
          </p:nvCxnSpPr>
          <p:spPr>
            <a:xfrm>
              <a:off x="2228824" y="859826"/>
              <a:ext cx="0" cy="4585398"/>
            </a:xfrm>
            <a:prstGeom prst="line">
              <a:avLst/>
            </a:prstGeom>
            <a:ln w="15875">
              <a:gradFill flip="none" rotWithShape="1"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50000">
                    <a:schemeClr val="bg1">
                      <a:lumMod val="85000"/>
                      <a:alpha val="50000"/>
                    </a:schemeClr>
                  </a:gs>
                  <a:gs pos="100000">
                    <a:schemeClr val="bg1">
                      <a:lumMod val="95000"/>
                      <a:alpha val="0"/>
                    </a:schemeClr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0C170DF-5F09-CD45-BB42-B9A417D46944}"/>
                </a:ext>
              </a:extLst>
            </p:cNvPr>
            <p:cNvCxnSpPr/>
            <p:nvPr/>
          </p:nvCxnSpPr>
          <p:spPr>
            <a:xfrm>
              <a:off x="3159028" y="859826"/>
              <a:ext cx="0" cy="4585398"/>
            </a:xfrm>
            <a:prstGeom prst="line">
              <a:avLst/>
            </a:prstGeom>
            <a:ln w="15875">
              <a:gradFill flip="none" rotWithShape="1"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50000">
                    <a:schemeClr val="bg1">
                      <a:lumMod val="85000"/>
                      <a:alpha val="50000"/>
                    </a:schemeClr>
                  </a:gs>
                  <a:gs pos="100000">
                    <a:schemeClr val="bg1">
                      <a:lumMod val="95000"/>
                      <a:alpha val="0"/>
                    </a:schemeClr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04DEEF93-7995-D740-82DC-D0C9DC63E6F3}"/>
                </a:ext>
              </a:extLst>
            </p:cNvPr>
            <p:cNvCxnSpPr/>
            <p:nvPr/>
          </p:nvCxnSpPr>
          <p:spPr>
            <a:xfrm>
              <a:off x="4089232" y="859826"/>
              <a:ext cx="0" cy="4585398"/>
            </a:xfrm>
            <a:prstGeom prst="line">
              <a:avLst/>
            </a:prstGeom>
            <a:ln w="15875">
              <a:gradFill flip="none" rotWithShape="1"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50000">
                    <a:schemeClr val="bg1">
                      <a:lumMod val="85000"/>
                      <a:alpha val="50000"/>
                    </a:schemeClr>
                  </a:gs>
                  <a:gs pos="100000">
                    <a:schemeClr val="bg1">
                      <a:lumMod val="95000"/>
                      <a:alpha val="0"/>
                    </a:schemeClr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6263FC74-B26A-2746-87AB-80B7A22AF512}"/>
                </a:ext>
              </a:extLst>
            </p:cNvPr>
            <p:cNvCxnSpPr/>
            <p:nvPr/>
          </p:nvCxnSpPr>
          <p:spPr>
            <a:xfrm>
              <a:off x="5019436" y="859826"/>
              <a:ext cx="0" cy="4585398"/>
            </a:xfrm>
            <a:prstGeom prst="line">
              <a:avLst/>
            </a:prstGeom>
            <a:ln w="15875">
              <a:gradFill flip="none" rotWithShape="1"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50000">
                    <a:schemeClr val="bg1">
                      <a:lumMod val="85000"/>
                      <a:alpha val="50000"/>
                    </a:schemeClr>
                  </a:gs>
                  <a:gs pos="100000">
                    <a:schemeClr val="bg1">
                      <a:lumMod val="95000"/>
                      <a:alpha val="0"/>
                    </a:schemeClr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886658D2-87F3-BB41-BF03-273F153316AB}"/>
                </a:ext>
              </a:extLst>
            </p:cNvPr>
            <p:cNvCxnSpPr/>
            <p:nvPr/>
          </p:nvCxnSpPr>
          <p:spPr>
            <a:xfrm>
              <a:off x="5949640" y="859826"/>
              <a:ext cx="0" cy="4585398"/>
            </a:xfrm>
            <a:prstGeom prst="line">
              <a:avLst/>
            </a:prstGeom>
            <a:ln w="15875">
              <a:gradFill flip="none" rotWithShape="1"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50000">
                    <a:schemeClr val="bg1">
                      <a:lumMod val="85000"/>
                      <a:alpha val="50000"/>
                    </a:schemeClr>
                  </a:gs>
                  <a:gs pos="100000">
                    <a:schemeClr val="bg1">
                      <a:lumMod val="95000"/>
                      <a:alpha val="0"/>
                    </a:schemeClr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0D4B24C7-107F-5A42-BA37-8B33FE50C829}"/>
                </a:ext>
              </a:extLst>
            </p:cNvPr>
            <p:cNvCxnSpPr/>
            <p:nvPr/>
          </p:nvCxnSpPr>
          <p:spPr>
            <a:xfrm>
              <a:off x="6879844" y="859826"/>
              <a:ext cx="0" cy="4585398"/>
            </a:xfrm>
            <a:prstGeom prst="line">
              <a:avLst/>
            </a:prstGeom>
            <a:ln w="15875">
              <a:gradFill flip="none" rotWithShape="1"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50000">
                    <a:schemeClr val="bg1">
                      <a:lumMod val="85000"/>
                      <a:alpha val="50000"/>
                    </a:schemeClr>
                  </a:gs>
                  <a:gs pos="100000">
                    <a:schemeClr val="bg1">
                      <a:lumMod val="95000"/>
                      <a:alpha val="0"/>
                    </a:schemeClr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D90B68BE-F881-9B4E-B78C-8B7077E6AA7A}"/>
                </a:ext>
              </a:extLst>
            </p:cNvPr>
            <p:cNvCxnSpPr/>
            <p:nvPr/>
          </p:nvCxnSpPr>
          <p:spPr>
            <a:xfrm>
              <a:off x="7810048" y="859826"/>
              <a:ext cx="0" cy="4585398"/>
            </a:xfrm>
            <a:prstGeom prst="line">
              <a:avLst/>
            </a:prstGeom>
            <a:ln w="15875">
              <a:gradFill flip="none" rotWithShape="1"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50000">
                    <a:schemeClr val="bg1">
                      <a:lumMod val="85000"/>
                      <a:alpha val="50000"/>
                    </a:schemeClr>
                  </a:gs>
                  <a:gs pos="100000">
                    <a:schemeClr val="bg1">
                      <a:lumMod val="95000"/>
                      <a:alpha val="0"/>
                    </a:schemeClr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32940011-E054-484E-9143-346B78B64F23}"/>
                </a:ext>
              </a:extLst>
            </p:cNvPr>
            <p:cNvCxnSpPr/>
            <p:nvPr/>
          </p:nvCxnSpPr>
          <p:spPr>
            <a:xfrm>
              <a:off x="8740256" y="859826"/>
              <a:ext cx="0" cy="4585398"/>
            </a:xfrm>
            <a:prstGeom prst="line">
              <a:avLst/>
            </a:prstGeom>
            <a:ln w="15875">
              <a:gradFill flip="none" rotWithShape="1"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50000">
                    <a:schemeClr val="bg1">
                      <a:lumMod val="85000"/>
                      <a:alpha val="50000"/>
                    </a:schemeClr>
                  </a:gs>
                  <a:gs pos="100000">
                    <a:schemeClr val="bg1">
                      <a:lumMod val="95000"/>
                      <a:alpha val="0"/>
                    </a:schemeClr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B05519-A928-9A4B-A915-C54BD84A67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Health Reform Events by Days After Inauguration</a:t>
            </a:r>
            <a:br>
              <a:rPr lang="en-US" dirty="0"/>
            </a:br>
            <a:endParaRPr 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D0F65279-C24A-4640-8468-FA6DF1AEB36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sz="900" dirty="0">
                <a:solidFill>
                  <a:srgbClr val="4C515A"/>
                </a:solidFill>
              </a:rPr>
              <a:t>Data: Author’s analysis. 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3B5B5C6-31C4-2C41-8519-C95BE4C1E547}"/>
              </a:ext>
            </a:extLst>
          </p:cNvPr>
          <p:cNvSpPr/>
          <p:nvPr/>
        </p:nvSpPr>
        <p:spPr>
          <a:xfrm>
            <a:off x="4001031" y="2187372"/>
            <a:ext cx="119881" cy="119881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981CF2D-B084-B241-9EF8-0E5D64AEC41B}"/>
              </a:ext>
            </a:extLst>
          </p:cNvPr>
          <p:cNvSpPr/>
          <p:nvPr/>
        </p:nvSpPr>
        <p:spPr>
          <a:xfrm>
            <a:off x="4129436" y="2187372"/>
            <a:ext cx="119881" cy="119881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2B365D8-5BD2-2147-B04A-EE11C948BA8E}"/>
              </a:ext>
            </a:extLst>
          </p:cNvPr>
          <p:cNvSpPr/>
          <p:nvPr/>
        </p:nvSpPr>
        <p:spPr>
          <a:xfrm>
            <a:off x="8393519" y="2187372"/>
            <a:ext cx="119881" cy="119881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7FF0ADD-8842-7549-AC95-16CD755260B8}"/>
              </a:ext>
            </a:extLst>
          </p:cNvPr>
          <p:cNvSpPr/>
          <p:nvPr/>
        </p:nvSpPr>
        <p:spPr>
          <a:xfrm>
            <a:off x="580651" y="4139347"/>
            <a:ext cx="119881" cy="119881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6432C49-3FEC-EC4C-8A8E-52D4C5B898B6}"/>
              </a:ext>
            </a:extLst>
          </p:cNvPr>
          <p:cNvSpPr/>
          <p:nvPr/>
        </p:nvSpPr>
        <p:spPr>
          <a:xfrm>
            <a:off x="5034365" y="4629434"/>
            <a:ext cx="119881" cy="119881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1FCA0BA-5C31-244E-ABD4-004B70473F3C}"/>
              </a:ext>
            </a:extLst>
          </p:cNvPr>
          <p:cNvSpPr/>
          <p:nvPr/>
        </p:nvSpPr>
        <p:spPr>
          <a:xfrm>
            <a:off x="1276596" y="4137283"/>
            <a:ext cx="119881" cy="119881"/>
          </a:xfrm>
          <a:prstGeom prst="ellipse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CE8238C-EA22-2840-B00B-25B5D5F74D69}"/>
              </a:ext>
            </a:extLst>
          </p:cNvPr>
          <p:cNvSpPr/>
          <p:nvPr/>
        </p:nvSpPr>
        <p:spPr>
          <a:xfrm>
            <a:off x="4783844" y="4629434"/>
            <a:ext cx="119881" cy="119881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69794604-2C38-ED44-9750-716E844C104B}"/>
              </a:ext>
            </a:extLst>
          </p:cNvPr>
          <p:cNvSpPr/>
          <p:nvPr/>
        </p:nvSpPr>
        <p:spPr>
          <a:xfrm>
            <a:off x="4570901" y="4629434"/>
            <a:ext cx="119881" cy="119881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CC919DC-C3CB-824E-BCB0-14E44CD0E314}"/>
              </a:ext>
            </a:extLst>
          </p:cNvPr>
          <p:cNvCxnSpPr>
            <a:cxnSpLocks/>
          </p:cNvCxnSpPr>
          <p:nvPr/>
        </p:nvCxnSpPr>
        <p:spPr>
          <a:xfrm>
            <a:off x="384175" y="2907452"/>
            <a:ext cx="8724329" cy="0"/>
          </a:xfrm>
          <a:prstGeom prst="line">
            <a:avLst/>
          </a:prstGeom>
          <a:ln w="254000">
            <a:solidFill>
              <a:srgbClr val="ECEFF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1">
            <a:extLst>
              <a:ext uri="{FF2B5EF4-FFF2-40B4-BE49-F238E27FC236}">
                <a16:creationId xmlns:a16="http://schemas.microsoft.com/office/drawing/2014/main" id="{325521C7-06E2-104A-AD9E-0C9D62299663}"/>
              </a:ext>
            </a:extLst>
          </p:cNvPr>
          <p:cNvSpPr txBox="1"/>
          <p:nvPr/>
        </p:nvSpPr>
        <p:spPr>
          <a:xfrm>
            <a:off x="8657416" y="2775305"/>
            <a:ext cx="451088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rgbClr val="4C515A"/>
                </a:solidFill>
              </a:rPr>
              <a:t>450</a:t>
            </a:r>
          </a:p>
        </p:txBody>
      </p:sp>
      <p:sp>
        <p:nvSpPr>
          <p:cNvPr id="29" name="TextBox 1">
            <a:extLst>
              <a:ext uri="{FF2B5EF4-FFF2-40B4-BE49-F238E27FC236}">
                <a16:creationId xmlns:a16="http://schemas.microsoft.com/office/drawing/2014/main" id="{618A44C0-D0C3-C040-9C43-4D251745A991}"/>
              </a:ext>
            </a:extLst>
          </p:cNvPr>
          <p:cNvSpPr txBox="1"/>
          <p:nvPr/>
        </p:nvSpPr>
        <p:spPr>
          <a:xfrm>
            <a:off x="7729312" y="2775305"/>
            <a:ext cx="451088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rgbClr val="4C515A"/>
                </a:solidFill>
              </a:rPr>
              <a:t>400</a:t>
            </a:r>
          </a:p>
        </p:txBody>
      </p:sp>
      <p:sp>
        <p:nvSpPr>
          <p:cNvPr id="30" name="TextBox 1">
            <a:extLst>
              <a:ext uri="{FF2B5EF4-FFF2-40B4-BE49-F238E27FC236}">
                <a16:creationId xmlns:a16="http://schemas.microsoft.com/office/drawing/2014/main" id="{2B3515D1-607E-9E45-BD61-F99413CC0F3D}"/>
              </a:ext>
            </a:extLst>
          </p:cNvPr>
          <p:cNvSpPr txBox="1"/>
          <p:nvPr/>
        </p:nvSpPr>
        <p:spPr>
          <a:xfrm>
            <a:off x="6801209" y="2775305"/>
            <a:ext cx="451088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rgbClr val="4C515A"/>
                </a:solidFill>
              </a:rPr>
              <a:t>350</a:t>
            </a:r>
          </a:p>
        </p:txBody>
      </p:sp>
      <p:sp>
        <p:nvSpPr>
          <p:cNvPr id="31" name="TextBox 1">
            <a:extLst>
              <a:ext uri="{FF2B5EF4-FFF2-40B4-BE49-F238E27FC236}">
                <a16:creationId xmlns:a16="http://schemas.microsoft.com/office/drawing/2014/main" id="{4E00595F-DF28-C941-97BB-C1BE0D53B74A}"/>
              </a:ext>
            </a:extLst>
          </p:cNvPr>
          <p:cNvSpPr txBox="1"/>
          <p:nvPr/>
        </p:nvSpPr>
        <p:spPr>
          <a:xfrm>
            <a:off x="5873106" y="2775305"/>
            <a:ext cx="451088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rgbClr val="4C515A"/>
                </a:solidFill>
              </a:rPr>
              <a:t>300</a:t>
            </a:r>
          </a:p>
        </p:txBody>
      </p:sp>
      <p:sp>
        <p:nvSpPr>
          <p:cNvPr id="32" name="TextBox 1">
            <a:extLst>
              <a:ext uri="{FF2B5EF4-FFF2-40B4-BE49-F238E27FC236}">
                <a16:creationId xmlns:a16="http://schemas.microsoft.com/office/drawing/2014/main" id="{88C157B2-607B-A14A-826B-9DEF1BF9B75C}"/>
              </a:ext>
            </a:extLst>
          </p:cNvPr>
          <p:cNvSpPr txBox="1"/>
          <p:nvPr/>
        </p:nvSpPr>
        <p:spPr>
          <a:xfrm>
            <a:off x="4945003" y="2775305"/>
            <a:ext cx="451088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rgbClr val="4C515A"/>
                </a:solidFill>
              </a:rPr>
              <a:t>2</a:t>
            </a:r>
            <a:r>
              <a:rPr lang="en-US" sz="1100" b="1" dirty="0">
                <a:solidFill>
                  <a:srgbClr val="4C515A"/>
                </a:solidFill>
              </a:rPr>
              <a:t>50</a:t>
            </a:r>
          </a:p>
        </p:txBody>
      </p:sp>
      <p:sp>
        <p:nvSpPr>
          <p:cNvPr id="33" name="TextBox 1">
            <a:extLst>
              <a:ext uri="{FF2B5EF4-FFF2-40B4-BE49-F238E27FC236}">
                <a16:creationId xmlns:a16="http://schemas.microsoft.com/office/drawing/2014/main" id="{65B7D35E-A558-B546-8CCD-92BE85900B2E}"/>
              </a:ext>
            </a:extLst>
          </p:cNvPr>
          <p:cNvSpPr txBox="1"/>
          <p:nvPr/>
        </p:nvSpPr>
        <p:spPr>
          <a:xfrm>
            <a:off x="4016900" y="2775305"/>
            <a:ext cx="451088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rgbClr val="4C515A"/>
                </a:solidFill>
              </a:rPr>
              <a:t>2</a:t>
            </a:r>
            <a:r>
              <a:rPr lang="en-US" sz="1100" b="1" dirty="0">
                <a:solidFill>
                  <a:srgbClr val="4C515A"/>
                </a:solidFill>
              </a:rPr>
              <a:t>00</a:t>
            </a:r>
          </a:p>
        </p:txBody>
      </p:sp>
      <p:sp>
        <p:nvSpPr>
          <p:cNvPr id="34" name="TextBox 1">
            <a:extLst>
              <a:ext uri="{FF2B5EF4-FFF2-40B4-BE49-F238E27FC236}">
                <a16:creationId xmlns:a16="http://schemas.microsoft.com/office/drawing/2014/main" id="{375C77FF-5F16-2B47-8FC9-DE60AB5AEF57}"/>
              </a:ext>
            </a:extLst>
          </p:cNvPr>
          <p:cNvSpPr txBox="1"/>
          <p:nvPr/>
        </p:nvSpPr>
        <p:spPr>
          <a:xfrm>
            <a:off x="3088797" y="2775305"/>
            <a:ext cx="451088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rgbClr val="4C515A"/>
                </a:solidFill>
              </a:rPr>
              <a:t>1</a:t>
            </a:r>
            <a:r>
              <a:rPr lang="en-US" sz="1100" b="1" dirty="0">
                <a:solidFill>
                  <a:srgbClr val="4C515A"/>
                </a:solidFill>
              </a:rPr>
              <a:t>50</a:t>
            </a:r>
          </a:p>
        </p:txBody>
      </p:sp>
      <p:sp>
        <p:nvSpPr>
          <p:cNvPr id="35" name="TextBox 1">
            <a:extLst>
              <a:ext uri="{FF2B5EF4-FFF2-40B4-BE49-F238E27FC236}">
                <a16:creationId xmlns:a16="http://schemas.microsoft.com/office/drawing/2014/main" id="{F951E5D6-84A7-1047-9C80-3C8187EEADA7}"/>
              </a:ext>
            </a:extLst>
          </p:cNvPr>
          <p:cNvSpPr txBox="1"/>
          <p:nvPr/>
        </p:nvSpPr>
        <p:spPr>
          <a:xfrm>
            <a:off x="2160694" y="2775305"/>
            <a:ext cx="451088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rgbClr val="4C515A"/>
                </a:solidFill>
              </a:rPr>
              <a:t>100</a:t>
            </a:r>
          </a:p>
        </p:txBody>
      </p:sp>
      <p:sp>
        <p:nvSpPr>
          <p:cNvPr id="36" name="TextBox 1">
            <a:extLst>
              <a:ext uri="{FF2B5EF4-FFF2-40B4-BE49-F238E27FC236}">
                <a16:creationId xmlns:a16="http://schemas.microsoft.com/office/drawing/2014/main" id="{F1C5CB1C-E3BD-6C4B-9B9B-2210E7B421F1}"/>
              </a:ext>
            </a:extLst>
          </p:cNvPr>
          <p:cNvSpPr txBox="1"/>
          <p:nvPr/>
        </p:nvSpPr>
        <p:spPr>
          <a:xfrm>
            <a:off x="1232591" y="2775305"/>
            <a:ext cx="451088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rgbClr val="4C515A"/>
                </a:solidFill>
              </a:rPr>
              <a:t>50</a:t>
            </a:r>
          </a:p>
        </p:txBody>
      </p:sp>
      <p:sp>
        <p:nvSpPr>
          <p:cNvPr id="37" name="TextBox 1">
            <a:extLst>
              <a:ext uri="{FF2B5EF4-FFF2-40B4-BE49-F238E27FC236}">
                <a16:creationId xmlns:a16="http://schemas.microsoft.com/office/drawing/2014/main" id="{546AA289-5DBF-804D-9E51-7982E4841859}"/>
              </a:ext>
            </a:extLst>
          </p:cNvPr>
          <p:cNvSpPr txBox="1"/>
          <p:nvPr/>
        </p:nvSpPr>
        <p:spPr>
          <a:xfrm>
            <a:off x="304488" y="2778116"/>
            <a:ext cx="451088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srgbClr val="4C515A"/>
                </a:solidFill>
              </a:rPr>
              <a:t>0</a:t>
            </a:r>
          </a:p>
        </p:txBody>
      </p:sp>
      <p:sp>
        <p:nvSpPr>
          <p:cNvPr id="40" name="Rectangular Callout 39">
            <a:extLst>
              <a:ext uri="{FF2B5EF4-FFF2-40B4-BE49-F238E27FC236}">
                <a16:creationId xmlns:a16="http://schemas.microsoft.com/office/drawing/2014/main" id="{EB7C4397-C27A-5A4D-A726-B271F6C2291F}"/>
              </a:ext>
            </a:extLst>
          </p:cNvPr>
          <p:cNvSpPr/>
          <p:nvPr/>
        </p:nvSpPr>
        <p:spPr>
          <a:xfrm>
            <a:off x="2206047" y="1238378"/>
            <a:ext cx="1854924" cy="629103"/>
          </a:xfrm>
          <a:prstGeom prst="wedgeRectCallout">
            <a:avLst>
              <a:gd name="adj1" fmla="val 45286"/>
              <a:gd name="adj2" fmla="val 100813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20000"/>
                  <a:lumOff val="80000"/>
                  <a:alpha val="42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accent2"/>
                </a:solidFill>
              </a:rPr>
              <a:t>Johnson: </a:t>
            </a:r>
          </a:p>
          <a:p>
            <a:pPr algn="ctr"/>
            <a:r>
              <a:rPr lang="en-US" sz="1100" dirty="0">
                <a:solidFill>
                  <a:schemeClr val="accent2"/>
                </a:solidFill>
              </a:rPr>
              <a:t>Enacts Medicare &amp; Medicaid</a:t>
            </a:r>
          </a:p>
        </p:txBody>
      </p:sp>
      <p:sp>
        <p:nvSpPr>
          <p:cNvPr id="42" name="Rectangular Callout 41">
            <a:extLst>
              <a:ext uri="{FF2B5EF4-FFF2-40B4-BE49-F238E27FC236}">
                <a16:creationId xmlns:a16="http://schemas.microsoft.com/office/drawing/2014/main" id="{E4A50985-F5F7-E04A-84C2-B672FC6F464A}"/>
              </a:ext>
            </a:extLst>
          </p:cNvPr>
          <p:cNvSpPr/>
          <p:nvPr/>
        </p:nvSpPr>
        <p:spPr>
          <a:xfrm>
            <a:off x="4189376" y="1238378"/>
            <a:ext cx="1854924" cy="629103"/>
          </a:xfrm>
          <a:prstGeom prst="wedgeRectCallout">
            <a:avLst>
              <a:gd name="adj1" fmla="val -45546"/>
              <a:gd name="adj2" fmla="val 99467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20000"/>
                  <a:lumOff val="80000"/>
                  <a:alpha val="42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accent2"/>
                </a:solidFill>
              </a:rPr>
              <a:t>Clinton: </a:t>
            </a:r>
            <a:br>
              <a:rPr lang="en-US" sz="1100" dirty="0">
                <a:solidFill>
                  <a:schemeClr val="accent2"/>
                </a:solidFill>
              </a:rPr>
            </a:br>
            <a:r>
              <a:rPr lang="en-US" sz="1100" dirty="0">
                <a:solidFill>
                  <a:schemeClr val="accent2"/>
                </a:solidFill>
              </a:rPr>
              <a:t>Enacts Children’s Health Insurance Program</a:t>
            </a:r>
          </a:p>
        </p:txBody>
      </p:sp>
      <p:sp>
        <p:nvSpPr>
          <p:cNvPr id="43" name="Rectangular Callout 42">
            <a:extLst>
              <a:ext uri="{FF2B5EF4-FFF2-40B4-BE49-F238E27FC236}">
                <a16:creationId xmlns:a16="http://schemas.microsoft.com/office/drawing/2014/main" id="{D4B3763E-5692-2E43-8FDE-936C43386022}"/>
              </a:ext>
            </a:extLst>
          </p:cNvPr>
          <p:cNvSpPr/>
          <p:nvPr/>
        </p:nvSpPr>
        <p:spPr>
          <a:xfrm>
            <a:off x="7145248" y="1238378"/>
            <a:ext cx="1854924" cy="629103"/>
          </a:xfrm>
          <a:prstGeom prst="wedgeRectCallout">
            <a:avLst>
              <a:gd name="adj1" fmla="val 19924"/>
              <a:gd name="adj2" fmla="val 85658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20000"/>
                  <a:lumOff val="80000"/>
                  <a:alpha val="42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accent2"/>
                </a:solidFill>
              </a:rPr>
              <a:t>Obama: </a:t>
            </a:r>
            <a:br>
              <a:rPr lang="en-US" sz="1100" dirty="0">
                <a:solidFill>
                  <a:schemeClr val="accent2"/>
                </a:solidFill>
              </a:rPr>
            </a:br>
            <a:r>
              <a:rPr lang="en-US" sz="1100" dirty="0">
                <a:solidFill>
                  <a:schemeClr val="accent2"/>
                </a:solidFill>
              </a:rPr>
              <a:t>Enacts Affordable Care Act</a:t>
            </a:r>
          </a:p>
        </p:txBody>
      </p:sp>
      <p:sp>
        <p:nvSpPr>
          <p:cNvPr id="44" name="Rectangular Callout 43">
            <a:extLst>
              <a:ext uri="{FF2B5EF4-FFF2-40B4-BE49-F238E27FC236}">
                <a16:creationId xmlns:a16="http://schemas.microsoft.com/office/drawing/2014/main" id="{A36E3C63-5D24-2847-8963-CB7B6D4619A0}"/>
              </a:ext>
            </a:extLst>
          </p:cNvPr>
          <p:cNvSpPr/>
          <p:nvPr/>
        </p:nvSpPr>
        <p:spPr>
          <a:xfrm>
            <a:off x="529396" y="4709118"/>
            <a:ext cx="987403" cy="629103"/>
          </a:xfrm>
          <a:prstGeom prst="wedgeRectCallout">
            <a:avLst>
              <a:gd name="adj1" fmla="val -35048"/>
              <a:gd name="adj2" fmla="val -115866"/>
            </a:avLst>
          </a:prstGeom>
          <a:gradFill flip="none" rotWithShape="1">
            <a:gsLst>
              <a:gs pos="0">
                <a:schemeClr val="tx2">
                  <a:lumMod val="20000"/>
                  <a:lumOff val="80000"/>
                  <a:alpha val="16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2"/>
                </a:solidFill>
              </a:rPr>
              <a:t>Clinton: </a:t>
            </a:r>
            <a:br>
              <a:rPr lang="en-US" sz="1100" dirty="0">
                <a:solidFill>
                  <a:schemeClr val="tx2"/>
                </a:solidFill>
              </a:rPr>
            </a:br>
            <a:r>
              <a:rPr lang="en-US" sz="1100" dirty="0">
                <a:solidFill>
                  <a:schemeClr val="tx2"/>
                </a:solidFill>
              </a:rPr>
              <a:t>Creates Task Force</a:t>
            </a:r>
          </a:p>
        </p:txBody>
      </p:sp>
      <p:sp>
        <p:nvSpPr>
          <p:cNvPr id="45" name="Rectangular Callout 44">
            <a:extLst>
              <a:ext uri="{FF2B5EF4-FFF2-40B4-BE49-F238E27FC236}">
                <a16:creationId xmlns:a16="http://schemas.microsoft.com/office/drawing/2014/main" id="{E94D616D-A489-8C45-9C4D-06DD8FB4C32D}"/>
              </a:ext>
            </a:extLst>
          </p:cNvPr>
          <p:cNvSpPr/>
          <p:nvPr/>
        </p:nvSpPr>
        <p:spPr>
          <a:xfrm>
            <a:off x="1320510" y="3144571"/>
            <a:ext cx="1058312" cy="629103"/>
          </a:xfrm>
          <a:prstGeom prst="wedgeRectCallout">
            <a:avLst>
              <a:gd name="adj1" fmla="val -45546"/>
              <a:gd name="adj2" fmla="val 99467"/>
            </a:avLst>
          </a:prstGeom>
          <a:gradFill flip="none" rotWithShape="1">
            <a:gsLst>
              <a:gs pos="0">
                <a:schemeClr val="tx2">
                  <a:lumMod val="20000"/>
                  <a:lumOff val="80000"/>
                </a:schemeClr>
              </a:gs>
              <a:gs pos="99000">
                <a:schemeClr val="tx2">
                  <a:lumMod val="20000"/>
                  <a:lumOff val="80000"/>
                  <a:alpha val="15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2"/>
                </a:solidFill>
              </a:rPr>
              <a:t>Obama: </a:t>
            </a:r>
            <a:br>
              <a:rPr lang="en-US" sz="1100" dirty="0">
                <a:solidFill>
                  <a:schemeClr val="tx2"/>
                </a:solidFill>
              </a:rPr>
            </a:br>
            <a:r>
              <a:rPr lang="en-US" sz="1100" dirty="0">
                <a:solidFill>
                  <a:schemeClr val="tx2"/>
                </a:solidFill>
              </a:rPr>
              <a:t>White House Summit</a:t>
            </a:r>
          </a:p>
        </p:txBody>
      </p:sp>
      <p:sp>
        <p:nvSpPr>
          <p:cNvPr id="46" name="Rectangular Callout 45">
            <a:extLst>
              <a:ext uri="{FF2B5EF4-FFF2-40B4-BE49-F238E27FC236}">
                <a16:creationId xmlns:a16="http://schemas.microsoft.com/office/drawing/2014/main" id="{48386E48-FA94-FF40-87F7-C3BA832716BB}"/>
              </a:ext>
            </a:extLst>
          </p:cNvPr>
          <p:cNvSpPr/>
          <p:nvPr/>
        </p:nvSpPr>
        <p:spPr>
          <a:xfrm>
            <a:off x="5034365" y="4996730"/>
            <a:ext cx="1125760" cy="411480"/>
          </a:xfrm>
          <a:prstGeom prst="wedgeRectCallout">
            <a:avLst>
              <a:gd name="adj1" fmla="val -40333"/>
              <a:gd name="adj2" fmla="val -99088"/>
            </a:avLst>
          </a:prstGeom>
          <a:gradFill flip="none" rotWithShape="1">
            <a:gsLst>
              <a:gs pos="0">
                <a:schemeClr val="bg2">
                  <a:lumMod val="20000"/>
                  <a:lumOff val="80000"/>
                  <a:alpha val="42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2"/>
                </a:solidFill>
              </a:rPr>
              <a:t>Truman: </a:t>
            </a:r>
            <a:r>
              <a:rPr lang="en-US" sz="1100" dirty="0">
                <a:solidFill>
                  <a:schemeClr val="bg2"/>
                </a:solidFill>
              </a:rPr>
              <a:t>Special Message</a:t>
            </a:r>
          </a:p>
        </p:txBody>
      </p:sp>
      <p:sp>
        <p:nvSpPr>
          <p:cNvPr id="47" name="Rectangular Callout 46">
            <a:extLst>
              <a:ext uri="{FF2B5EF4-FFF2-40B4-BE49-F238E27FC236}">
                <a16:creationId xmlns:a16="http://schemas.microsoft.com/office/drawing/2014/main" id="{6CD49C75-4697-9C43-829E-A0DB8BF832C9}"/>
              </a:ext>
            </a:extLst>
          </p:cNvPr>
          <p:cNvSpPr/>
          <p:nvPr/>
        </p:nvSpPr>
        <p:spPr>
          <a:xfrm>
            <a:off x="3757268" y="4996730"/>
            <a:ext cx="933514" cy="411480"/>
          </a:xfrm>
          <a:prstGeom prst="wedgeRectCallout">
            <a:avLst>
              <a:gd name="adj1" fmla="val 41466"/>
              <a:gd name="adj2" fmla="val -102964"/>
            </a:avLst>
          </a:prstGeom>
          <a:gradFill flip="none" rotWithShape="1">
            <a:gsLst>
              <a:gs pos="0">
                <a:schemeClr val="bg2">
                  <a:lumMod val="20000"/>
                  <a:lumOff val="80000"/>
                  <a:alpha val="42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2"/>
                </a:solidFill>
              </a:rPr>
              <a:t>Obama:</a:t>
            </a:r>
            <a:br>
              <a:rPr lang="en-US" sz="1100" b="1" dirty="0">
                <a:solidFill>
                  <a:schemeClr val="bg2"/>
                </a:solidFill>
              </a:rPr>
            </a:br>
            <a:r>
              <a:rPr lang="en-US" sz="1100" dirty="0">
                <a:solidFill>
                  <a:schemeClr val="bg2"/>
                </a:solidFill>
              </a:rPr>
              <a:t>Joint Session</a:t>
            </a:r>
          </a:p>
        </p:txBody>
      </p:sp>
      <p:sp>
        <p:nvSpPr>
          <p:cNvPr id="48" name="Rectangular Callout 47">
            <a:extLst>
              <a:ext uri="{FF2B5EF4-FFF2-40B4-BE49-F238E27FC236}">
                <a16:creationId xmlns:a16="http://schemas.microsoft.com/office/drawing/2014/main" id="{47ED950F-DA8B-0749-8D17-23D2B8379A63}"/>
              </a:ext>
            </a:extLst>
          </p:cNvPr>
          <p:cNvSpPr/>
          <p:nvPr/>
        </p:nvSpPr>
        <p:spPr>
          <a:xfrm>
            <a:off x="4556122" y="3991483"/>
            <a:ext cx="967512" cy="411480"/>
          </a:xfrm>
          <a:prstGeom prst="wedgeRectCallout">
            <a:avLst>
              <a:gd name="adj1" fmla="val -20811"/>
              <a:gd name="adj2" fmla="val 88670"/>
            </a:avLst>
          </a:prstGeom>
          <a:gradFill flip="none" rotWithShape="1">
            <a:gsLst>
              <a:gs pos="0">
                <a:schemeClr val="bg2">
                  <a:lumMod val="20000"/>
                  <a:lumOff val="80000"/>
                  <a:alpha val="43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2"/>
                </a:solidFill>
              </a:rPr>
              <a:t>Clinton: </a:t>
            </a:r>
            <a:br>
              <a:rPr lang="en-US" sz="1100" b="1" dirty="0">
                <a:solidFill>
                  <a:schemeClr val="bg2"/>
                </a:solidFill>
              </a:rPr>
            </a:br>
            <a:r>
              <a:rPr lang="en-US" sz="1100" dirty="0">
                <a:solidFill>
                  <a:schemeClr val="bg2"/>
                </a:solidFill>
              </a:rPr>
              <a:t>Joint Session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3A6576D-65F8-764F-BB29-6C0A7E90C1EA}"/>
              </a:ext>
            </a:extLst>
          </p:cNvPr>
          <p:cNvSpPr/>
          <p:nvPr/>
        </p:nvSpPr>
        <p:spPr>
          <a:xfrm>
            <a:off x="3652860" y="3776785"/>
            <a:ext cx="2592288" cy="1734824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80B2CCFF-C16B-A445-8BD4-5968CDA00A0C}"/>
              </a:ext>
            </a:extLst>
          </p:cNvPr>
          <p:cNvSpPr txBox="1"/>
          <p:nvPr/>
        </p:nvSpPr>
        <p:spPr>
          <a:xfrm>
            <a:off x="3850885" y="3639401"/>
            <a:ext cx="2196238" cy="248888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b="1" dirty="0">
                <a:solidFill>
                  <a:schemeClr val="bg2"/>
                </a:solidFill>
              </a:rPr>
              <a:t>Presidential Addresses to Congress:</a:t>
            </a:r>
          </a:p>
        </p:txBody>
      </p:sp>
      <p:sp>
        <p:nvSpPr>
          <p:cNvPr id="50" name="TextBox 1">
            <a:extLst>
              <a:ext uri="{FF2B5EF4-FFF2-40B4-BE49-F238E27FC236}">
                <a16:creationId xmlns:a16="http://schemas.microsoft.com/office/drawing/2014/main" id="{8226ED38-C9E2-9647-8599-EA76B950F3A4}"/>
              </a:ext>
            </a:extLst>
          </p:cNvPr>
          <p:cNvSpPr txBox="1"/>
          <p:nvPr/>
        </p:nvSpPr>
        <p:spPr>
          <a:xfrm>
            <a:off x="18288" y="2778116"/>
            <a:ext cx="486653" cy="288032"/>
          </a:xfrm>
          <a:prstGeom prst="rect">
            <a:avLst/>
          </a:prstGeom>
        </p:spPr>
        <p:txBody>
          <a:bodyPr wrap="square" lIns="0" rIns="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>
                <a:solidFill>
                  <a:srgbClr val="4C515A"/>
                </a:solidFill>
              </a:rPr>
              <a:t>Days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159901</TotalTime>
  <Words>50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Berlingske Serif Text</vt:lpstr>
      <vt:lpstr>Calibri</vt:lpstr>
      <vt:lpstr>InterFace</vt:lpstr>
      <vt:lpstr>1_Office Theme</vt:lpstr>
      <vt:lpstr>Health Reform Events by Days After Inauguration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EXHIBITS—The Financial Impact of the American Health Care Act’s Medicaid Provisions on Safety-Net Hospitals</dc:title>
  <dc:subject/>
  <dc:creator>Dobson DaVanzo Haught</dc:creator>
  <cp:keywords/>
  <dc:description/>
  <cp:lastModifiedBy>Aisha Gomez</cp:lastModifiedBy>
  <cp:revision>2072</cp:revision>
  <cp:lastPrinted>2017-12-06T21:07:40Z</cp:lastPrinted>
  <dcterms:created xsi:type="dcterms:W3CDTF">2014-10-08T23:03:32Z</dcterms:created>
  <dcterms:modified xsi:type="dcterms:W3CDTF">2018-07-10T14:14:33Z</dcterms:modified>
  <cp:category/>
</cp:coreProperties>
</file>