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0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EFF3"/>
    <a:srgbClr val="4C515A"/>
    <a:srgbClr val="4ABDBC"/>
    <a:srgbClr val="5F5A9D"/>
    <a:srgbClr val="E0E0E0"/>
    <a:srgbClr val="8ADAD2"/>
    <a:srgbClr val="9FE1DB"/>
    <a:srgbClr val="B6E8E3"/>
    <a:srgbClr val="CDEFEC"/>
    <a:srgbClr val="DFF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32" autoAdjust="0"/>
    <p:restoredTop sz="86407" autoAdjust="0"/>
  </p:normalViewPr>
  <p:slideViewPr>
    <p:cSldViewPr snapToObjects="1">
      <p:cViewPr varScale="1">
        <p:scale>
          <a:sx n="76" d="100"/>
          <a:sy n="76" d="100"/>
        </p:scale>
        <p:origin x="1602" y="96"/>
      </p:cViewPr>
      <p:guideLst>
        <p:guide orient="horz" pos="1570"/>
        <p:guide pos="2988"/>
        <p:guide orient="horz" pos="1094"/>
        <p:guide pos="24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Objects="1">
      <p:cViewPr varScale="1">
        <p:scale>
          <a:sx n="52" d="100"/>
          <a:sy n="52" d="100"/>
        </p:scale>
        <p:origin x="2862" y="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Public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  <c:pt idx="8">
                  <c:v>2020</c:v>
                </c:pt>
              </c:strCache>
            </c:strRef>
          </c:cat>
          <c:val>
            <c:numRef>
              <c:f>Sheet1!$B$2:$J$2</c:f>
              <c:numCache>
                <c:formatCode>0.0</c:formatCode>
                <c:ptCount val="9"/>
                <c:pt idx="0">
                  <c:v>1.2145748987854252</c:v>
                </c:pt>
                <c:pt idx="1">
                  <c:v>2.7394029850746278</c:v>
                </c:pt>
                <c:pt idx="2">
                  <c:v>4.0853078556263265</c:v>
                </c:pt>
                <c:pt idx="3">
                  <c:v>5.4280373831775686</c:v>
                </c:pt>
                <c:pt idx="4">
                  <c:v>6.5051874319489835</c:v>
                </c:pt>
                <c:pt idx="5">
                  <c:v>7.6414999999999997</c:v>
                </c:pt>
                <c:pt idx="6">
                  <c:v>9.1524000000000001</c:v>
                </c:pt>
                <c:pt idx="7">
                  <c:v>9.5226000000000006</c:v>
                </c:pt>
                <c:pt idx="8">
                  <c:v>10.4512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D6-614D-B62D-D5E5F9223284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Private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Sheet1!$B$1:$J$1</c:f>
              <c:strCache>
                <c:ptCount val="9"/>
                <c:pt idx="0">
                  <c:v>1960</c:v>
                </c:pt>
                <c:pt idx="1">
                  <c:v>1970</c:v>
                </c:pt>
                <c:pt idx="2">
                  <c:v>1980</c:v>
                </c:pt>
                <c:pt idx="3">
                  <c:v>1990</c:v>
                </c:pt>
                <c:pt idx="4">
                  <c:v>2000</c:v>
                </c:pt>
                <c:pt idx="5">
                  <c:v>2005</c:v>
                </c:pt>
                <c:pt idx="6">
                  <c:v>2010</c:v>
                </c:pt>
                <c:pt idx="7">
                  <c:v>2015</c:v>
                </c:pt>
                <c:pt idx="8">
                  <c:v>2020</c:v>
                </c:pt>
              </c:strCache>
            </c:strRef>
          </c:cat>
          <c:val>
            <c:numRef>
              <c:f>Sheet1!$B$3:$J$3</c:f>
              <c:numCache>
                <c:formatCode>0.0</c:formatCode>
                <c:ptCount val="9"/>
                <c:pt idx="0">
                  <c:v>3.785425101214575</c:v>
                </c:pt>
                <c:pt idx="1">
                  <c:v>4.160597014925373</c:v>
                </c:pt>
                <c:pt idx="2">
                  <c:v>4.814692144373673</c:v>
                </c:pt>
                <c:pt idx="3">
                  <c:v>6.6719626168224302</c:v>
                </c:pt>
                <c:pt idx="4">
                  <c:v>6.7948125680510172</c:v>
                </c:pt>
                <c:pt idx="5">
                  <c:v>7.8585000000000003</c:v>
                </c:pt>
                <c:pt idx="6">
                  <c:v>8.2475999999999985</c:v>
                </c:pt>
                <c:pt idx="7">
                  <c:v>8.1773999999999987</c:v>
                </c:pt>
                <c:pt idx="8">
                  <c:v>7.9488000000000003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D6-614D-B62D-D5E5F92232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429168815"/>
        <c:axId val="429170495"/>
      </c:barChart>
      <c:catAx>
        <c:axId val="429168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170495"/>
        <c:crosses val="autoZero"/>
        <c:auto val="1"/>
        <c:lblAlgn val="ctr"/>
        <c:lblOffset val="100"/>
        <c:noMultiLvlLbl val="0"/>
      </c:catAx>
      <c:valAx>
        <c:axId val="429170495"/>
        <c:scaling>
          <c:orientation val="minMax"/>
          <c:max val="25"/>
        </c:scaling>
        <c:delete val="0"/>
        <c:axPos val="l"/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1688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559094602043543"/>
          <c:y val="1.3077558437986588E-2"/>
          <c:w val="0.23363001171774722"/>
          <c:h val="8.05320147995609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1D146-B4E0-1741-B9EE-9789392EFCC4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63621-2E60-B848-8968-B0341E26A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483768" y="6425554"/>
            <a:ext cx="6444716" cy="351817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900" dirty="0"/>
              <a:t>Source: Jeanne M. </a:t>
            </a:r>
            <a:r>
              <a:rPr lang="en-US" sz="900" dirty="0" err="1"/>
              <a:t>Lambrew</a:t>
            </a:r>
            <a:r>
              <a:rPr lang="en-US" sz="900" dirty="0"/>
              <a:t>, </a:t>
            </a:r>
            <a:r>
              <a:rPr lang="en-US" sz="900" i="1" dirty="0"/>
              <a:t>Getting Ready for Health Reform 2020: What Past Presidential Campaigns Can Teach Us</a:t>
            </a:r>
            <a:r>
              <a:rPr lang="en-US" sz="900" dirty="0"/>
              <a:t> (Commonwealth Fund, June 2018).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152" y="6382512"/>
            <a:ext cx="1838804" cy="411480"/>
          </a:xfrm>
          <a:prstGeom prst="rect">
            <a:avLst/>
          </a:prstGeom>
        </p:spPr>
      </p:pic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500" y="296652"/>
            <a:ext cx="9001000" cy="756084"/>
          </a:xfrm>
          <a:effectLst/>
        </p:spPr>
        <p:txBody>
          <a:bodyPr anchor="t">
            <a:noAutofit/>
          </a:bodyPr>
          <a:lstStyle>
            <a:lvl1pPr algn="l">
              <a:lnSpc>
                <a:spcPct val="110000"/>
              </a:lnSpc>
              <a:defRPr sz="2000" spc="0" baseline="0">
                <a:solidFill>
                  <a:srgbClr val="4C515A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500" y="1052736"/>
            <a:ext cx="9000999" cy="4596104"/>
          </a:xfrm>
        </p:spPr>
        <p:txBody>
          <a:bodyPr>
            <a:normAutofit/>
          </a:bodyPr>
          <a:lstStyle>
            <a:lvl1pPr>
              <a:defRPr sz="1300">
                <a:solidFill>
                  <a:srgbClr val="4C515A"/>
                </a:solidFill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500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500" y="8620"/>
            <a:ext cx="9001000" cy="224346"/>
          </a:xfrm>
        </p:spPr>
        <p:txBody>
          <a:bodyPr anchor="b" anchorCtr="0">
            <a:noAutofit/>
          </a:bodyPr>
          <a:lstStyle>
            <a:lvl1pPr marL="0" indent="0">
              <a:buNone/>
              <a:defRPr sz="1200"/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 dirty="0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/>
          </p:nvPr>
        </p:nvSpPr>
        <p:spPr>
          <a:xfrm>
            <a:off x="71500" y="5697252"/>
            <a:ext cx="9001063" cy="495834"/>
          </a:xfrm>
        </p:spPr>
        <p:txBody>
          <a:bodyPr anchor="b" anchorCtr="0">
            <a:noAutofit/>
          </a:bodyPr>
          <a:lstStyle>
            <a:lvl1pPr marL="0" indent="0">
              <a:buNone/>
              <a:defRPr lang="en-US" sz="1200" b="0" i="0" smtClean="0">
                <a:solidFill>
                  <a:schemeClr val="tx1"/>
                </a:solidFill>
                <a:effectLst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87676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2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4191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</p:sldLayoutIdLst>
  <p:txStyles>
    <p:titleStyle>
      <a:lvl1pPr algn="ctr" defTabSz="914378" rtl="0" eaLnBrk="1" latinLnBrk="0" hangingPunct="1">
        <a:lnSpc>
          <a:spcPct val="86000"/>
        </a:lnSpc>
        <a:spcBef>
          <a:spcPct val="0"/>
        </a:spcBef>
        <a:buNone/>
        <a:defRPr sz="2100" kern="800" spc="-4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500" kern="800" spc="-10">
          <a:solidFill>
            <a:schemeClr val="tx1"/>
          </a:solidFill>
          <a:latin typeface="+mn-lt"/>
          <a:ea typeface="+mn-ea"/>
          <a:cs typeface="+mn-cs"/>
        </a:defRPr>
      </a:lvl1pPr>
      <a:lvl2pPr marL="344480" indent="-173034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2pPr>
      <a:lvl3pPr marL="515925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200" kern="800">
          <a:solidFill>
            <a:schemeClr val="tx1"/>
          </a:solidFill>
          <a:latin typeface="+mn-lt"/>
          <a:ea typeface="+mn-ea"/>
          <a:cs typeface="+mn-cs"/>
        </a:defRPr>
      </a:lvl3pPr>
      <a:lvl4pPr marL="687371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200" kern="800">
          <a:solidFill>
            <a:schemeClr val="tx1"/>
          </a:solidFill>
          <a:latin typeface="+mn-lt"/>
          <a:ea typeface="+mn-ea"/>
          <a:cs typeface="+mn-cs"/>
        </a:defRPr>
      </a:lvl4pPr>
      <a:lvl5pPr marL="858817" indent="-171446" algn="l" defTabSz="914378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200" kern="8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90E27-1024-FE46-BC91-FA028FB4C4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Growth in Health Spending as Share of Economy (GDP)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6" name="Chart Placeholder 5">
            <a:extLst>
              <a:ext uri="{FF2B5EF4-FFF2-40B4-BE49-F238E27FC236}">
                <a16:creationId xmlns:a16="http://schemas.microsoft.com/office/drawing/2014/main" id="{B01E922A-40B3-DE46-A8AA-E081613BF332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974134235"/>
              </p:ext>
            </p:extLst>
          </p:nvPr>
        </p:nvGraphicFramePr>
        <p:xfrm>
          <a:off x="0" y="1143000"/>
          <a:ext cx="9072563" cy="459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64CBA86-755C-354D-8D21-AB4654A7891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sz="900" dirty="0"/>
              <a:t>Data: Centers for Medicare and Medicaid Services, Office of the Actuary.</a:t>
            </a:r>
          </a:p>
          <a:p>
            <a:r>
              <a:rPr lang="en-US" sz="900" dirty="0"/>
              <a:t>Note: GDP = gross domestic product.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9000B5B0-89A3-B348-8E7F-0A7766064608}"/>
              </a:ext>
            </a:extLst>
          </p:cNvPr>
          <p:cNvSpPr txBox="1">
            <a:spLocks/>
          </p:cNvSpPr>
          <p:nvPr/>
        </p:nvSpPr>
        <p:spPr>
          <a:xfrm>
            <a:off x="71500" y="779240"/>
            <a:ext cx="9001000" cy="22434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 spc="-1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1446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4479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15925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7371" indent="0" algn="l" defTabSz="914378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 kern="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5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8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i="1" dirty="0"/>
              <a:t>Percent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2">
      <a:dk1>
        <a:srgbClr val="4C515A"/>
      </a:dk1>
      <a:lt1>
        <a:srgbClr val="FFFFFF"/>
      </a:lt1>
      <a:dk2>
        <a:srgbClr val="044C7F"/>
      </a:dk2>
      <a:lt2>
        <a:srgbClr val="4ABDBC"/>
      </a:lt2>
      <a:accent1>
        <a:srgbClr val="044C7F"/>
      </a:accent1>
      <a:accent2>
        <a:srgbClr val="F47920"/>
      </a:accent2>
      <a:accent3>
        <a:srgbClr val="4ABDBC"/>
      </a:accent3>
      <a:accent4>
        <a:srgbClr val="71B254"/>
      </a:accent4>
      <a:accent5>
        <a:srgbClr val="5F5A9D"/>
      </a:accent5>
      <a:accent6>
        <a:srgbClr val="E6C278"/>
      </a:accent6>
      <a:hlink>
        <a:srgbClr val="49BDBC"/>
      </a:hlink>
      <a:folHlink>
        <a:srgbClr val="4ABDBC"/>
      </a:folHlink>
    </a:clrScheme>
    <a:fontScheme name="CMW (Brand Fonts) V1.0">
      <a:majorFont>
        <a:latin typeface="Berlingske Serif Text"/>
        <a:ea typeface=""/>
        <a:cs typeface=""/>
      </a:majorFont>
      <a:minorFont>
        <a:latin typeface="InterFac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159901</TotalTime>
  <Words>34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Berlingske Serif Text</vt:lpstr>
      <vt:lpstr>Calibri</vt:lpstr>
      <vt:lpstr>InterFace</vt:lpstr>
      <vt:lpstr>1_Office Theme</vt:lpstr>
      <vt:lpstr>Growth in Health Spending as Share of Economy (GDP)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EXHIBITS—The Financial Impact of the American Health Care Act’s Medicaid Provisions on Safety-Net Hospitals</dc:title>
  <dc:subject/>
  <dc:creator>Dobson DaVanzo Haught</dc:creator>
  <cp:keywords/>
  <dc:description/>
  <cp:lastModifiedBy>Aisha Gomez</cp:lastModifiedBy>
  <cp:revision>2071</cp:revision>
  <cp:lastPrinted>2017-12-06T21:07:40Z</cp:lastPrinted>
  <dcterms:created xsi:type="dcterms:W3CDTF">2014-10-08T23:03:32Z</dcterms:created>
  <dcterms:modified xsi:type="dcterms:W3CDTF">2018-07-10T14:18:03Z</dcterms:modified>
  <cp:category/>
</cp:coreProperties>
</file>