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charts/chart19.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0" r:id="rId4"/>
  </p:sldMasterIdLst>
  <p:notesMasterIdLst>
    <p:notesMasterId r:id="rId29"/>
  </p:notesMasterIdLst>
  <p:handoutMasterIdLst>
    <p:handoutMasterId r:id="rId30"/>
  </p:handoutMasterIdLst>
  <p:sldIdLst>
    <p:sldId id="451" r:id="rId5"/>
    <p:sldId id="481" r:id="rId6"/>
    <p:sldId id="474" r:id="rId7"/>
    <p:sldId id="446" r:id="rId8"/>
    <p:sldId id="460" r:id="rId9"/>
    <p:sldId id="326" r:id="rId10"/>
    <p:sldId id="470" r:id="rId11"/>
    <p:sldId id="476" r:id="rId12"/>
    <p:sldId id="477" r:id="rId13"/>
    <p:sldId id="479" r:id="rId14"/>
    <p:sldId id="480" r:id="rId15"/>
    <p:sldId id="469" r:id="rId16"/>
    <p:sldId id="466" r:id="rId17"/>
    <p:sldId id="467" r:id="rId18"/>
    <p:sldId id="440" r:id="rId19"/>
    <p:sldId id="459" r:id="rId20"/>
    <p:sldId id="462" r:id="rId21"/>
    <p:sldId id="478" r:id="rId22"/>
    <p:sldId id="402" r:id="rId23"/>
    <p:sldId id="316" r:id="rId24"/>
    <p:sldId id="332" r:id="rId25"/>
    <p:sldId id="472" r:id="rId26"/>
    <p:sldId id="418" r:id="rId27"/>
    <p:sldId id="385" r:id="rId28"/>
  </p:sldIdLst>
  <p:sldSz cx="9144000" cy="6858000" type="screen4x3"/>
  <p:notesSz cx="7010400" cy="9236075"/>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2988" userDrawn="1">
          <p15:clr>
            <a:srgbClr val="A4A3A4"/>
          </p15:clr>
        </p15:guide>
        <p15:guide id="3" orient="horz" pos="1094"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extLst/>
  </p:cmAuthor>
  <p:cmAuthor id="2" name="Don Moulds" initials="DM" lastIdx="4" clrIdx="1"/>
  <p:cmAuthor id="3" name="Shanoor Seervai" initials="SS" lastIdx="2" clrIdx="2"/>
  <p:cmAuthor id="4" name="Jen Wilson" initials="JW" lastIdx="1" clrIdx="3">
    <p:extLst/>
  </p:cmAuthor>
  <p:cmAuthor id="5" name="Jen Wilson" initials="JW [2]"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4B1"/>
    <a:srgbClr val="868D99"/>
    <a:srgbClr val="044C7F"/>
    <a:srgbClr val="92D7D7"/>
    <a:srgbClr val="B7E5E4"/>
    <a:srgbClr val="4ABDBC"/>
    <a:srgbClr val="E3E5E7"/>
    <a:srgbClr val="5F5A9D"/>
    <a:srgbClr val="F49149"/>
    <a:srgbClr val="C9D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9" autoAdjust="0"/>
    <p:restoredTop sz="86431" autoAdjust="0"/>
  </p:normalViewPr>
  <p:slideViewPr>
    <p:cSldViewPr snapToGrid="0" snapToObjects="1">
      <p:cViewPr varScale="1">
        <p:scale>
          <a:sx n="148" d="100"/>
          <a:sy n="148" d="100"/>
        </p:scale>
        <p:origin x="1136" y="192"/>
      </p:cViewPr>
      <p:guideLst>
        <p:guide orient="horz" pos="1570"/>
        <p:guide pos="2988"/>
        <p:guide orient="horz" pos="1094"/>
        <p:guide pos="249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1" d="100"/>
          <a:sy n="111" d="100"/>
        </p:scale>
        <p:origin x="3816" y="22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38132733408302E-2"/>
          <c:y val="3.577726483697373E-2"/>
          <c:w val="0.93946369985001899"/>
          <c:h val="0.6698093065110523"/>
        </c:manualLayout>
      </c:layout>
      <c:areaChart>
        <c:grouping val="standard"/>
        <c:varyColors val="0"/>
        <c:ser>
          <c:idx val="0"/>
          <c:order val="0"/>
          <c:tx>
            <c:strRef>
              <c:f>Sheet1!$A$2</c:f>
              <c:strCache>
                <c:ptCount val="1"/>
                <c:pt idx="0">
                  <c:v>Uninsured at time of interview</c:v>
                </c:pt>
              </c:strCache>
            </c:strRef>
          </c:tx>
          <c:spPr>
            <a:gradFill>
              <a:gsLst>
                <a:gs pos="0">
                  <a:schemeClr val="accent1">
                    <a:lumMod val="5000"/>
                    <a:lumOff val="95000"/>
                  </a:schemeClr>
                </a:gs>
                <a:gs pos="70000">
                  <a:schemeClr val="bg2"/>
                </a:gs>
              </a:gsLst>
              <a:lin ang="16200000" scaled="0"/>
            </a:gradFill>
            <a:ln>
              <a:noFill/>
            </a:ln>
            <a:effectLst/>
          </c:spPr>
          <c:dPt>
            <c:idx val="0"/>
            <c:bubble3D val="0"/>
            <c:extLst>
              <c:ext xmlns:c16="http://schemas.microsoft.com/office/drawing/2014/chart" uri="{C3380CC4-5D6E-409C-BE32-E72D297353CC}">
                <c16:uniqueId val="{00000000-EFA4-49C8-A455-D80953FADF37}"/>
              </c:ext>
            </c:extLst>
          </c:dPt>
          <c:dPt>
            <c:idx val="5"/>
            <c:bubble3D val="0"/>
            <c:extLst>
              <c:ext xmlns:c16="http://schemas.microsoft.com/office/drawing/2014/chart" uri="{C3380CC4-5D6E-409C-BE32-E72D297353CC}">
                <c16:uniqueId val="{00000001-EFA4-49C8-A455-D80953FADF37}"/>
              </c:ext>
            </c:extLst>
          </c:dPt>
          <c:dLbls>
            <c:dLbl>
              <c:idx val="0"/>
              <c:layout>
                <c:manualLayout>
                  <c:x val="1.633036193611228E-3"/>
                  <c:y val="-0.2352645562522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A4-49C8-A455-D80953FADF37}"/>
                </c:ext>
              </c:extLst>
            </c:dLbl>
            <c:dLbl>
              <c:idx val="1"/>
              <c:layout>
                <c:manualLayout>
                  <c:x val="-3.266072387222456E-3"/>
                  <c:y val="-0.244313193031172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CF-254D-9DA4-DBEB89045853}"/>
                </c:ext>
              </c:extLst>
            </c:dLbl>
            <c:dLbl>
              <c:idx val="2"/>
              <c:layout>
                <c:manualLayout>
                  <c:x val="4.8991085808336547E-3"/>
                  <c:y val="-0.28352395240654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CF-254D-9DA4-DBEB89045853}"/>
                </c:ext>
              </c:extLst>
            </c:dLbl>
            <c:dLbl>
              <c:idx val="3"/>
              <c:layout>
                <c:manualLayout>
                  <c:x val="-5.9877302058042124E-17"/>
                  <c:y val="-0.268442891108325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CF-254D-9DA4-DBEB89045853}"/>
                </c:ext>
              </c:extLst>
            </c:dLbl>
            <c:dLbl>
              <c:idx val="4"/>
              <c:layout>
                <c:manualLayout>
                  <c:x val="-5.9877302058042124E-17"/>
                  <c:y val="-0.250345617550460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CF-254D-9DA4-DBEB89045853}"/>
                </c:ext>
              </c:extLst>
            </c:dLbl>
            <c:dLbl>
              <c:idx val="5"/>
              <c:layout>
                <c:manualLayout>
                  <c:x val="0"/>
                  <c:y val="-0.253361829810104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A4-49C8-A455-D80953FADF37}"/>
                </c:ext>
              </c:extLst>
            </c:dLbl>
            <c:dLbl>
              <c:idx val="6"/>
              <c:layout>
                <c:manualLayout>
                  <c:x val="0"/>
                  <c:y val="-0.232248343992595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CF-254D-9DA4-DBEB89045853}"/>
                </c:ext>
              </c:extLst>
            </c:dLbl>
            <c:dLbl>
              <c:idx val="7"/>
              <c:layout>
                <c:manualLayout>
                  <c:x val="0"/>
                  <c:y val="-0.177956523319001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CF-254D-9DA4-DBEB89045853}"/>
                </c:ext>
              </c:extLst>
            </c:dLbl>
            <c:dLbl>
              <c:idx val="8"/>
              <c:layout>
                <c:manualLayout>
                  <c:x val="0"/>
                  <c:y val="-0.177956523319001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CF-254D-9DA4-DBEB89045853}"/>
                </c:ext>
              </c:extLst>
            </c:dLbl>
            <c:dLbl>
              <c:idx val="9"/>
              <c:layout>
                <c:manualLayout>
                  <c:x val="6.4292763526235808E-8"/>
                  <c:y val="-0.16739978041024761"/>
                </c:manualLayout>
              </c:layout>
              <c:showLegendKey val="0"/>
              <c:showVal val="1"/>
              <c:showCatName val="0"/>
              <c:showSerName val="0"/>
              <c:showPercent val="0"/>
              <c:showBubbleSize val="0"/>
              <c:extLst>
                <c:ext xmlns:c15="http://schemas.microsoft.com/office/drawing/2012/chart" uri="{CE6537A1-D6FC-4f65-9D91-7224C49458BB}">
                  <c15:layout>
                    <c:manualLayout>
                      <c:w val="5.8389144809805928E-2"/>
                      <c:h val="7.315834710618184E-2"/>
                    </c:manualLayout>
                  </c15:layout>
                </c:ext>
                <c:ext xmlns:c16="http://schemas.microsoft.com/office/drawing/2014/chart" uri="{C3380CC4-5D6E-409C-BE32-E72D297353CC}">
                  <c16:uniqueId val="{00000009-89CF-254D-9DA4-DBEB89045853}"/>
                </c:ext>
              </c:extLst>
            </c:dLbl>
            <c:dLbl>
              <c:idx val="10"/>
              <c:layout>
                <c:manualLayout>
                  <c:x val="-1.633036193611228E-3"/>
                  <c:y val="-0.17795652331900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CF-254D-9DA4-DBEB89045853}"/>
                </c:ext>
              </c:extLst>
            </c:dLbl>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1997</c:v>
                </c:pt>
                <c:pt idx="1">
                  <c:v>2005</c:v>
                </c:pt>
                <c:pt idx="2">
                  <c:v>2010</c:v>
                </c:pt>
                <c:pt idx="3">
                  <c:v>2011</c:v>
                </c:pt>
                <c:pt idx="4">
                  <c:v>2012</c:v>
                </c:pt>
                <c:pt idx="5">
                  <c:v>2013</c:v>
                </c:pt>
                <c:pt idx="6">
                  <c:v>2014</c:v>
                </c:pt>
                <c:pt idx="7">
                  <c:v>2015</c:v>
                </c:pt>
                <c:pt idx="8">
                  <c:v>2016</c:v>
                </c:pt>
                <c:pt idx="9">
                  <c:v>2017</c:v>
                </c:pt>
                <c:pt idx="10">
                  <c:v>2018 (Jan-Sep)</c:v>
                </c:pt>
              </c:strCache>
            </c:strRef>
          </c:cat>
          <c:val>
            <c:numRef>
              <c:f>Sheet1!$B$2:$L$2</c:f>
              <c:numCache>
                <c:formatCode>0.0</c:formatCode>
                <c:ptCount val="11"/>
                <c:pt idx="0">
                  <c:v>41</c:v>
                </c:pt>
                <c:pt idx="1">
                  <c:v>41.2</c:v>
                </c:pt>
                <c:pt idx="2">
                  <c:v>48.6</c:v>
                </c:pt>
                <c:pt idx="3">
                  <c:v>46.3</c:v>
                </c:pt>
                <c:pt idx="4">
                  <c:v>45.5</c:v>
                </c:pt>
                <c:pt idx="5">
                  <c:v>44.8</c:v>
                </c:pt>
                <c:pt idx="6">
                  <c:v>36</c:v>
                </c:pt>
                <c:pt idx="7">
                  <c:v>28.6</c:v>
                </c:pt>
                <c:pt idx="8">
                  <c:v>28.6</c:v>
                </c:pt>
                <c:pt idx="9">
                  <c:v>29.3</c:v>
                </c:pt>
                <c:pt idx="10">
                  <c:v>29.7</c:v>
                </c:pt>
              </c:numCache>
            </c:numRef>
          </c:val>
          <c:extLst>
            <c:ext xmlns:c16="http://schemas.microsoft.com/office/drawing/2014/chart" uri="{C3380CC4-5D6E-409C-BE32-E72D297353CC}">
              <c16:uniqueId val="{00000007-EFA4-49C8-A455-D80953FADF37}"/>
            </c:ext>
          </c:extLst>
        </c:ser>
        <c:dLbls>
          <c:showLegendKey val="0"/>
          <c:showVal val="1"/>
          <c:showCatName val="0"/>
          <c:showSerName val="0"/>
          <c:showPercent val="0"/>
          <c:showBubbleSize val="0"/>
        </c:dLbls>
        <c:axId val="474830384"/>
        <c:axId val="474833912"/>
      </c:areaChart>
      <c:catAx>
        <c:axId val="474830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4833912"/>
        <c:crosses val="autoZero"/>
        <c:auto val="1"/>
        <c:lblAlgn val="ctr"/>
        <c:lblOffset val="300"/>
        <c:noMultiLvlLbl val="0"/>
      </c:catAx>
      <c:valAx>
        <c:axId val="474833912"/>
        <c:scaling>
          <c:orientation val="minMax"/>
          <c:max val="70"/>
          <c:min val="0"/>
        </c:scaling>
        <c:delete val="1"/>
        <c:axPos val="l"/>
        <c:numFmt formatCode="0" sourceLinked="0"/>
        <c:majorTickMark val="out"/>
        <c:minorTickMark val="none"/>
        <c:tickLblPos val="nextTo"/>
        <c:crossAx val="474830384"/>
        <c:crossesAt val="1"/>
        <c:crossBetween val="midCat"/>
        <c:majorUnit val="1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8828137529381E-2"/>
          <c:w val="0.99005263185864367"/>
          <c:h val="0.86856960072805467"/>
        </c:manualLayout>
      </c:layout>
      <c:lineChart>
        <c:grouping val="standard"/>
        <c:varyColors val="0"/>
        <c:ser>
          <c:idx val="0"/>
          <c:order val="0"/>
          <c:tx>
            <c:strRef>
              <c:f>Sheet1!$A$2</c:f>
              <c:strCache>
                <c:ptCount val="1"/>
                <c:pt idx="0">
                  <c:v>Total</c:v>
                </c:pt>
              </c:strCache>
            </c:strRef>
          </c:tx>
          <c:spPr>
            <a:ln w="28575" cap="rnd">
              <a:solidFill>
                <a:schemeClr val="tx1">
                  <a:lumMod val="60000"/>
                  <a:lumOff val="40000"/>
                </a:schemeClr>
              </a:solidFill>
              <a:round/>
            </a:ln>
            <a:effectLst/>
          </c:spPr>
          <c:marker>
            <c:symbol val="none"/>
          </c:marker>
          <c:dLbls>
            <c:dLbl>
              <c:idx val="0"/>
              <c:layout>
                <c:manualLayout>
                  <c:x val="-2.2860569386072067E-2"/>
                  <c:y val="-3.1871743828563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7A-B940-AAED-3ADB1FB1DA5B}"/>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60000"/>
                        <a:lumOff val="4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2003</c:v>
                </c:pt>
                <c:pt idx="1">
                  <c:v>2005</c:v>
                </c:pt>
                <c:pt idx="2">
                  <c:v>2010</c:v>
                </c:pt>
                <c:pt idx="3">
                  <c:v>2012</c:v>
                </c:pt>
                <c:pt idx="4">
                  <c:v>2014</c:v>
                </c:pt>
                <c:pt idx="5">
                  <c:v>2016</c:v>
                </c:pt>
                <c:pt idx="6">
                  <c:v>2018</c:v>
                </c:pt>
              </c:strCache>
            </c:strRef>
          </c:cat>
          <c:val>
            <c:numRef>
              <c:f>Sheet1!$B$2:$H$2</c:f>
              <c:numCache>
                <c:formatCode>0</c:formatCode>
                <c:ptCount val="7"/>
                <c:pt idx="0">
                  <c:v>12.32</c:v>
                </c:pt>
                <c:pt idx="1">
                  <c:v>12.94</c:v>
                </c:pt>
                <c:pt idx="2">
                  <c:v>22.23</c:v>
                </c:pt>
                <c:pt idx="3">
                  <c:v>22.900000000000002</c:v>
                </c:pt>
                <c:pt idx="4">
                  <c:v>23.28</c:v>
                </c:pt>
                <c:pt idx="5">
                  <c:v>27.98</c:v>
                </c:pt>
                <c:pt idx="6">
                  <c:v>29.080000000000002</c:v>
                </c:pt>
              </c:numCache>
            </c:numRef>
          </c:val>
          <c:smooth val="0"/>
          <c:extLst>
            <c:ext xmlns:c16="http://schemas.microsoft.com/office/drawing/2014/chart" uri="{C3380CC4-5D6E-409C-BE32-E72D297353CC}">
              <c16:uniqueId val="{00000002-AB7A-B940-AAED-3ADB1FB1DA5B}"/>
            </c:ext>
          </c:extLst>
        </c:ser>
        <c:ser>
          <c:idx val="1"/>
          <c:order val="1"/>
          <c:tx>
            <c:strRef>
              <c:f>Sheet1!$A$3</c:f>
              <c:strCache>
                <c:ptCount val="1"/>
                <c:pt idx="0">
                  <c:v>Employer-provided coverage</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2003</c:v>
                </c:pt>
                <c:pt idx="1">
                  <c:v>2005</c:v>
                </c:pt>
                <c:pt idx="2">
                  <c:v>2010</c:v>
                </c:pt>
                <c:pt idx="3">
                  <c:v>2012</c:v>
                </c:pt>
                <c:pt idx="4">
                  <c:v>2014</c:v>
                </c:pt>
                <c:pt idx="5">
                  <c:v>2016</c:v>
                </c:pt>
                <c:pt idx="6">
                  <c:v>2018</c:v>
                </c:pt>
              </c:strCache>
            </c:strRef>
          </c:cat>
          <c:val>
            <c:numRef>
              <c:f>Sheet1!$B$3:$H$3</c:f>
              <c:numCache>
                <c:formatCode>0</c:formatCode>
                <c:ptCount val="7"/>
                <c:pt idx="0">
                  <c:v>9.9599999999999991</c:v>
                </c:pt>
                <c:pt idx="1">
                  <c:v>11.799999999999999</c:v>
                </c:pt>
                <c:pt idx="2">
                  <c:v>17.16</c:v>
                </c:pt>
                <c:pt idx="3">
                  <c:v>19.939999999999998</c:v>
                </c:pt>
                <c:pt idx="4">
                  <c:v>20.04</c:v>
                </c:pt>
                <c:pt idx="5">
                  <c:v>24.169999999999998</c:v>
                </c:pt>
                <c:pt idx="6">
                  <c:v>28.050000000000004</c:v>
                </c:pt>
              </c:numCache>
            </c:numRef>
          </c:val>
          <c:smooth val="0"/>
          <c:extLst>
            <c:ext xmlns:c16="http://schemas.microsoft.com/office/drawing/2014/chart" uri="{C3380CC4-5D6E-409C-BE32-E72D297353CC}">
              <c16:uniqueId val="{00000004-AB7A-B940-AAED-3ADB1FB1DA5B}"/>
            </c:ext>
          </c:extLst>
        </c:ser>
        <c:ser>
          <c:idx val="2"/>
          <c:order val="2"/>
          <c:tx>
            <c:strRef>
              <c:f>Sheet1!$A$4</c:f>
              <c:strCache>
                <c:ptCount val="1"/>
                <c:pt idx="0">
                  <c:v>Individual coverage^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2003</c:v>
                </c:pt>
                <c:pt idx="1">
                  <c:v>2005</c:v>
                </c:pt>
                <c:pt idx="2">
                  <c:v>2010</c:v>
                </c:pt>
                <c:pt idx="3">
                  <c:v>2012</c:v>
                </c:pt>
                <c:pt idx="4">
                  <c:v>2014</c:v>
                </c:pt>
                <c:pt idx="5">
                  <c:v>2016</c:v>
                </c:pt>
                <c:pt idx="6">
                  <c:v>2018</c:v>
                </c:pt>
              </c:strCache>
            </c:strRef>
          </c:cat>
          <c:val>
            <c:numRef>
              <c:f>Sheet1!$B$4:$H$4</c:f>
              <c:numCache>
                <c:formatCode>0</c:formatCode>
                <c:ptCount val="7"/>
                <c:pt idx="0">
                  <c:v>17.32</c:v>
                </c:pt>
                <c:pt idx="1">
                  <c:v>19.18</c:v>
                </c:pt>
                <c:pt idx="2">
                  <c:v>36.559999999999995</c:v>
                </c:pt>
                <c:pt idx="3">
                  <c:v>45.050000000000004</c:v>
                </c:pt>
                <c:pt idx="4">
                  <c:v>37.369999999999997</c:v>
                </c:pt>
                <c:pt idx="5">
                  <c:v>44.49</c:v>
                </c:pt>
                <c:pt idx="6">
                  <c:v>41.91</c:v>
                </c:pt>
              </c:numCache>
            </c:numRef>
          </c:val>
          <c:smooth val="0"/>
          <c:extLst>
            <c:ext xmlns:c16="http://schemas.microsoft.com/office/drawing/2014/chart" uri="{C3380CC4-5D6E-409C-BE32-E72D297353CC}">
              <c16:uniqueId val="{00000005-AB7A-B940-AAED-3ADB1FB1DA5B}"/>
            </c:ext>
          </c:extLst>
        </c:ser>
        <c:dLbls>
          <c:dLblPos val="t"/>
          <c:showLegendKey val="0"/>
          <c:showVal val="1"/>
          <c:showCatName val="0"/>
          <c:showSerName val="0"/>
          <c:showPercent val="0"/>
          <c:showBubbleSize val="0"/>
        </c:dLbls>
        <c:smooth val="0"/>
        <c:axId val="481490600"/>
        <c:axId val="481483936"/>
      </c:lineChart>
      <c:catAx>
        <c:axId val="48149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1483936"/>
        <c:crosses val="autoZero"/>
        <c:auto val="1"/>
        <c:lblAlgn val="ctr"/>
        <c:lblOffset val="100"/>
        <c:noMultiLvlLbl val="0"/>
      </c:catAx>
      <c:valAx>
        <c:axId val="481483936"/>
        <c:scaling>
          <c:orientation val="minMax"/>
          <c:max val="70"/>
        </c:scaling>
        <c:delete val="1"/>
        <c:axPos val="l"/>
        <c:numFmt formatCode="0" sourceLinked="0"/>
        <c:majorTickMark val="none"/>
        <c:minorTickMark val="none"/>
        <c:tickLblPos val="nextTo"/>
        <c:crossAx val="481490600"/>
        <c:crosses val="autoZero"/>
        <c:crossBetween val="between"/>
        <c:majorUnit val="10"/>
      </c:valAx>
      <c:spPr>
        <a:noFill/>
        <a:ln>
          <a:noFill/>
        </a:ln>
        <a:effectLst/>
      </c:spPr>
    </c:plotArea>
    <c:legend>
      <c:legendPos val="t"/>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4266727770139845"/>
          <c:y val="7.5955826586672756E-2"/>
          <c:w val="0.7245418767098557"/>
          <c:h val="0.1008283439902823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0148316055099E-3"/>
          <c:y val="0.10007559548400223"/>
          <c:w val="0.97796215695575495"/>
          <c:h val="0.71397702538553076"/>
        </c:manualLayout>
      </c:layout>
      <c:barChart>
        <c:barDir val="col"/>
        <c:grouping val="clustered"/>
        <c:varyColors val="0"/>
        <c:ser>
          <c:idx val="0"/>
          <c:order val="0"/>
          <c:tx>
            <c:strRef>
              <c:f>Sheet1!$B$1</c:f>
              <c:strCache>
                <c:ptCount val="1"/>
                <c:pt idx="0">
                  <c:v>No for $1,000</c:v>
                </c:pt>
              </c:strCache>
            </c:strRef>
          </c:tx>
          <c:spPr>
            <a:solidFill>
              <a:schemeClr val="accent1"/>
            </a:solidFill>
            <a:ln>
              <a:noFill/>
            </a:ln>
            <a:effectLst/>
          </c:spPr>
          <c:invertIfNegative val="0"/>
          <c:dPt>
            <c:idx val="1"/>
            <c:invertIfNegative val="0"/>
            <c:bubble3D val="0"/>
            <c:spPr>
              <a:solidFill>
                <a:srgbClr val="F47920"/>
              </a:solidFill>
              <a:ln>
                <a:noFill/>
              </a:ln>
              <a:effectLst/>
            </c:spPr>
            <c:extLst>
              <c:ext xmlns:c16="http://schemas.microsoft.com/office/drawing/2014/chart" uri="{C3380CC4-5D6E-409C-BE32-E72D297353CC}">
                <c16:uniqueId val="{00000003-96C6-409D-972D-3837A342D7BC}"/>
              </c:ext>
            </c:extLst>
          </c:dPt>
          <c:dPt>
            <c:idx val="2"/>
            <c:invertIfNegative val="0"/>
            <c:bubble3D val="0"/>
            <c:spPr>
              <a:solidFill>
                <a:srgbClr val="4ABDBC"/>
              </a:solidFill>
              <a:ln>
                <a:noFill/>
              </a:ln>
              <a:effectLst/>
            </c:spPr>
            <c:extLst>
              <c:ext xmlns:c16="http://schemas.microsoft.com/office/drawing/2014/chart" uri="{C3380CC4-5D6E-409C-BE32-E72D297353CC}">
                <c16:uniqueId val="{00000001-96C6-409D-972D-3837A342D7BC}"/>
              </c:ext>
            </c:extLst>
          </c:dPt>
          <c:dPt>
            <c:idx val="3"/>
            <c:invertIfNegative val="0"/>
            <c:bubble3D val="0"/>
            <c:spPr>
              <a:solidFill>
                <a:srgbClr val="4ABDBC"/>
              </a:solidFill>
              <a:ln>
                <a:noFill/>
              </a:ln>
              <a:effectLst/>
            </c:spPr>
            <c:extLst>
              <c:ext xmlns:c16="http://schemas.microsoft.com/office/drawing/2014/chart" uri="{C3380CC4-5D6E-409C-BE32-E72D297353CC}">
                <c16:uniqueId val="{00000002-96C6-409D-972D-3837A342D7B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All adults with employer coverage</c:v>
                </c:pt>
                <c:pt idx="1">
                  <c:v>Less than 250% FPL</c:v>
                </c:pt>
                <c:pt idx="2">
                  <c:v>250% FPL or more</c:v>
                </c:pt>
              </c:strCache>
            </c:strRef>
          </c:cat>
          <c:val>
            <c:numRef>
              <c:f>Sheet1!$B$2:$B$5</c:f>
              <c:numCache>
                <c:formatCode>0</c:formatCode>
                <c:ptCount val="3"/>
                <c:pt idx="0">
                  <c:v>32.01</c:v>
                </c:pt>
                <c:pt idx="1">
                  <c:v>49.79</c:v>
                </c:pt>
                <c:pt idx="2">
                  <c:v>25.82</c:v>
                </c:pt>
              </c:numCache>
            </c:numRef>
          </c:val>
          <c:extLst>
            <c:ext xmlns:c16="http://schemas.microsoft.com/office/drawing/2014/chart" uri="{C3380CC4-5D6E-409C-BE32-E72D297353CC}">
              <c16:uniqueId val="{00000000-D39A-A441-BED6-4136DEC0CF62}"/>
            </c:ext>
          </c:extLst>
        </c:ser>
        <c:dLbls>
          <c:dLblPos val="outEnd"/>
          <c:showLegendKey val="0"/>
          <c:showVal val="1"/>
          <c:showCatName val="0"/>
          <c:showSerName val="0"/>
          <c:showPercent val="0"/>
          <c:showBubbleSize val="0"/>
        </c:dLbls>
        <c:gapWidth val="100"/>
        <c:axId val="481486288"/>
        <c:axId val="481486680"/>
      </c:barChart>
      <c:catAx>
        <c:axId val="4814862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00" b="0" i="0" u="none" strike="noStrike" kern="1200" baseline="0">
                <a:solidFill>
                  <a:schemeClr val="tx1"/>
                </a:solidFill>
                <a:latin typeface="Trebuchet MS" panose="020B0703020202090204" pitchFamily="34" charset="0"/>
                <a:ea typeface="+mn-ea"/>
                <a:cs typeface="+mn-cs"/>
              </a:defRPr>
            </a:pPr>
            <a:endParaRPr lang="en-US"/>
          </a:p>
        </c:txPr>
        <c:crossAx val="481486680"/>
        <c:crosses val="autoZero"/>
        <c:auto val="1"/>
        <c:lblAlgn val="ctr"/>
        <c:lblOffset val="100"/>
        <c:noMultiLvlLbl val="0"/>
      </c:catAx>
      <c:valAx>
        <c:axId val="481486680"/>
        <c:scaling>
          <c:orientation val="minMax"/>
          <c:max val="75"/>
        </c:scaling>
        <c:delete val="1"/>
        <c:axPos val="l"/>
        <c:numFmt formatCode="0" sourceLinked="1"/>
        <c:majorTickMark val="none"/>
        <c:minorTickMark val="none"/>
        <c:tickLblPos val="nextTo"/>
        <c:crossAx val="481486288"/>
        <c:crosses val="autoZero"/>
        <c:crossBetween val="between"/>
        <c:majorUnit val="25"/>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0148316055099E-3"/>
          <c:y val="0.10007559548400223"/>
          <c:w val="0.97796215695575495"/>
          <c:h val="0.71397702538553076"/>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6"/>
                <c:pt idx="0">
                  <c:v>Used up all your savings </c:v>
                </c:pt>
                <c:pt idx="1">
                  <c:v>Received a lower credit rating </c:v>
                </c:pt>
                <c:pt idx="2">
                  <c:v>Taken on credit 
card debt </c:v>
                </c:pt>
                <c:pt idx="3">
                  <c:v>Been unable to pay for basic necessities like food, heat or rent </c:v>
                </c:pt>
                <c:pt idx="4">
                  <c:v>Delayed education 
or career plans </c:v>
                </c:pt>
                <c:pt idx="5">
                  <c:v>Taken out a mortgage against your home or taken out a loan </c:v>
                </c:pt>
              </c:strCache>
            </c:strRef>
          </c:cat>
          <c:val>
            <c:numRef>
              <c:f>Sheet1!$B$2:$B$8</c:f>
              <c:numCache>
                <c:formatCode>0</c:formatCode>
                <c:ptCount val="6"/>
                <c:pt idx="0">
                  <c:v>42.69</c:v>
                </c:pt>
                <c:pt idx="1">
                  <c:v>42.79</c:v>
                </c:pt>
                <c:pt idx="2">
                  <c:v>31.830000000000002</c:v>
                </c:pt>
                <c:pt idx="3">
                  <c:v>27.07</c:v>
                </c:pt>
                <c:pt idx="4">
                  <c:v>17.96</c:v>
                </c:pt>
                <c:pt idx="5">
                  <c:v>11.12</c:v>
                </c:pt>
              </c:numCache>
            </c:numRef>
          </c:val>
          <c:extLst>
            <c:ext xmlns:c16="http://schemas.microsoft.com/office/drawing/2014/chart" uri="{C3380CC4-5D6E-409C-BE32-E72D297353CC}">
              <c16:uniqueId val="{00000000-D39A-A441-BED6-4136DEC0CF62}"/>
            </c:ext>
          </c:extLst>
        </c:ser>
        <c:ser>
          <c:idx val="1"/>
          <c:order val="1"/>
          <c:tx>
            <c:strRef>
              <c:f>Sheet1!$C$1</c:f>
              <c:strCache>
                <c:ptCount val="1"/>
                <c:pt idx="0">
                  <c:v>Less than 200% FPL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6"/>
                <c:pt idx="0">
                  <c:v>Used up all your savings </c:v>
                </c:pt>
                <c:pt idx="1">
                  <c:v>Received a lower credit rating </c:v>
                </c:pt>
                <c:pt idx="2">
                  <c:v>Taken on credit 
card debt </c:v>
                </c:pt>
                <c:pt idx="3">
                  <c:v>Been unable to pay for basic necessities like food, heat or rent </c:v>
                </c:pt>
                <c:pt idx="4">
                  <c:v>Delayed education 
or career plans </c:v>
                </c:pt>
                <c:pt idx="5">
                  <c:v>Taken out a mortgage against your home or taken out a loan </c:v>
                </c:pt>
              </c:strCache>
            </c:strRef>
          </c:cat>
          <c:val>
            <c:numRef>
              <c:f>Sheet1!$C$2:$C$8</c:f>
              <c:numCache>
                <c:formatCode>0</c:formatCode>
                <c:ptCount val="6"/>
                <c:pt idx="0">
                  <c:v>45.71</c:v>
                </c:pt>
                <c:pt idx="1">
                  <c:v>49.26</c:v>
                </c:pt>
                <c:pt idx="2">
                  <c:v>24.94</c:v>
                </c:pt>
                <c:pt idx="3">
                  <c:v>37.25</c:v>
                </c:pt>
                <c:pt idx="4">
                  <c:v>21.45</c:v>
                </c:pt>
                <c:pt idx="5">
                  <c:v>11.020000000000001</c:v>
                </c:pt>
              </c:numCache>
            </c:numRef>
          </c:val>
          <c:extLst>
            <c:ext xmlns:c16="http://schemas.microsoft.com/office/drawing/2014/chart" uri="{C3380CC4-5D6E-409C-BE32-E72D297353CC}">
              <c16:uniqueId val="{00000001-D39A-A441-BED6-4136DEC0CF62}"/>
            </c:ext>
          </c:extLst>
        </c:ser>
        <c:ser>
          <c:idx val="2"/>
          <c:order val="2"/>
          <c:tx>
            <c:strRef>
              <c:f>Sheet1!$D$1</c:f>
              <c:strCache>
                <c:ptCount val="1"/>
                <c:pt idx="0">
                  <c:v>200% FPL or more</c:v>
                </c:pt>
              </c:strCache>
            </c:strRef>
          </c:tx>
          <c:invertIfNegative val="0"/>
          <c:dLbls>
            <c:dLbl>
              <c:idx val="0"/>
              <c:spPr/>
              <c:txPr>
                <a:bodyPr lIns="38100" tIns="19050" rIns="38100" bIns="19050">
                  <a:spAutoFit/>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F3E-2449-AA0B-7AFAC7A7732D}"/>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Used up all your savings </c:v>
                </c:pt>
                <c:pt idx="1">
                  <c:v>Received a lower credit rating </c:v>
                </c:pt>
                <c:pt idx="2">
                  <c:v>Taken on credit 
card debt </c:v>
                </c:pt>
                <c:pt idx="3">
                  <c:v>Been unable to pay for basic necessities like food, heat or rent </c:v>
                </c:pt>
                <c:pt idx="4">
                  <c:v>Delayed education 
or career plans </c:v>
                </c:pt>
                <c:pt idx="5">
                  <c:v>Taken out a mortgage against your home or taken out a loan </c:v>
                </c:pt>
              </c:strCache>
            </c:strRef>
          </c:cat>
          <c:val>
            <c:numRef>
              <c:f>Sheet1!$D$2:$D$8</c:f>
              <c:numCache>
                <c:formatCode>0</c:formatCode>
                <c:ptCount val="6"/>
                <c:pt idx="0">
                  <c:v>40.630000000000003</c:v>
                </c:pt>
                <c:pt idx="1">
                  <c:v>36.950000000000003</c:v>
                </c:pt>
                <c:pt idx="2">
                  <c:v>39.56</c:v>
                </c:pt>
                <c:pt idx="3">
                  <c:v>16.73</c:v>
                </c:pt>
                <c:pt idx="4">
                  <c:v>14.71</c:v>
                </c:pt>
                <c:pt idx="5">
                  <c:v>12.15</c:v>
                </c:pt>
              </c:numCache>
            </c:numRef>
          </c:val>
          <c:extLst>
            <c:ext xmlns:c16="http://schemas.microsoft.com/office/drawing/2014/chart" uri="{C3380CC4-5D6E-409C-BE32-E72D297353CC}">
              <c16:uniqueId val="{00000000-AD47-4FB8-82E1-5B326660382D}"/>
            </c:ext>
          </c:extLst>
        </c:ser>
        <c:dLbls>
          <c:dLblPos val="outEnd"/>
          <c:showLegendKey val="0"/>
          <c:showVal val="1"/>
          <c:showCatName val="0"/>
          <c:showSerName val="0"/>
          <c:showPercent val="0"/>
          <c:showBubbleSize val="0"/>
        </c:dLbls>
        <c:gapWidth val="100"/>
        <c:axId val="485877712"/>
        <c:axId val="485880848"/>
      </c:barChart>
      <c:catAx>
        <c:axId val="4858777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00" b="0" i="0" u="none" strike="noStrike" kern="1200" baseline="0">
                <a:solidFill>
                  <a:schemeClr val="tx1"/>
                </a:solidFill>
                <a:latin typeface="Trebuchet MS" panose="020B0703020202090204" pitchFamily="34" charset="0"/>
                <a:ea typeface="+mn-ea"/>
                <a:cs typeface="+mn-cs"/>
              </a:defRPr>
            </a:pPr>
            <a:endParaRPr lang="en-US"/>
          </a:p>
        </c:txPr>
        <c:crossAx val="485880848"/>
        <c:crosses val="autoZero"/>
        <c:auto val="1"/>
        <c:lblAlgn val="ctr"/>
        <c:lblOffset val="100"/>
        <c:noMultiLvlLbl val="0"/>
      </c:catAx>
      <c:valAx>
        <c:axId val="485880848"/>
        <c:scaling>
          <c:orientation val="minMax"/>
          <c:max val="75"/>
        </c:scaling>
        <c:delete val="1"/>
        <c:axPos val="l"/>
        <c:numFmt formatCode="0" sourceLinked="1"/>
        <c:majorTickMark val="none"/>
        <c:minorTickMark val="none"/>
        <c:tickLblPos val="nextTo"/>
        <c:crossAx val="485877712"/>
        <c:crosses val="autoZero"/>
        <c:crossBetween val="between"/>
        <c:majorUnit val="25"/>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88547095236483E-2"/>
          <c:y val="4.8903110912310636E-2"/>
          <c:w val="0.86958338013194281"/>
          <c:h val="0.85216740743955177"/>
        </c:manualLayout>
      </c:layout>
      <c:lineChart>
        <c:grouping val="standard"/>
        <c:varyColors val="0"/>
        <c:ser>
          <c:idx val="0"/>
          <c:order val="0"/>
          <c:tx>
            <c:strRef>
              <c:f>Sheet1!$B$1</c:f>
              <c:strCache>
                <c:ptCount val="1"/>
                <c:pt idx="0">
                  <c:v>single</c:v>
                </c:pt>
              </c:strCache>
            </c:strRef>
          </c:tx>
          <c:spPr>
            <a:ln w="38100">
              <a:solidFill>
                <a:schemeClr val="bg2"/>
              </a:solidFill>
            </a:ln>
          </c:spPr>
          <c:marker>
            <c:symbol val="none"/>
          </c:marker>
          <c:dPt>
            <c:idx val="0"/>
            <c:bubble3D val="0"/>
            <c:extLst>
              <c:ext xmlns:c16="http://schemas.microsoft.com/office/drawing/2014/chart" uri="{C3380CC4-5D6E-409C-BE32-E72D297353CC}">
                <c16:uniqueId val="{00000000-D556-CB4E-BF1D-6EAE7CC24DA1}"/>
              </c:ext>
            </c:extLst>
          </c:dPt>
          <c:dPt>
            <c:idx val="1"/>
            <c:bubble3D val="0"/>
            <c:extLst>
              <c:ext xmlns:c16="http://schemas.microsoft.com/office/drawing/2014/chart" uri="{C3380CC4-5D6E-409C-BE32-E72D297353CC}">
                <c16:uniqueId val="{00000001-D556-CB4E-BF1D-6EAE7CC24DA1}"/>
              </c:ext>
            </c:extLst>
          </c:dPt>
          <c:dLbls>
            <c:dLbl>
              <c:idx val="1"/>
              <c:delete val="1"/>
              <c:extLst>
                <c:ext xmlns:c15="http://schemas.microsoft.com/office/drawing/2012/chart" uri="{CE6537A1-D6FC-4f65-9D91-7224C49458BB}"/>
                <c:ext xmlns:c16="http://schemas.microsoft.com/office/drawing/2014/chart" uri="{C3380CC4-5D6E-409C-BE32-E72D297353CC}">
                  <c16:uniqueId val="{00000001-D556-CB4E-BF1D-6EAE7CC24DA1}"/>
                </c:ext>
              </c:extLst>
            </c:dLbl>
            <c:dLbl>
              <c:idx val="2"/>
              <c:delete val="1"/>
              <c:extLst>
                <c:ext xmlns:c15="http://schemas.microsoft.com/office/drawing/2012/chart" uri="{CE6537A1-D6FC-4f65-9D91-7224C49458BB}"/>
                <c:ext xmlns:c16="http://schemas.microsoft.com/office/drawing/2014/chart" uri="{C3380CC4-5D6E-409C-BE32-E72D297353CC}">
                  <c16:uniqueId val="{00000002-D556-CB4E-BF1D-6EAE7CC24DA1}"/>
                </c:ext>
              </c:extLst>
            </c:dLbl>
            <c:dLbl>
              <c:idx val="3"/>
              <c:delete val="1"/>
              <c:extLst>
                <c:ext xmlns:c15="http://schemas.microsoft.com/office/drawing/2012/chart" uri="{CE6537A1-D6FC-4f65-9D91-7224C49458BB}"/>
                <c:ext xmlns:c16="http://schemas.microsoft.com/office/drawing/2014/chart" uri="{C3380CC4-5D6E-409C-BE32-E72D297353CC}">
                  <c16:uniqueId val="{00000003-D556-CB4E-BF1D-6EAE7CC24DA1}"/>
                </c:ext>
              </c:extLst>
            </c:dLbl>
            <c:dLbl>
              <c:idx val="4"/>
              <c:delete val="1"/>
              <c:extLst>
                <c:ext xmlns:c15="http://schemas.microsoft.com/office/drawing/2012/chart" uri="{CE6537A1-D6FC-4f65-9D91-7224C49458BB}"/>
                <c:ext xmlns:c16="http://schemas.microsoft.com/office/drawing/2014/chart" uri="{C3380CC4-5D6E-409C-BE32-E72D297353CC}">
                  <c16:uniqueId val="{00000004-D556-CB4E-BF1D-6EAE7CC24DA1}"/>
                </c:ext>
              </c:extLst>
            </c:dLbl>
            <c:dLbl>
              <c:idx val="5"/>
              <c:delete val="1"/>
              <c:extLst>
                <c:ext xmlns:c15="http://schemas.microsoft.com/office/drawing/2012/chart" uri="{CE6537A1-D6FC-4f65-9D91-7224C49458BB}"/>
                <c:ext xmlns:c16="http://schemas.microsoft.com/office/drawing/2014/chart" uri="{C3380CC4-5D6E-409C-BE32-E72D297353CC}">
                  <c16:uniqueId val="{00000005-D556-CB4E-BF1D-6EAE7CC24DA1}"/>
                </c:ext>
              </c:extLst>
            </c:dLbl>
            <c:dLbl>
              <c:idx val="6"/>
              <c:delete val="1"/>
              <c:extLst>
                <c:ext xmlns:c15="http://schemas.microsoft.com/office/drawing/2012/chart" uri="{CE6537A1-D6FC-4f65-9D91-7224C49458BB}"/>
                <c:ext xmlns:c16="http://schemas.microsoft.com/office/drawing/2014/chart" uri="{C3380CC4-5D6E-409C-BE32-E72D297353CC}">
                  <c16:uniqueId val="{00000006-D556-CB4E-BF1D-6EAE7CC24DA1}"/>
                </c:ext>
              </c:extLst>
            </c:dLbl>
            <c:dLbl>
              <c:idx val="7"/>
              <c:delete val="1"/>
              <c:extLst>
                <c:ext xmlns:c15="http://schemas.microsoft.com/office/drawing/2012/chart" uri="{CE6537A1-D6FC-4f65-9D91-7224C49458BB}"/>
                <c:ext xmlns:c16="http://schemas.microsoft.com/office/drawing/2014/chart" uri="{C3380CC4-5D6E-409C-BE32-E72D297353CC}">
                  <c16:uniqueId val="{00000007-D556-CB4E-BF1D-6EAE7CC24DA1}"/>
                </c:ext>
              </c:extLst>
            </c:dLbl>
            <c:dLbl>
              <c:idx val="8"/>
              <c:layout>
                <c:manualLayout>
                  <c:x val="-2.3677600915628982E-2"/>
                  <c:y val="5.5494731130417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56-CB4E-BF1D-6EAE7CC24DA1}"/>
                </c:ext>
              </c:extLst>
            </c:dLbl>
            <c:numFmt formatCode="0.0%" sourceLinked="0"/>
            <c:spPr>
              <a:noFill/>
              <a:ln>
                <a:noFill/>
              </a:ln>
              <a:effectLst/>
            </c:spPr>
            <c:txPr>
              <a:bodyPr/>
              <a:lstStyle/>
              <a:p>
                <a:pPr>
                  <a:defRPr b="1">
                    <a:solidFill>
                      <a:schemeClr val="bg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2008 to 2009</c:v>
                </c:pt>
                <c:pt idx="1">
                  <c:v>2009 to 2010</c:v>
                </c:pt>
                <c:pt idx="2">
                  <c:v>2010 to 2011</c:v>
                </c:pt>
                <c:pt idx="3">
                  <c:v>2011 to 2012</c:v>
                </c:pt>
                <c:pt idx="4">
                  <c:v>2012 to 2013</c:v>
                </c:pt>
                <c:pt idx="5">
                  <c:v>2013 to 2014</c:v>
                </c:pt>
                <c:pt idx="6">
                  <c:v>2014 to 2015</c:v>
                </c:pt>
                <c:pt idx="7">
                  <c:v>2015 to 2016</c:v>
                </c:pt>
                <c:pt idx="8">
                  <c:v>2016 to 2017</c:v>
                </c:pt>
              </c:strCache>
            </c:strRef>
          </c:cat>
          <c:val>
            <c:numRef>
              <c:f>Sheet1!$B$2:$B$10</c:f>
              <c:numCache>
                <c:formatCode>General</c:formatCode>
                <c:ptCount val="9"/>
                <c:pt idx="0">
                  <c:v>6.5000000000000002E-2</c:v>
                </c:pt>
                <c:pt idx="1">
                  <c:v>5.8000000000000003E-2</c:v>
                </c:pt>
                <c:pt idx="2">
                  <c:v>5.7000000000000002E-2</c:v>
                </c:pt>
                <c:pt idx="3" formatCode="0.0">
                  <c:v>3.1E-2</c:v>
                </c:pt>
                <c:pt idx="4" formatCode="0.0">
                  <c:v>3.5000000000000003E-2</c:v>
                </c:pt>
                <c:pt idx="5" formatCode="0.0">
                  <c:v>4.7E-2</c:v>
                </c:pt>
                <c:pt idx="6">
                  <c:v>2.1999999999999999E-2</c:v>
                </c:pt>
                <c:pt idx="7">
                  <c:v>2.3E-2</c:v>
                </c:pt>
                <c:pt idx="8">
                  <c:v>4.3999999999999997E-2</c:v>
                </c:pt>
              </c:numCache>
            </c:numRef>
          </c:val>
          <c:smooth val="0"/>
          <c:extLst>
            <c:ext xmlns:c16="http://schemas.microsoft.com/office/drawing/2014/chart" uri="{C3380CC4-5D6E-409C-BE32-E72D297353CC}">
              <c16:uniqueId val="{00000009-D556-CB4E-BF1D-6EAE7CC24DA1}"/>
            </c:ext>
          </c:extLst>
        </c:ser>
        <c:ser>
          <c:idx val="1"/>
          <c:order val="1"/>
          <c:tx>
            <c:strRef>
              <c:f>Sheet1!$C$1</c:f>
              <c:strCache>
                <c:ptCount val="1"/>
                <c:pt idx="0">
                  <c:v>family</c:v>
                </c:pt>
              </c:strCache>
            </c:strRef>
          </c:tx>
          <c:spPr>
            <a:ln w="38100">
              <a:solidFill>
                <a:schemeClr val="tx2"/>
              </a:solidFill>
            </a:ln>
          </c:spPr>
          <c:marker>
            <c:symbol val="none"/>
          </c:marker>
          <c:dLbls>
            <c:dLbl>
              <c:idx val="0"/>
              <c:layout>
                <c:manualLayout>
                  <c:x val="-3.8285506719941895E-2"/>
                  <c:y val="4.535877950927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56-CB4E-BF1D-6EAE7CC24DA1}"/>
                </c:ext>
              </c:extLst>
            </c:dLbl>
            <c:dLbl>
              <c:idx val="1"/>
              <c:delete val="1"/>
              <c:extLst>
                <c:ext xmlns:c15="http://schemas.microsoft.com/office/drawing/2012/chart" uri="{CE6537A1-D6FC-4f65-9D91-7224C49458BB}"/>
                <c:ext xmlns:c16="http://schemas.microsoft.com/office/drawing/2014/chart" uri="{C3380CC4-5D6E-409C-BE32-E72D297353CC}">
                  <c16:uniqueId val="{0000000B-D556-CB4E-BF1D-6EAE7CC24DA1}"/>
                </c:ext>
              </c:extLst>
            </c:dLbl>
            <c:dLbl>
              <c:idx val="2"/>
              <c:delete val="1"/>
              <c:extLst>
                <c:ext xmlns:c15="http://schemas.microsoft.com/office/drawing/2012/chart" uri="{CE6537A1-D6FC-4f65-9D91-7224C49458BB}"/>
                <c:ext xmlns:c16="http://schemas.microsoft.com/office/drawing/2014/chart" uri="{C3380CC4-5D6E-409C-BE32-E72D297353CC}">
                  <c16:uniqueId val="{0000000C-D556-CB4E-BF1D-6EAE7CC24DA1}"/>
                </c:ext>
              </c:extLst>
            </c:dLbl>
            <c:dLbl>
              <c:idx val="3"/>
              <c:delete val="1"/>
              <c:extLst>
                <c:ext xmlns:c15="http://schemas.microsoft.com/office/drawing/2012/chart" uri="{CE6537A1-D6FC-4f65-9D91-7224C49458BB}"/>
                <c:ext xmlns:c16="http://schemas.microsoft.com/office/drawing/2014/chart" uri="{C3380CC4-5D6E-409C-BE32-E72D297353CC}">
                  <c16:uniqueId val="{0000000D-D556-CB4E-BF1D-6EAE7CC24DA1}"/>
                </c:ext>
              </c:extLst>
            </c:dLbl>
            <c:dLbl>
              <c:idx val="4"/>
              <c:delete val="1"/>
              <c:extLst>
                <c:ext xmlns:c15="http://schemas.microsoft.com/office/drawing/2012/chart" uri="{CE6537A1-D6FC-4f65-9D91-7224C49458BB}"/>
                <c:ext xmlns:c16="http://schemas.microsoft.com/office/drawing/2014/chart" uri="{C3380CC4-5D6E-409C-BE32-E72D297353CC}">
                  <c16:uniqueId val="{0000000E-D556-CB4E-BF1D-6EAE7CC24DA1}"/>
                </c:ext>
              </c:extLst>
            </c:dLbl>
            <c:dLbl>
              <c:idx val="5"/>
              <c:delete val="1"/>
              <c:extLst>
                <c:ext xmlns:c15="http://schemas.microsoft.com/office/drawing/2012/chart" uri="{CE6537A1-D6FC-4f65-9D91-7224C49458BB}"/>
                <c:ext xmlns:c16="http://schemas.microsoft.com/office/drawing/2014/chart" uri="{C3380CC4-5D6E-409C-BE32-E72D297353CC}">
                  <c16:uniqueId val="{0000000F-D556-CB4E-BF1D-6EAE7CC24DA1}"/>
                </c:ext>
              </c:extLst>
            </c:dLbl>
            <c:dLbl>
              <c:idx val="6"/>
              <c:delete val="1"/>
              <c:extLst>
                <c:ext xmlns:c15="http://schemas.microsoft.com/office/drawing/2012/chart" uri="{CE6537A1-D6FC-4f65-9D91-7224C49458BB}"/>
                <c:ext xmlns:c16="http://schemas.microsoft.com/office/drawing/2014/chart" uri="{C3380CC4-5D6E-409C-BE32-E72D297353CC}">
                  <c16:uniqueId val="{00000010-D556-CB4E-BF1D-6EAE7CC24DA1}"/>
                </c:ext>
              </c:extLst>
            </c:dLbl>
            <c:dLbl>
              <c:idx val="7"/>
              <c:delete val="1"/>
              <c:extLst>
                <c:ext xmlns:c15="http://schemas.microsoft.com/office/drawing/2012/chart" uri="{CE6537A1-D6FC-4f65-9D91-7224C49458BB}"/>
                <c:ext xmlns:c16="http://schemas.microsoft.com/office/drawing/2014/chart" uri="{C3380CC4-5D6E-409C-BE32-E72D297353CC}">
                  <c16:uniqueId val="{00000011-D556-CB4E-BF1D-6EAE7CC24DA1}"/>
                </c:ext>
              </c:extLst>
            </c:dLbl>
            <c:dLbl>
              <c:idx val="8"/>
              <c:layout>
                <c:manualLayout>
                  <c:x val="-5.6694276342531352E-2"/>
                  <c:y val="-6.2587141368487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556-CB4E-BF1D-6EAE7CC24DA1}"/>
                </c:ext>
              </c:extLst>
            </c:dLbl>
            <c:numFmt formatCode="0.0%" sourceLinked="0"/>
            <c:spPr>
              <a:noFill/>
              <a:ln>
                <a:noFill/>
              </a:ln>
              <a:effectLst/>
            </c:spPr>
            <c:txPr>
              <a:bodyPr/>
              <a:lstStyle/>
              <a:p>
                <a:pPr>
                  <a:defRPr b="1">
                    <a:solidFill>
                      <a:schemeClr val="tx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2008 to 2009</c:v>
                </c:pt>
                <c:pt idx="1">
                  <c:v>2009 to 2010</c:v>
                </c:pt>
                <c:pt idx="2">
                  <c:v>2010 to 2011</c:v>
                </c:pt>
                <c:pt idx="3">
                  <c:v>2011 to 2012</c:v>
                </c:pt>
                <c:pt idx="4">
                  <c:v>2012 to 2013</c:v>
                </c:pt>
                <c:pt idx="5">
                  <c:v>2013 to 2014</c:v>
                </c:pt>
                <c:pt idx="6">
                  <c:v>2014 to 2015</c:v>
                </c:pt>
                <c:pt idx="7">
                  <c:v>2015 to 2016</c:v>
                </c:pt>
                <c:pt idx="8">
                  <c:v>2016 to 2017</c:v>
                </c:pt>
              </c:strCache>
            </c:strRef>
          </c:cat>
          <c:val>
            <c:numRef>
              <c:f>Sheet1!$C$2:$C$10</c:f>
              <c:numCache>
                <c:formatCode>General</c:formatCode>
                <c:ptCount val="9"/>
                <c:pt idx="0">
                  <c:v>5.8999999999999997E-2</c:v>
                </c:pt>
                <c:pt idx="1">
                  <c:v>6.5000000000000002E-2</c:v>
                </c:pt>
                <c:pt idx="2">
                  <c:v>8.3000000000000004E-2</c:v>
                </c:pt>
                <c:pt idx="3" formatCode="0.0">
                  <c:v>0.03</c:v>
                </c:pt>
                <c:pt idx="4" formatCode="0.0">
                  <c:v>3.5999999999999997E-2</c:v>
                </c:pt>
                <c:pt idx="5" formatCode="0.0">
                  <c:v>3.9E-2</c:v>
                </c:pt>
                <c:pt idx="6">
                  <c:v>0.04</c:v>
                </c:pt>
                <c:pt idx="7">
                  <c:v>2.1999999999999999E-2</c:v>
                </c:pt>
                <c:pt idx="8">
                  <c:v>5.5E-2</c:v>
                </c:pt>
              </c:numCache>
            </c:numRef>
          </c:val>
          <c:smooth val="0"/>
          <c:extLst>
            <c:ext xmlns:c16="http://schemas.microsoft.com/office/drawing/2014/chart" uri="{C3380CC4-5D6E-409C-BE32-E72D297353CC}">
              <c16:uniqueId val="{00000013-D556-CB4E-BF1D-6EAE7CC24DA1}"/>
            </c:ext>
          </c:extLst>
        </c:ser>
        <c:dLbls>
          <c:showLegendKey val="0"/>
          <c:showVal val="0"/>
          <c:showCatName val="0"/>
          <c:showSerName val="0"/>
          <c:showPercent val="0"/>
          <c:showBubbleSize val="0"/>
        </c:dLbls>
        <c:smooth val="0"/>
        <c:axId val="485876144"/>
        <c:axId val="485874576"/>
      </c:lineChart>
      <c:catAx>
        <c:axId val="485876144"/>
        <c:scaling>
          <c:orientation val="minMax"/>
        </c:scaling>
        <c:delete val="0"/>
        <c:axPos val="b"/>
        <c:numFmt formatCode="General" sourceLinked="1"/>
        <c:majorTickMark val="out"/>
        <c:minorTickMark val="none"/>
        <c:tickLblPos val="nextTo"/>
        <c:txPr>
          <a:bodyPr/>
          <a:lstStyle/>
          <a:p>
            <a:pPr>
              <a:defRPr lang="en-US" sz="1400"/>
            </a:pPr>
            <a:endParaRPr lang="en-US"/>
          </a:p>
        </c:txPr>
        <c:crossAx val="485874576"/>
        <c:crosses val="autoZero"/>
        <c:auto val="1"/>
        <c:lblAlgn val="ctr"/>
        <c:lblOffset val="100"/>
        <c:noMultiLvlLbl val="0"/>
      </c:catAx>
      <c:valAx>
        <c:axId val="485874576"/>
        <c:scaling>
          <c:orientation val="minMax"/>
          <c:max val="0.1"/>
          <c:min val="0"/>
        </c:scaling>
        <c:delete val="1"/>
        <c:axPos val="l"/>
        <c:numFmt formatCode="0%" sourceLinked="0"/>
        <c:majorTickMark val="out"/>
        <c:minorTickMark val="none"/>
        <c:tickLblPos val="nextTo"/>
        <c:crossAx val="485876144"/>
        <c:crosses val="autoZero"/>
        <c:crossBetween val="between"/>
        <c:majorUnit val="2.0000000000000004E-2"/>
      </c:valAx>
      <c:spPr>
        <a:noFill/>
        <a:ln w="25407">
          <a:noFill/>
        </a:ln>
      </c:spPr>
    </c:plotArea>
    <c:plotVisOnly val="1"/>
    <c:dispBlanksAs val="gap"/>
    <c:showDLblsOverMax val="0"/>
  </c:chart>
  <c:txPr>
    <a:bodyPr/>
    <a:lstStyle/>
    <a:p>
      <a:pPr>
        <a:defRPr sz="1600">
          <a:latin typeface="+mn-lt"/>
          <a:cs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98599557809628E-2"/>
          <c:y val="6.2785872238411131E-2"/>
          <c:w val="0.97113979809233619"/>
          <c:h val="0.82998718664103999"/>
        </c:manualLayout>
      </c:layout>
      <c:barChart>
        <c:barDir val="col"/>
        <c:grouping val="clustered"/>
        <c:varyColors val="0"/>
        <c:ser>
          <c:idx val="0"/>
          <c:order val="0"/>
          <c:tx>
            <c:strRef>
              <c:f>Sheet1!$A$2</c:f>
              <c:strCache>
                <c:ptCount val="1"/>
                <c:pt idx="0">
                  <c:v>Employee Premium Contribution as Share of Median Income</c:v>
                </c:pt>
              </c:strCache>
            </c:strRef>
          </c:tx>
          <c:spPr>
            <a:solidFill>
              <a:schemeClr val="accent2">
                <a:alpha val="60000"/>
              </a:schemeClr>
            </a:solidFill>
            <a:ln>
              <a:noFill/>
            </a:ln>
            <a:effectLst/>
          </c:spPr>
          <c:invertIfNegative val="0"/>
          <c:dPt>
            <c:idx val="0"/>
            <c:invertIfNegative val="0"/>
            <c:bubble3D val="0"/>
            <c:extLst>
              <c:ext xmlns:c16="http://schemas.microsoft.com/office/drawing/2014/chart" uri="{C3380CC4-5D6E-409C-BE32-E72D297353CC}">
                <c16:uniqueId val="{00000000-8806-4B2C-BED8-31772CFAD005}"/>
              </c:ext>
            </c:extLst>
          </c:dPt>
          <c:dPt>
            <c:idx val="1"/>
            <c:invertIfNegative val="0"/>
            <c:bubble3D val="0"/>
            <c:spPr>
              <a:solidFill>
                <a:schemeClr val="accent2">
                  <a:alpha val="85000"/>
                </a:schemeClr>
              </a:solidFill>
              <a:ln>
                <a:noFill/>
              </a:ln>
              <a:effectLst/>
            </c:spPr>
            <c:extLst>
              <c:ext xmlns:c16="http://schemas.microsoft.com/office/drawing/2014/chart" uri="{C3380CC4-5D6E-409C-BE32-E72D297353CC}">
                <c16:uniqueId val="{00000002-8806-4B2C-BED8-31772CFAD00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8806-4B2C-BED8-31772CFAD005}"/>
              </c:ext>
            </c:extLst>
          </c:dPt>
          <c:dLbls>
            <c:dLbl>
              <c:idx val="0"/>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06-4B2C-BED8-31772CFAD005}"/>
                </c:ext>
              </c:extLst>
            </c:dLbl>
            <c:dLbl>
              <c:idx val="1"/>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06-4B2C-BED8-31772CFAD005}"/>
                </c:ext>
              </c:extLst>
            </c:dLbl>
            <c:dLbl>
              <c:idx val="2"/>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806-4B2C-BED8-31772CFAD00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Sheet1!$B$2:$D$2</c:f>
              <c:numCache>
                <c:formatCode>General</c:formatCode>
                <c:ptCount val="3"/>
                <c:pt idx="0">
                  <c:v>5.0999999999999997E-2</c:v>
                </c:pt>
                <c:pt idx="1">
                  <c:v>6.0999999999999999E-2</c:v>
                </c:pt>
                <c:pt idx="2">
                  <c:v>6.9000000000000006E-2</c:v>
                </c:pt>
              </c:numCache>
            </c:numRef>
          </c:val>
          <c:extLst>
            <c:ext xmlns:c16="http://schemas.microsoft.com/office/drawing/2014/chart" uri="{C3380CC4-5D6E-409C-BE32-E72D297353CC}">
              <c16:uniqueId val="{00000005-8806-4B2C-BED8-31772CFAD005}"/>
            </c:ext>
          </c:extLst>
        </c:ser>
        <c:ser>
          <c:idx val="1"/>
          <c:order val="1"/>
          <c:tx>
            <c:strRef>
              <c:f>Sheet1!$A$3</c:f>
              <c:strCache>
                <c:ptCount val="1"/>
                <c:pt idx="0">
                  <c:v>Deductibles</c:v>
                </c:pt>
              </c:strCache>
            </c:strRef>
          </c:tx>
          <c:spPr>
            <a:solidFill>
              <a:schemeClr val="accent2">
                <a:alpha val="85000"/>
              </a:schemeClr>
            </a:solidFill>
            <a:ln>
              <a:noFill/>
            </a:ln>
            <a:effectLst/>
          </c:spPr>
          <c:invertIfNegative val="0"/>
          <c:dPt>
            <c:idx val="0"/>
            <c:invertIfNegative val="0"/>
            <c:bubble3D val="0"/>
            <c:extLst>
              <c:ext xmlns:c16="http://schemas.microsoft.com/office/drawing/2014/chart" uri="{C3380CC4-5D6E-409C-BE32-E72D297353CC}">
                <c16:uniqueId val="{00000006-8806-4B2C-BED8-31772CFAD005}"/>
              </c:ext>
            </c:extLst>
          </c:dPt>
          <c:dPt>
            <c:idx val="1"/>
            <c:invertIfNegative val="0"/>
            <c:bubble3D val="0"/>
            <c:extLst>
              <c:ext xmlns:c16="http://schemas.microsoft.com/office/drawing/2014/chart" uri="{C3380CC4-5D6E-409C-BE32-E72D297353CC}">
                <c16:uniqueId val="{00000007-8806-4B2C-BED8-31772CFAD005}"/>
              </c:ext>
            </c:extLst>
          </c:dPt>
          <c:dPt>
            <c:idx val="2"/>
            <c:invertIfNegative val="0"/>
            <c:bubble3D val="0"/>
            <c:extLst>
              <c:ext xmlns:c16="http://schemas.microsoft.com/office/drawing/2014/chart" uri="{C3380CC4-5D6E-409C-BE32-E72D297353CC}">
                <c16:uniqueId val="{00000008-8806-4B2C-BED8-31772CFAD00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Sheet1!$B$3:$D$3</c:f>
            </c:numRef>
          </c:val>
          <c:extLst>
            <c:ext xmlns:c16="http://schemas.microsoft.com/office/drawing/2014/chart" uri="{C3380CC4-5D6E-409C-BE32-E72D297353CC}">
              <c16:uniqueId val="{00000009-8806-4B2C-BED8-31772CFAD005}"/>
            </c:ext>
          </c:extLst>
        </c:ser>
        <c:ser>
          <c:idx val="2"/>
          <c:order val="2"/>
          <c:tx>
            <c:strRef>
              <c:f>Sheet1!$A$4</c:f>
              <c:strCache>
                <c:ptCount val="1"/>
                <c:pt idx="0">
                  <c:v>Combined employee premium contribution and deductible
</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Sheet1!$B$4:$D$4</c:f>
            </c:numRef>
          </c:val>
          <c:extLst>
            <c:ext xmlns:c16="http://schemas.microsoft.com/office/drawing/2014/chart" uri="{C3380CC4-5D6E-409C-BE32-E72D297353CC}">
              <c16:uniqueId val="{0000000A-8806-4B2C-BED8-31772CFAD005}"/>
            </c:ext>
          </c:extLst>
        </c:ser>
        <c:dLbls>
          <c:showLegendKey val="0"/>
          <c:showVal val="0"/>
          <c:showCatName val="0"/>
          <c:showSerName val="0"/>
          <c:showPercent val="0"/>
          <c:showBubbleSize val="0"/>
        </c:dLbls>
        <c:gapWidth val="20"/>
        <c:overlap val="46"/>
        <c:axId val="485876536"/>
        <c:axId val="485882024"/>
      </c:barChart>
      <c:catAx>
        <c:axId val="48587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5882024"/>
        <c:crosses val="autoZero"/>
        <c:auto val="1"/>
        <c:lblAlgn val="ctr"/>
        <c:lblOffset val="100"/>
        <c:noMultiLvlLbl val="0"/>
      </c:catAx>
      <c:valAx>
        <c:axId val="485882024"/>
        <c:scaling>
          <c:orientation val="minMax"/>
        </c:scaling>
        <c:delete val="1"/>
        <c:axPos val="l"/>
        <c:numFmt formatCode="0%" sourceLinked="0"/>
        <c:majorTickMark val="none"/>
        <c:minorTickMark val="none"/>
        <c:tickLblPos val="nextTo"/>
        <c:crossAx val="485876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98599557809628E-2"/>
          <c:y val="6.2785872238411131E-2"/>
          <c:w val="0.97113979809233619"/>
          <c:h val="0.82998718664103999"/>
        </c:manualLayout>
      </c:layout>
      <c:barChart>
        <c:barDir val="col"/>
        <c:grouping val="clustered"/>
        <c:varyColors val="0"/>
        <c:ser>
          <c:idx val="0"/>
          <c:order val="0"/>
          <c:tx>
            <c:strRef>
              <c:f>Sheet1!$A$2</c:f>
              <c:strCache>
                <c:ptCount val="1"/>
                <c:pt idx="0">
                  <c:v>Employee Premium Contribution as Share of Median Income</c:v>
                </c:pt>
              </c:strCache>
            </c:strRef>
          </c:tx>
          <c:spPr>
            <a:solidFill>
              <a:schemeClr val="accent2">
                <a:alpha val="60000"/>
              </a:schemeClr>
            </a:solidFill>
            <a:ln>
              <a:noFill/>
            </a:ln>
            <a:effectLst/>
          </c:spPr>
          <c:invertIfNegative val="0"/>
          <c:dPt>
            <c:idx val="0"/>
            <c:invertIfNegative val="0"/>
            <c:bubble3D val="0"/>
            <c:extLst>
              <c:ext xmlns:c16="http://schemas.microsoft.com/office/drawing/2014/chart" uri="{C3380CC4-5D6E-409C-BE32-E72D297353CC}">
                <c16:uniqueId val="{00000000-0F8F-4DEA-9C67-0EA92A6C5D55}"/>
              </c:ext>
            </c:extLst>
          </c:dPt>
          <c:dPt>
            <c:idx val="1"/>
            <c:invertIfNegative val="0"/>
            <c:bubble3D val="0"/>
            <c:spPr>
              <a:solidFill>
                <a:schemeClr val="accent2">
                  <a:alpha val="85000"/>
                </a:schemeClr>
              </a:solidFill>
              <a:ln>
                <a:noFill/>
              </a:ln>
              <a:effectLst/>
            </c:spPr>
            <c:extLst>
              <c:ext xmlns:c16="http://schemas.microsoft.com/office/drawing/2014/chart" uri="{C3380CC4-5D6E-409C-BE32-E72D297353CC}">
                <c16:uniqueId val="{00000002-0F8F-4DEA-9C67-0EA92A6C5D5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0F8F-4DEA-9C67-0EA92A6C5D5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Sheet1!$B$2:$D$2</c:f>
            </c:numRef>
          </c:val>
          <c:extLst>
            <c:ext xmlns:c16="http://schemas.microsoft.com/office/drawing/2014/chart" uri="{C3380CC4-5D6E-409C-BE32-E72D297353CC}">
              <c16:uniqueId val="{00000005-0F8F-4DEA-9C67-0EA92A6C5D55}"/>
            </c:ext>
          </c:extLst>
        </c:ser>
        <c:ser>
          <c:idx val="1"/>
          <c:order val="1"/>
          <c:tx>
            <c:strRef>
              <c:f>Sheet1!$A$3</c:f>
              <c:strCache>
                <c:ptCount val="1"/>
                <c:pt idx="0">
                  <c:v>Deductibles</c:v>
                </c:pt>
              </c:strCache>
            </c:strRef>
          </c:tx>
          <c:spPr>
            <a:solidFill>
              <a:schemeClr val="accent2">
                <a:alpha val="85000"/>
              </a:schemeClr>
            </a:solidFill>
            <a:ln>
              <a:noFill/>
            </a:ln>
            <a:effectLst/>
          </c:spPr>
          <c:invertIfNegative val="0"/>
          <c:dPt>
            <c:idx val="0"/>
            <c:invertIfNegative val="0"/>
            <c:bubble3D val="0"/>
            <c:spPr>
              <a:solidFill>
                <a:schemeClr val="accent2">
                  <a:alpha val="60000"/>
                </a:schemeClr>
              </a:solidFill>
              <a:ln>
                <a:noFill/>
              </a:ln>
              <a:effectLst/>
            </c:spPr>
            <c:extLst>
              <c:ext xmlns:c16="http://schemas.microsoft.com/office/drawing/2014/chart" uri="{C3380CC4-5D6E-409C-BE32-E72D297353CC}">
                <c16:uniqueId val="{00000007-0F8F-4DEA-9C67-0EA92A6C5D55}"/>
              </c:ext>
            </c:extLst>
          </c:dPt>
          <c:dPt>
            <c:idx val="1"/>
            <c:invertIfNegative val="0"/>
            <c:bubble3D val="0"/>
            <c:extLst>
              <c:ext xmlns:c16="http://schemas.microsoft.com/office/drawing/2014/chart" uri="{C3380CC4-5D6E-409C-BE32-E72D297353CC}">
                <c16:uniqueId val="{00000008-0F8F-4DEA-9C67-0EA92A6C5D5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A-0F8F-4DEA-9C67-0EA92A6C5D55}"/>
              </c:ext>
            </c:extLst>
          </c:dPt>
          <c:dLbls>
            <c:dLbl>
              <c:idx val="0"/>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8F-4DEA-9C67-0EA92A6C5D55}"/>
                </c:ext>
              </c:extLst>
            </c:dLbl>
            <c:dLbl>
              <c:idx val="1"/>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8F-4DEA-9C67-0EA92A6C5D55}"/>
                </c:ext>
              </c:extLst>
            </c:dLbl>
            <c:dLbl>
              <c:idx val="2"/>
              <c:layout>
                <c:manualLayout>
                  <c:x val="-1.2741492487660747E-16"/>
                  <c:y val="0.10610590923764945"/>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2475929519487868"/>
                      <c:h val="9.0104996226980053E-2"/>
                    </c:manualLayout>
                  </c15:layout>
                </c:ext>
                <c:ext xmlns:c16="http://schemas.microsoft.com/office/drawing/2014/chart" uri="{C3380CC4-5D6E-409C-BE32-E72D297353CC}">
                  <c16:uniqueId val="{0000000A-0F8F-4DEA-9C67-0EA92A6C5D5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Sheet1!$B$3:$D$3</c:f>
              <c:numCache>
                <c:formatCode>General</c:formatCode>
                <c:ptCount val="3"/>
                <c:pt idx="0">
                  <c:v>2.7E-2</c:v>
                </c:pt>
                <c:pt idx="1">
                  <c:v>3.6999999999999998E-2</c:v>
                </c:pt>
                <c:pt idx="2">
                  <c:v>4.8000000000000001E-2</c:v>
                </c:pt>
              </c:numCache>
            </c:numRef>
          </c:val>
          <c:extLst>
            <c:ext xmlns:c16="http://schemas.microsoft.com/office/drawing/2014/chart" uri="{C3380CC4-5D6E-409C-BE32-E72D297353CC}">
              <c16:uniqueId val="{0000000B-0F8F-4DEA-9C67-0EA92A6C5D55}"/>
            </c:ext>
          </c:extLst>
        </c:ser>
        <c:ser>
          <c:idx val="2"/>
          <c:order val="2"/>
          <c:tx>
            <c:strRef>
              <c:f>Sheet1!$A$4</c:f>
              <c:strCache>
                <c:ptCount val="1"/>
                <c:pt idx="0">
                  <c:v>Combined employee premium contribution and deductible
</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Sheet1!$B$4:$D$4</c:f>
            </c:numRef>
          </c:val>
          <c:extLst>
            <c:ext xmlns:c16="http://schemas.microsoft.com/office/drawing/2014/chart" uri="{C3380CC4-5D6E-409C-BE32-E72D297353CC}">
              <c16:uniqueId val="{0000000C-0F8F-4DEA-9C67-0EA92A6C5D55}"/>
            </c:ext>
          </c:extLst>
        </c:ser>
        <c:dLbls>
          <c:showLegendKey val="0"/>
          <c:showVal val="0"/>
          <c:showCatName val="0"/>
          <c:showSerName val="0"/>
          <c:showPercent val="0"/>
          <c:showBubbleSize val="0"/>
        </c:dLbls>
        <c:gapWidth val="20"/>
        <c:overlap val="46"/>
        <c:axId val="485880456"/>
        <c:axId val="485878888"/>
      </c:barChart>
      <c:catAx>
        <c:axId val="48588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5878888"/>
        <c:crosses val="autoZero"/>
        <c:auto val="1"/>
        <c:lblAlgn val="ctr"/>
        <c:lblOffset val="100"/>
        <c:noMultiLvlLbl val="0"/>
      </c:catAx>
      <c:valAx>
        <c:axId val="485878888"/>
        <c:scaling>
          <c:orientation val="minMax"/>
        </c:scaling>
        <c:delete val="1"/>
        <c:axPos val="l"/>
        <c:numFmt formatCode="0%" sourceLinked="0"/>
        <c:majorTickMark val="none"/>
        <c:minorTickMark val="none"/>
        <c:tickLblPos val="nextTo"/>
        <c:crossAx val="485880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2D7D7"/>
            </a:solidFill>
            <a:ln>
              <a:noFill/>
            </a:ln>
          </c:spPr>
          <c:invertIfNegative val="0"/>
          <c:cat>
            <c:strRef>
              <c:f>Sheet1!$A$2:$A$52</c:f>
              <c:strCache>
                <c:ptCount val="51"/>
                <c:pt idx="0">
                  <c:v>Hawaii</c:v>
                </c:pt>
                <c:pt idx="1">
                  <c:v>Alabama</c:v>
                </c:pt>
                <c:pt idx="2">
                  <c:v>Dist. Columbia</c:v>
                </c:pt>
                <c:pt idx="3">
                  <c:v>Arkansas</c:v>
                </c:pt>
                <c:pt idx="4">
                  <c:v>New Jersey</c:v>
                </c:pt>
                <c:pt idx="5">
                  <c:v>Washington</c:v>
                </c:pt>
                <c:pt idx="6">
                  <c:v>Massachusetts</c:v>
                </c:pt>
                <c:pt idx="7">
                  <c:v>North Dakota</c:v>
                </c:pt>
                <c:pt idx="8">
                  <c:v>Maryland</c:v>
                </c:pt>
                <c:pt idx="9">
                  <c:v>Michigan</c:v>
                </c:pt>
                <c:pt idx="10">
                  <c:v>Oklahoma</c:v>
                </c:pt>
                <c:pt idx="11">
                  <c:v>Louisiana</c:v>
                </c:pt>
                <c:pt idx="12">
                  <c:v>Kansas</c:v>
                </c:pt>
                <c:pt idx="13">
                  <c:v>New Mexico</c:v>
                </c:pt>
                <c:pt idx="14">
                  <c:v>Pennsylvania</c:v>
                </c:pt>
                <c:pt idx="15">
                  <c:v>Nevada</c:v>
                </c:pt>
                <c:pt idx="16">
                  <c:v>South Carolina</c:v>
                </c:pt>
                <c:pt idx="17">
                  <c:v>New York</c:v>
                </c:pt>
                <c:pt idx="18">
                  <c:v>Oregon</c:v>
                </c:pt>
                <c:pt idx="19">
                  <c:v>Illinois</c:v>
                </c:pt>
                <c:pt idx="20">
                  <c:v>Mississippi</c:v>
                </c:pt>
                <c:pt idx="21">
                  <c:v>Virginia</c:v>
                </c:pt>
                <c:pt idx="22">
                  <c:v>California</c:v>
                </c:pt>
                <c:pt idx="23">
                  <c:v>Idaho</c:v>
                </c:pt>
                <c:pt idx="24">
                  <c:v>Wyoming</c:v>
                </c:pt>
                <c:pt idx="25">
                  <c:v>Indiana</c:v>
                </c:pt>
                <c:pt idx="26">
                  <c:v>Rhode Island</c:v>
                </c:pt>
                <c:pt idx="27">
                  <c:v>Utah</c:v>
                </c:pt>
                <c:pt idx="28">
                  <c:v>Delaware</c:v>
                </c:pt>
                <c:pt idx="29">
                  <c:v>West Virginia</c:v>
                </c:pt>
                <c:pt idx="30">
                  <c:v>Iowa</c:v>
                </c:pt>
                <c:pt idx="31">
                  <c:v>Alaska</c:v>
                </c:pt>
                <c:pt idx="32">
                  <c:v>Kentucky</c:v>
                </c:pt>
                <c:pt idx="33">
                  <c:v>Georgia</c:v>
                </c:pt>
                <c:pt idx="34">
                  <c:v>Nebraska</c:v>
                </c:pt>
                <c:pt idx="35">
                  <c:v>Connecticut</c:v>
                </c:pt>
                <c:pt idx="36">
                  <c:v>Vermont</c:v>
                </c:pt>
                <c:pt idx="37">
                  <c:v>Ohio</c:v>
                </c:pt>
                <c:pt idx="38">
                  <c:v>Colorado</c:v>
                </c:pt>
                <c:pt idx="39">
                  <c:v>Florida</c:v>
                </c:pt>
                <c:pt idx="40">
                  <c:v>Minnesota</c:v>
                </c:pt>
                <c:pt idx="41">
                  <c:v>North Carolina</c:v>
                </c:pt>
                <c:pt idx="42">
                  <c:v>Arizona</c:v>
                </c:pt>
                <c:pt idx="43">
                  <c:v>Wisconsin</c:v>
                </c:pt>
                <c:pt idx="44">
                  <c:v>Missouri</c:v>
                </c:pt>
                <c:pt idx="45">
                  <c:v>South Dakota</c:v>
                </c:pt>
                <c:pt idx="46">
                  <c:v>Tennessee</c:v>
                </c:pt>
                <c:pt idx="47">
                  <c:v>Texas</c:v>
                </c:pt>
                <c:pt idx="48">
                  <c:v>Montana</c:v>
                </c:pt>
                <c:pt idx="49">
                  <c:v>New Hampshire</c:v>
                </c:pt>
                <c:pt idx="50">
                  <c:v>Maine</c:v>
                </c:pt>
              </c:strCache>
            </c:strRef>
          </c:cat>
          <c:val>
            <c:numRef>
              <c:f>Sheet1!$B$2:$B$52</c:f>
              <c:numCache>
                <c:formatCode>#,##0</c:formatCode>
                <c:ptCount val="51"/>
                <c:pt idx="0">
                  <c:v>863</c:v>
                </c:pt>
                <c:pt idx="1">
                  <c:v>1243</c:v>
                </c:pt>
                <c:pt idx="2">
                  <c:v>1360</c:v>
                </c:pt>
                <c:pt idx="3">
                  <c:v>1384</c:v>
                </c:pt>
                <c:pt idx="4">
                  <c:v>1456</c:v>
                </c:pt>
                <c:pt idx="5">
                  <c:v>1463</c:v>
                </c:pt>
                <c:pt idx="6">
                  <c:v>1479</c:v>
                </c:pt>
                <c:pt idx="7">
                  <c:v>1499</c:v>
                </c:pt>
                <c:pt idx="8">
                  <c:v>1536</c:v>
                </c:pt>
                <c:pt idx="9">
                  <c:v>1567</c:v>
                </c:pt>
                <c:pt idx="10">
                  <c:v>1596</c:v>
                </c:pt>
                <c:pt idx="11">
                  <c:v>1607</c:v>
                </c:pt>
                <c:pt idx="12">
                  <c:v>1623</c:v>
                </c:pt>
                <c:pt idx="13">
                  <c:v>1635</c:v>
                </c:pt>
                <c:pt idx="14">
                  <c:v>1639</c:v>
                </c:pt>
                <c:pt idx="15">
                  <c:v>1654</c:v>
                </c:pt>
                <c:pt idx="16">
                  <c:v>1684</c:v>
                </c:pt>
                <c:pt idx="17">
                  <c:v>1687</c:v>
                </c:pt>
                <c:pt idx="18">
                  <c:v>1688</c:v>
                </c:pt>
                <c:pt idx="19">
                  <c:v>1693</c:v>
                </c:pt>
                <c:pt idx="20">
                  <c:v>1739</c:v>
                </c:pt>
                <c:pt idx="21">
                  <c:v>1771</c:v>
                </c:pt>
                <c:pt idx="22">
                  <c:v>1772</c:v>
                </c:pt>
                <c:pt idx="23">
                  <c:v>1778</c:v>
                </c:pt>
                <c:pt idx="24">
                  <c:v>1789</c:v>
                </c:pt>
                <c:pt idx="25">
                  <c:v>1797</c:v>
                </c:pt>
                <c:pt idx="26">
                  <c:v>1808</c:v>
                </c:pt>
                <c:pt idx="27">
                  <c:v>1815</c:v>
                </c:pt>
                <c:pt idx="28">
                  <c:v>1821</c:v>
                </c:pt>
                <c:pt idx="29">
                  <c:v>1829</c:v>
                </c:pt>
                <c:pt idx="30">
                  <c:v>1842</c:v>
                </c:pt>
                <c:pt idx="31">
                  <c:v>1856</c:v>
                </c:pt>
                <c:pt idx="32">
                  <c:v>1878</c:v>
                </c:pt>
                <c:pt idx="33">
                  <c:v>1889</c:v>
                </c:pt>
                <c:pt idx="34">
                  <c:v>1922</c:v>
                </c:pt>
                <c:pt idx="35">
                  <c:v>1924</c:v>
                </c:pt>
                <c:pt idx="36">
                  <c:v>1926</c:v>
                </c:pt>
                <c:pt idx="37">
                  <c:v>1946</c:v>
                </c:pt>
                <c:pt idx="38">
                  <c:v>1951</c:v>
                </c:pt>
                <c:pt idx="39">
                  <c:v>1954</c:v>
                </c:pt>
                <c:pt idx="40">
                  <c:v>1966</c:v>
                </c:pt>
                <c:pt idx="41">
                  <c:v>1975</c:v>
                </c:pt>
                <c:pt idx="42">
                  <c:v>1985</c:v>
                </c:pt>
                <c:pt idx="43">
                  <c:v>1990</c:v>
                </c:pt>
                <c:pt idx="44">
                  <c:v>2016</c:v>
                </c:pt>
                <c:pt idx="45">
                  <c:v>2019</c:v>
                </c:pt>
                <c:pt idx="46">
                  <c:v>2086</c:v>
                </c:pt>
                <c:pt idx="47">
                  <c:v>2158</c:v>
                </c:pt>
                <c:pt idx="48">
                  <c:v>2162</c:v>
                </c:pt>
                <c:pt idx="49">
                  <c:v>2303</c:v>
                </c:pt>
                <c:pt idx="50">
                  <c:v>2305</c:v>
                </c:pt>
              </c:numCache>
            </c:numRef>
          </c:val>
          <c:extLst>
            <c:ext xmlns:c16="http://schemas.microsoft.com/office/drawing/2014/chart" uri="{C3380CC4-5D6E-409C-BE32-E72D297353CC}">
              <c16:uniqueId val="{00000000-EB83-42D9-ACAB-52DB4BCE4411}"/>
            </c:ext>
          </c:extLst>
        </c:ser>
        <c:dLbls>
          <c:showLegendKey val="0"/>
          <c:showVal val="0"/>
          <c:showCatName val="0"/>
          <c:showSerName val="0"/>
          <c:showPercent val="0"/>
          <c:showBubbleSize val="0"/>
        </c:dLbls>
        <c:gapWidth val="25"/>
        <c:axId val="485874968"/>
        <c:axId val="485875360"/>
      </c:barChart>
      <c:lineChart>
        <c:grouping val="standard"/>
        <c:varyColors val="0"/>
        <c:ser>
          <c:idx val="1"/>
          <c:order val="1"/>
          <c:tx>
            <c:strRef>
              <c:f>Sheet1!$C$1</c:f>
              <c:strCache>
                <c:ptCount val="1"/>
                <c:pt idx="0">
                  <c:v>Series 2</c:v>
                </c:pt>
              </c:strCache>
            </c:strRef>
          </c:tx>
          <c:spPr>
            <a:ln w="19050">
              <a:solidFill>
                <a:schemeClr val="tx1"/>
              </a:solidFill>
            </a:ln>
          </c:spPr>
          <c:marker>
            <c:symbol val="none"/>
          </c:marker>
          <c:cat>
            <c:strRef>
              <c:f>Sheet1!$A$2:$A$52</c:f>
              <c:strCache>
                <c:ptCount val="51"/>
                <c:pt idx="0">
                  <c:v>Hawaii</c:v>
                </c:pt>
                <c:pt idx="1">
                  <c:v>Alabama</c:v>
                </c:pt>
                <c:pt idx="2">
                  <c:v>Dist. Columbia</c:v>
                </c:pt>
                <c:pt idx="3">
                  <c:v>Arkansas</c:v>
                </c:pt>
                <c:pt idx="4">
                  <c:v>New Jersey</c:v>
                </c:pt>
                <c:pt idx="5">
                  <c:v>Washington</c:v>
                </c:pt>
                <c:pt idx="6">
                  <c:v>Massachusetts</c:v>
                </c:pt>
                <c:pt idx="7">
                  <c:v>North Dakota</c:v>
                </c:pt>
                <c:pt idx="8">
                  <c:v>Maryland</c:v>
                </c:pt>
                <c:pt idx="9">
                  <c:v>Michigan</c:v>
                </c:pt>
                <c:pt idx="10">
                  <c:v>Oklahoma</c:v>
                </c:pt>
                <c:pt idx="11">
                  <c:v>Louisiana</c:v>
                </c:pt>
                <c:pt idx="12">
                  <c:v>Kansas</c:v>
                </c:pt>
                <c:pt idx="13">
                  <c:v>New Mexico</c:v>
                </c:pt>
                <c:pt idx="14">
                  <c:v>Pennsylvania</c:v>
                </c:pt>
                <c:pt idx="15">
                  <c:v>Nevada</c:v>
                </c:pt>
                <c:pt idx="16">
                  <c:v>South Carolina</c:v>
                </c:pt>
                <c:pt idx="17">
                  <c:v>New York</c:v>
                </c:pt>
                <c:pt idx="18">
                  <c:v>Oregon</c:v>
                </c:pt>
                <c:pt idx="19">
                  <c:v>Illinois</c:v>
                </c:pt>
                <c:pt idx="20">
                  <c:v>Mississippi</c:v>
                </c:pt>
                <c:pt idx="21">
                  <c:v>Virginia</c:v>
                </c:pt>
                <c:pt idx="22">
                  <c:v>California</c:v>
                </c:pt>
                <c:pt idx="23">
                  <c:v>Idaho</c:v>
                </c:pt>
                <c:pt idx="24">
                  <c:v>Wyoming</c:v>
                </c:pt>
                <c:pt idx="25">
                  <c:v>Indiana</c:v>
                </c:pt>
                <c:pt idx="26">
                  <c:v>Rhode Island</c:v>
                </c:pt>
                <c:pt idx="27">
                  <c:v>Utah</c:v>
                </c:pt>
                <c:pt idx="28">
                  <c:v>Delaware</c:v>
                </c:pt>
                <c:pt idx="29">
                  <c:v>West Virginia</c:v>
                </c:pt>
                <c:pt idx="30">
                  <c:v>Iowa</c:v>
                </c:pt>
                <c:pt idx="31">
                  <c:v>Alaska</c:v>
                </c:pt>
                <c:pt idx="32">
                  <c:v>Kentucky</c:v>
                </c:pt>
                <c:pt idx="33">
                  <c:v>Georgia</c:v>
                </c:pt>
                <c:pt idx="34">
                  <c:v>Nebraska</c:v>
                </c:pt>
                <c:pt idx="35">
                  <c:v>Connecticut</c:v>
                </c:pt>
                <c:pt idx="36">
                  <c:v>Vermont</c:v>
                </c:pt>
                <c:pt idx="37">
                  <c:v>Ohio</c:v>
                </c:pt>
                <c:pt idx="38">
                  <c:v>Colorado</c:v>
                </c:pt>
                <c:pt idx="39">
                  <c:v>Florida</c:v>
                </c:pt>
                <c:pt idx="40">
                  <c:v>Minnesota</c:v>
                </c:pt>
                <c:pt idx="41">
                  <c:v>North Carolina</c:v>
                </c:pt>
                <c:pt idx="42">
                  <c:v>Arizona</c:v>
                </c:pt>
                <c:pt idx="43">
                  <c:v>Wisconsin</c:v>
                </c:pt>
                <c:pt idx="44">
                  <c:v>Missouri</c:v>
                </c:pt>
                <c:pt idx="45">
                  <c:v>South Dakota</c:v>
                </c:pt>
                <c:pt idx="46">
                  <c:v>Tennessee</c:v>
                </c:pt>
                <c:pt idx="47">
                  <c:v>Texas</c:v>
                </c:pt>
                <c:pt idx="48">
                  <c:v>Montana</c:v>
                </c:pt>
                <c:pt idx="49">
                  <c:v>New Hampshire</c:v>
                </c:pt>
                <c:pt idx="50">
                  <c:v>Maine</c:v>
                </c:pt>
              </c:strCache>
            </c:strRef>
          </c:cat>
          <c:val>
            <c:numRef>
              <c:f>Sheet1!$C$2:$C$52</c:f>
              <c:numCache>
                <c:formatCode>General</c:formatCode>
                <c:ptCount val="51"/>
                <c:pt idx="0">
                  <c:v>1808</c:v>
                </c:pt>
                <c:pt idx="1">
                  <c:v>1808</c:v>
                </c:pt>
                <c:pt idx="2">
                  <c:v>1808</c:v>
                </c:pt>
                <c:pt idx="3">
                  <c:v>1808</c:v>
                </c:pt>
                <c:pt idx="4">
                  <c:v>1808</c:v>
                </c:pt>
                <c:pt idx="5">
                  <c:v>1808</c:v>
                </c:pt>
                <c:pt idx="6">
                  <c:v>1808</c:v>
                </c:pt>
                <c:pt idx="7">
                  <c:v>1808</c:v>
                </c:pt>
                <c:pt idx="8">
                  <c:v>1808</c:v>
                </c:pt>
                <c:pt idx="9">
                  <c:v>1808</c:v>
                </c:pt>
                <c:pt idx="10">
                  <c:v>1808</c:v>
                </c:pt>
                <c:pt idx="11">
                  <c:v>1808</c:v>
                </c:pt>
                <c:pt idx="12">
                  <c:v>1808</c:v>
                </c:pt>
                <c:pt idx="13">
                  <c:v>1808</c:v>
                </c:pt>
                <c:pt idx="14">
                  <c:v>1808</c:v>
                </c:pt>
                <c:pt idx="15">
                  <c:v>1808</c:v>
                </c:pt>
                <c:pt idx="16">
                  <c:v>1808</c:v>
                </c:pt>
                <c:pt idx="17">
                  <c:v>1808</c:v>
                </c:pt>
                <c:pt idx="18">
                  <c:v>1808</c:v>
                </c:pt>
                <c:pt idx="19">
                  <c:v>1808</c:v>
                </c:pt>
                <c:pt idx="20">
                  <c:v>1808</c:v>
                </c:pt>
                <c:pt idx="21">
                  <c:v>1808</c:v>
                </c:pt>
                <c:pt idx="22">
                  <c:v>1808</c:v>
                </c:pt>
                <c:pt idx="23">
                  <c:v>1808</c:v>
                </c:pt>
                <c:pt idx="24">
                  <c:v>1808</c:v>
                </c:pt>
                <c:pt idx="25">
                  <c:v>1808</c:v>
                </c:pt>
                <c:pt idx="26">
                  <c:v>1808</c:v>
                </c:pt>
                <c:pt idx="27">
                  <c:v>1808</c:v>
                </c:pt>
                <c:pt idx="28">
                  <c:v>1808</c:v>
                </c:pt>
                <c:pt idx="29">
                  <c:v>1808</c:v>
                </c:pt>
                <c:pt idx="30">
                  <c:v>1808</c:v>
                </c:pt>
                <c:pt idx="31">
                  <c:v>1808</c:v>
                </c:pt>
                <c:pt idx="32">
                  <c:v>1808</c:v>
                </c:pt>
                <c:pt idx="33">
                  <c:v>1808</c:v>
                </c:pt>
                <c:pt idx="34">
                  <c:v>1808</c:v>
                </c:pt>
                <c:pt idx="35">
                  <c:v>1808</c:v>
                </c:pt>
                <c:pt idx="36">
                  <c:v>1808</c:v>
                </c:pt>
                <c:pt idx="37">
                  <c:v>1808</c:v>
                </c:pt>
                <c:pt idx="38">
                  <c:v>1808</c:v>
                </c:pt>
                <c:pt idx="39">
                  <c:v>1808</c:v>
                </c:pt>
                <c:pt idx="40">
                  <c:v>1808</c:v>
                </c:pt>
                <c:pt idx="41">
                  <c:v>1808</c:v>
                </c:pt>
                <c:pt idx="42">
                  <c:v>1808</c:v>
                </c:pt>
                <c:pt idx="43">
                  <c:v>1808</c:v>
                </c:pt>
                <c:pt idx="44">
                  <c:v>1808</c:v>
                </c:pt>
                <c:pt idx="45">
                  <c:v>1808</c:v>
                </c:pt>
                <c:pt idx="46">
                  <c:v>1808</c:v>
                </c:pt>
                <c:pt idx="47">
                  <c:v>1808</c:v>
                </c:pt>
                <c:pt idx="48">
                  <c:v>1808</c:v>
                </c:pt>
                <c:pt idx="49">
                  <c:v>1808</c:v>
                </c:pt>
                <c:pt idx="50">
                  <c:v>1808</c:v>
                </c:pt>
              </c:numCache>
            </c:numRef>
          </c:val>
          <c:smooth val="0"/>
          <c:extLst>
            <c:ext xmlns:c16="http://schemas.microsoft.com/office/drawing/2014/chart" uri="{C3380CC4-5D6E-409C-BE32-E72D297353CC}">
              <c16:uniqueId val="{00000001-EB83-42D9-ACAB-52DB4BCE4411}"/>
            </c:ext>
          </c:extLst>
        </c:ser>
        <c:dLbls>
          <c:showLegendKey val="0"/>
          <c:showVal val="0"/>
          <c:showCatName val="0"/>
          <c:showSerName val="0"/>
          <c:showPercent val="0"/>
          <c:showBubbleSize val="0"/>
        </c:dLbls>
        <c:marker val="1"/>
        <c:smooth val="0"/>
        <c:axId val="485874968"/>
        <c:axId val="485875360"/>
      </c:lineChart>
      <c:catAx>
        <c:axId val="485874968"/>
        <c:scaling>
          <c:orientation val="minMax"/>
        </c:scaling>
        <c:delete val="0"/>
        <c:axPos val="b"/>
        <c:numFmt formatCode="General" sourceLinked="1"/>
        <c:majorTickMark val="out"/>
        <c:minorTickMark val="none"/>
        <c:tickLblPos val="low"/>
        <c:txPr>
          <a:bodyPr rot="-5400000" vert="horz"/>
          <a:lstStyle/>
          <a:p>
            <a:pPr>
              <a:defRPr sz="800"/>
            </a:pPr>
            <a:endParaRPr lang="en-US"/>
          </a:p>
        </c:txPr>
        <c:crossAx val="485875360"/>
        <c:crosses val="autoZero"/>
        <c:auto val="1"/>
        <c:lblAlgn val="ctr"/>
        <c:lblOffset val="100"/>
        <c:noMultiLvlLbl val="0"/>
      </c:catAx>
      <c:valAx>
        <c:axId val="485875360"/>
        <c:scaling>
          <c:orientation val="minMax"/>
          <c:max val="2400"/>
          <c:min val="0"/>
        </c:scaling>
        <c:delete val="0"/>
        <c:axPos val="l"/>
        <c:numFmt formatCode="&quot;$&quot;#,##0" sourceLinked="0"/>
        <c:majorTickMark val="out"/>
        <c:minorTickMark val="none"/>
        <c:tickLblPos val="nextTo"/>
        <c:spPr>
          <a:ln>
            <a:noFill/>
          </a:ln>
        </c:spPr>
        <c:txPr>
          <a:bodyPr/>
          <a:lstStyle/>
          <a:p>
            <a:pPr>
              <a:defRPr sz="1000"/>
            </a:pPr>
            <a:endParaRPr lang="en-US"/>
          </a:p>
        </c:txPr>
        <c:crossAx val="485874968"/>
        <c:crosses val="autoZero"/>
        <c:crossBetween val="between"/>
        <c:majorUnit val="400"/>
      </c:valAx>
      <c:spPr>
        <a:noFill/>
        <a:ln w="25400">
          <a:noFill/>
        </a:ln>
      </c:spPr>
    </c:plotArea>
    <c:plotVisOnly val="1"/>
    <c:dispBlanksAs val="gap"/>
    <c:showDLblsOverMax val="0"/>
  </c:chart>
  <c:txPr>
    <a:bodyPr/>
    <a:lstStyle/>
    <a:p>
      <a:pPr>
        <a:defRPr sz="1800">
          <a:latin typeface="+mn-lt"/>
          <a:cs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98599557809628E-2"/>
          <c:y val="6.2785872238411131E-2"/>
          <c:w val="0.97113979809233619"/>
          <c:h val="0.82998718664103999"/>
        </c:manualLayout>
      </c:layout>
      <c:barChart>
        <c:barDir val="col"/>
        <c:grouping val="clustered"/>
        <c:varyColors val="0"/>
        <c:ser>
          <c:idx val="0"/>
          <c:order val="0"/>
          <c:tx>
            <c:strRef>
              <c:f>Sheet1!$A$2</c:f>
              <c:strCache>
                <c:ptCount val="1"/>
                <c:pt idx="0">
                  <c:v>Employee Premium Contribution as Share of Median Income</c:v>
                </c:pt>
              </c:strCache>
            </c:strRef>
          </c:tx>
          <c:spPr>
            <a:solidFill>
              <a:schemeClr val="accent2">
                <a:alpha val="60000"/>
              </a:schemeClr>
            </a:solidFill>
            <a:ln>
              <a:noFill/>
            </a:ln>
            <a:effectLst/>
          </c:spPr>
          <c:invertIfNegative val="0"/>
          <c:dPt>
            <c:idx val="0"/>
            <c:invertIfNegative val="0"/>
            <c:bubble3D val="0"/>
            <c:extLst>
              <c:ext xmlns:c16="http://schemas.microsoft.com/office/drawing/2014/chart" uri="{C3380CC4-5D6E-409C-BE32-E72D297353CC}">
                <c16:uniqueId val="{00000000-DBE8-4A1B-91D2-95C1A6D68CFB}"/>
              </c:ext>
            </c:extLst>
          </c:dPt>
          <c:dPt>
            <c:idx val="1"/>
            <c:invertIfNegative val="0"/>
            <c:bubble3D val="0"/>
            <c:spPr>
              <a:solidFill>
                <a:schemeClr val="accent2">
                  <a:alpha val="85000"/>
                </a:schemeClr>
              </a:solidFill>
              <a:ln>
                <a:noFill/>
              </a:ln>
              <a:effectLst/>
            </c:spPr>
            <c:extLst>
              <c:ext xmlns:c16="http://schemas.microsoft.com/office/drawing/2014/chart" uri="{C3380CC4-5D6E-409C-BE32-E72D297353CC}">
                <c16:uniqueId val="{00000002-DBE8-4A1B-91D2-95C1A6D68CF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DBE8-4A1B-91D2-95C1A6D68CF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Sheet1!$B$2:$D$2</c:f>
            </c:numRef>
          </c:val>
          <c:extLst>
            <c:ext xmlns:c16="http://schemas.microsoft.com/office/drawing/2014/chart" uri="{C3380CC4-5D6E-409C-BE32-E72D297353CC}">
              <c16:uniqueId val="{00000005-DBE8-4A1B-91D2-95C1A6D68CFB}"/>
            </c:ext>
          </c:extLst>
        </c:ser>
        <c:ser>
          <c:idx val="1"/>
          <c:order val="1"/>
          <c:tx>
            <c:strRef>
              <c:f>Sheet1!$A$3</c:f>
              <c:strCache>
                <c:ptCount val="1"/>
                <c:pt idx="0">
                  <c:v>Deductibles</c:v>
                </c:pt>
              </c:strCache>
            </c:strRef>
          </c:tx>
          <c:spPr>
            <a:solidFill>
              <a:schemeClr val="accent2">
                <a:alpha val="85000"/>
              </a:schemeClr>
            </a:solidFill>
            <a:ln>
              <a:noFill/>
            </a:ln>
            <a:effectLst/>
          </c:spPr>
          <c:invertIfNegative val="0"/>
          <c:dPt>
            <c:idx val="0"/>
            <c:invertIfNegative val="0"/>
            <c:bubble3D val="0"/>
            <c:spPr>
              <a:solidFill>
                <a:schemeClr val="accent2">
                  <a:alpha val="60000"/>
                </a:schemeClr>
              </a:solidFill>
              <a:ln>
                <a:noFill/>
              </a:ln>
              <a:effectLst/>
            </c:spPr>
            <c:extLst>
              <c:ext xmlns:c16="http://schemas.microsoft.com/office/drawing/2014/chart" uri="{C3380CC4-5D6E-409C-BE32-E72D297353CC}">
                <c16:uniqueId val="{00000007-DBE8-4A1B-91D2-95C1A6D68CFB}"/>
              </c:ext>
            </c:extLst>
          </c:dPt>
          <c:dPt>
            <c:idx val="1"/>
            <c:invertIfNegative val="0"/>
            <c:bubble3D val="0"/>
            <c:extLst>
              <c:ext xmlns:c16="http://schemas.microsoft.com/office/drawing/2014/chart" uri="{C3380CC4-5D6E-409C-BE32-E72D297353CC}">
                <c16:uniqueId val="{00000008-DBE8-4A1B-91D2-95C1A6D68CF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A-DBE8-4A1B-91D2-95C1A6D68CFB}"/>
              </c:ext>
            </c:extLst>
          </c:dPt>
          <c:dLbls>
            <c:dLbl>
              <c:idx val="0"/>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BE8-4A1B-91D2-95C1A6D68CFB}"/>
                </c:ext>
              </c:extLst>
            </c:dLbl>
            <c:dLbl>
              <c:idx val="1"/>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BE8-4A1B-91D2-95C1A6D68CFB}"/>
                </c:ext>
              </c:extLst>
            </c:dLbl>
            <c:dLbl>
              <c:idx val="2"/>
              <c:layout>
                <c:manualLayout>
                  <c:x val="-1.2741492487660747E-16"/>
                  <c:y val="0.10610590923764945"/>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475929519487868"/>
                      <c:h val="9.0104996226980053E-2"/>
                    </c:manualLayout>
                  </c15:layout>
                </c:ext>
                <c:ext xmlns:c16="http://schemas.microsoft.com/office/drawing/2014/chart" uri="{C3380CC4-5D6E-409C-BE32-E72D297353CC}">
                  <c16:uniqueId val="{0000000A-DBE8-4A1B-91D2-95C1A6D68CF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Sheet1!$B$3:$D$3</c:f>
            </c:numRef>
          </c:val>
          <c:extLst>
            <c:ext xmlns:c16="http://schemas.microsoft.com/office/drawing/2014/chart" uri="{C3380CC4-5D6E-409C-BE32-E72D297353CC}">
              <c16:uniqueId val="{0000000B-DBE8-4A1B-91D2-95C1A6D68CFB}"/>
            </c:ext>
          </c:extLst>
        </c:ser>
        <c:ser>
          <c:idx val="2"/>
          <c:order val="2"/>
          <c:tx>
            <c:strRef>
              <c:f>Sheet1!$A$4</c:f>
              <c:strCache>
                <c:ptCount val="1"/>
                <c:pt idx="0">
                  <c:v>Combined employee premium contribution and deductible
</c:v>
                </c:pt>
              </c:strCache>
            </c:strRef>
          </c:tx>
          <c:spPr>
            <a:solidFill>
              <a:schemeClr val="accent2"/>
            </a:solidFill>
            <a:ln>
              <a:noFill/>
            </a:ln>
            <a:effectLst/>
          </c:spPr>
          <c:invertIfNegative val="0"/>
          <c:dPt>
            <c:idx val="0"/>
            <c:invertIfNegative val="0"/>
            <c:bubble3D val="0"/>
            <c:spPr>
              <a:solidFill>
                <a:schemeClr val="accent2">
                  <a:alpha val="60000"/>
                </a:schemeClr>
              </a:solidFill>
              <a:ln>
                <a:noFill/>
              </a:ln>
              <a:effectLst/>
            </c:spPr>
            <c:extLst>
              <c:ext xmlns:c16="http://schemas.microsoft.com/office/drawing/2014/chart" uri="{C3380CC4-5D6E-409C-BE32-E72D297353CC}">
                <c16:uniqueId val="{0000000D-DBE8-4A1B-91D2-95C1A6D68CFB}"/>
              </c:ext>
            </c:extLst>
          </c:dPt>
          <c:dPt>
            <c:idx val="1"/>
            <c:invertIfNegative val="0"/>
            <c:bubble3D val="0"/>
            <c:spPr>
              <a:solidFill>
                <a:schemeClr val="accent2">
                  <a:alpha val="85000"/>
                </a:schemeClr>
              </a:solidFill>
              <a:ln>
                <a:noFill/>
              </a:ln>
              <a:effectLst/>
            </c:spPr>
            <c:extLst>
              <c:ext xmlns:c16="http://schemas.microsoft.com/office/drawing/2014/chart" uri="{C3380CC4-5D6E-409C-BE32-E72D297353CC}">
                <c16:uniqueId val="{0000000F-DBE8-4A1B-91D2-95C1A6D68CFB}"/>
              </c:ext>
            </c:extLst>
          </c:dPt>
          <c:dLbls>
            <c:dLbl>
              <c:idx val="2"/>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BE8-4A1B-91D2-95C1A6D68CF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2008</c:v>
                </c:pt>
                <c:pt idx="1">
                  <c:v>2011</c:v>
                </c:pt>
                <c:pt idx="2">
                  <c:v>2017</c:v>
                </c:pt>
              </c:strCache>
            </c:strRef>
          </c:cat>
          <c:val>
            <c:numRef>
              <c:f>Sheet1!$B$4:$D$4</c:f>
              <c:numCache>
                <c:formatCode>General</c:formatCode>
                <c:ptCount val="3"/>
                <c:pt idx="0">
                  <c:v>7.8E-2</c:v>
                </c:pt>
                <c:pt idx="1">
                  <c:v>9.8000000000000004E-2</c:v>
                </c:pt>
                <c:pt idx="2">
                  <c:v>0.11700000000000001</c:v>
                </c:pt>
              </c:numCache>
            </c:numRef>
          </c:val>
          <c:extLst>
            <c:ext xmlns:c16="http://schemas.microsoft.com/office/drawing/2014/chart" uri="{C3380CC4-5D6E-409C-BE32-E72D297353CC}">
              <c16:uniqueId val="{00000011-DBE8-4A1B-91D2-95C1A6D68CFB}"/>
            </c:ext>
          </c:extLst>
        </c:ser>
        <c:dLbls>
          <c:showLegendKey val="0"/>
          <c:showVal val="0"/>
          <c:showCatName val="0"/>
          <c:showSerName val="0"/>
          <c:showPercent val="0"/>
          <c:showBubbleSize val="0"/>
        </c:dLbls>
        <c:gapWidth val="20"/>
        <c:overlap val="46"/>
        <c:axId val="485878496"/>
        <c:axId val="486304824"/>
      </c:barChart>
      <c:catAx>
        <c:axId val="48587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6304824"/>
        <c:crosses val="autoZero"/>
        <c:auto val="1"/>
        <c:lblAlgn val="ctr"/>
        <c:lblOffset val="100"/>
        <c:noMultiLvlLbl val="0"/>
      </c:catAx>
      <c:valAx>
        <c:axId val="486304824"/>
        <c:scaling>
          <c:orientation val="minMax"/>
        </c:scaling>
        <c:delete val="1"/>
        <c:axPos val="l"/>
        <c:numFmt formatCode="0%" sourceLinked="0"/>
        <c:majorTickMark val="none"/>
        <c:minorTickMark val="none"/>
        <c:tickLblPos val="nextTo"/>
        <c:crossAx val="48587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22594664445235"/>
          <c:y val="4.6205371651757733E-2"/>
          <c:w val="0.64171639866906616"/>
          <c:h val="0.76176503277391294"/>
        </c:manualLayout>
      </c:layout>
      <c:lineChart>
        <c:grouping val="standard"/>
        <c:varyColors val="0"/>
        <c:ser>
          <c:idx val="10"/>
          <c:order val="0"/>
          <c:tx>
            <c:strRef>
              <c:f>Sheet1!$A$12</c:f>
              <c:strCache>
                <c:ptCount val="1"/>
                <c:pt idx="0">
                  <c:v>US (17.2%)</c:v>
                </c:pt>
              </c:strCache>
            </c:strRef>
          </c:tx>
          <c:spPr>
            <a:ln w="12700">
              <a:solidFill>
                <a:srgbClr val="4C515A">
                  <a:lumMod val="50000"/>
                </a:srgbClr>
              </a:solidFill>
            </a:ln>
          </c:spPr>
          <c:marker>
            <c:symbol val="square"/>
            <c:size val="5"/>
            <c:spPr>
              <a:solidFill>
                <a:srgbClr val="4C515A">
                  <a:lumMod val="50000"/>
                </a:srgbClr>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8.2260000000000009</c:v>
                </c:pt>
                <c:pt idx="1">
                  <c:v>8.5150000000000006</c:v>
                </c:pt>
                <c:pt idx="2">
                  <c:v>9.2089999999999996</c:v>
                </c:pt>
                <c:pt idx="3">
                  <c:v>9.33</c:v>
                </c:pt>
                <c:pt idx="4">
                  <c:v>9.2840000000000007</c:v>
                </c:pt>
                <c:pt idx="5">
                  <c:v>9.4979999999999993</c:v>
                </c:pt>
                <c:pt idx="6">
                  <c:v>9.6669999999999998</c:v>
                </c:pt>
                <c:pt idx="7">
                  <c:v>9.9030000000000005</c:v>
                </c:pt>
                <c:pt idx="8">
                  <c:v>10.29</c:v>
                </c:pt>
                <c:pt idx="9">
                  <c:v>10.645</c:v>
                </c:pt>
                <c:pt idx="10">
                  <c:v>11.273</c:v>
                </c:pt>
                <c:pt idx="11">
                  <c:v>11.948</c:v>
                </c:pt>
                <c:pt idx="12">
                  <c:v>12.215</c:v>
                </c:pt>
                <c:pt idx="13">
                  <c:v>12.468999999999999</c:v>
                </c:pt>
                <c:pt idx="14">
                  <c:v>12.391999999999999</c:v>
                </c:pt>
                <c:pt idx="15">
                  <c:v>12.502000000000001</c:v>
                </c:pt>
                <c:pt idx="16">
                  <c:v>12.464</c:v>
                </c:pt>
                <c:pt idx="17">
                  <c:v>12.369</c:v>
                </c:pt>
                <c:pt idx="18">
                  <c:v>12.391999999999999</c:v>
                </c:pt>
                <c:pt idx="19">
                  <c:v>12.39</c:v>
                </c:pt>
                <c:pt idx="20">
                  <c:v>12.502000000000001</c:v>
                </c:pt>
                <c:pt idx="21">
                  <c:v>13.169</c:v>
                </c:pt>
                <c:pt idx="22">
                  <c:v>13.954000000000001</c:v>
                </c:pt>
                <c:pt idx="23">
                  <c:v>14.455</c:v>
                </c:pt>
                <c:pt idx="24">
                  <c:v>14.537000000000001</c:v>
                </c:pt>
                <c:pt idx="25">
                  <c:v>14.541</c:v>
                </c:pt>
                <c:pt idx="26">
                  <c:v>14.657999999999999</c:v>
                </c:pt>
                <c:pt idx="27">
                  <c:v>14.898</c:v>
                </c:pt>
                <c:pt idx="28">
                  <c:v>15.294</c:v>
                </c:pt>
                <c:pt idx="29">
                  <c:v>16.343</c:v>
                </c:pt>
                <c:pt idx="30">
                  <c:v>16.413</c:v>
                </c:pt>
                <c:pt idx="31">
                  <c:v>16.367000000000001</c:v>
                </c:pt>
                <c:pt idx="32">
                  <c:v>16.366</c:v>
                </c:pt>
                <c:pt idx="33">
                  <c:v>16.331</c:v>
                </c:pt>
                <c:pt idx="34">
                  <c:v>16.504999999999999</c:v>
                </c:pt>
                <c:pt idx="35">
                  <c:v>16.815999999999999</c:v>
                </c:pt>
                <c:pt idx="36">
                  <c:v>17.073</c:v>
                </c:pt>
                <c:pt idx="37" formatCode="0.0">
                  <c:v>17.149999999999999</c:v>
                </c:pt>
              </c:numCache>
            </c:numRef>
          </c:val>
          <c:smooth val="0"/>
          <c:extLst>
            <c:ext xmlns:c16="http://schemas.microsoft.com/office/drawing/2014/chart" uri="{C3380CC4-5D6E-409C-BE32-E72D297353CC}">
              <c16:uniqueId val="{00000000-2CC4-4167-9055-68EA19AA14A9}"/>
            </c:ext>
          </c:extLst>
        </c:ser>
        <c:ser>
          <c:idx val="8"/>
          <c:order val="1"/>
          <c:tx>
            <c:strRef>
              <c:f>Sheet1!$A$10</c:f>
              <c:strCache>
                <c:ptCount val="1"/>
                <c:pt idx="0">
                  <c:v>SWIZ (12.3%)</c:v>
                </c:pt>
              </c:strCache>
            </c:strRef>
          </c:tx>
          <c:spPr>
            <a:ln w="12700">
              <a:solidFill>
                <a:srgbClr val="044C7F"/>
              </a:solidFill>
            </a:ln>
          </c:spPr>
          <c:marker>
            <c:symbol val="square"/>
            <c:size val="5"/>
            <c:spPr>
              <a:solidFill>
                <a:srgbClr val="044C7F"/>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11.894</c:v>
                </c:pt>
                <c:pt idx="36">
                  <c:v>12.247999999999999</c:v>
                </c:pt>
                <c:pt idx="37" formatCode="0.0">
                  <c:v>12.259</c:v>
                </c:pt>
              </c:numCache>
            </c:numRef>
          </c:val>
          <c:smooth val="0"/>
          <c:extLst>
            <c:ext xmlns:c16="http://schemas.microsoft.com/office/drawing/2014/chart" uri="{C3380CC4-5D6E-409C-BE32-E72D297353CC}">
              <c16:uniqueId val="{00000001-2CC4-4167-9055-68EA19AA14A9}"/>
            </c:ext>
          </c:extLst>
        </c:ser>
        <c:ser>
          <c:idx val="2"/>
          <c:order val="2"/>
          <c:tx>
            <c:strRef>
              <c:f>Sheet1!$A$4</c:f>
              <c:strCache>
                <c:ptCount val="1"/>
                <c:pt idx="0">
                  <c:v>FRA (11.5%)</c:v>
                </c:pt>
              </c:strCache>
            </c:strRef>
          </c:tx>
          <c:spPr>
            <a:ln w="12700">
              <a:solidFill>
                <a:srgbClr val="4C515A">
                  <a:lumMod val="50000"/>
                </a:srgbClr>
              </a:solidFill>
            </a:ln>
          </c:spPr>
          <c:marker>
            <c:symbol val="circle"/>
            <c:size val="5"/>
            <c:spPr>
              <a:solidFill>
                <a:srgbClr val="4E341A"/>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6.7370000000000001</c:v>
                </c:pt>
                <c:pt idx="5">
                  <c:v>7.6429999999999998</c:v>
                </c:pt>
                <c:pt idx="10">
                  <c:v>7.9580000000000002</c:v>
                </c:pt>
                <c:pt idx="11">
                  <c:v>8.18</c:v>
                </c:pt>
                <c:pt idx="12">
                  <c:v>8.4030000000000005</c:v>
                </c:pt>
                <c:pt idx="13">
                  <c:v>8.8089999999999993</c:v>
                </c:pt>
                <c:pt idx="14">
                  <c:v>8.7929999999999993</c:v>
                </c:pt>
                <c:pt idx="15">
                  <c:v>9.83</c:v>
                </c:pt>
                <c:pt idx="16">
                  <c:v>9.8339999999999996</c:v>
                </c:pt>
                <c:pt idx="17">
                  <c:v>9.7089999999999996</c:v>
                </c:pt>
                <c:pt idx="18">
                  <c:v>9.61</c:v>
                </c:pt>
                <c:pt idx="19">
                  <c:v>9.6110000000000007</c:v>
                </c:pt>
                <c:pt idx="20">
                  <c:v>9.5410000000000004</c:v>
                </c:pt>
                <c:pt idx="21">
                  <c:v>9.6649999999999991</c:v>
                </c:pt>
                <c:pt idx="22">
                  <c:v>9.9819999999999993</c:v>
                </c:pt>
                <c:pt idx="23">
                  <c:v>10.041</c:v>
                </c:pt>
                <c:pt idx="24">
                  <c:v>10.124000000000001</c:v>
                </c:pt>
                <c:pt idx="25">
                  <c:v>10.18</c:v>
                </c:pt>
                <c:pt idx="26">
                  <c:v>10.327999999999999</c:v>
                </c:pt>
                <c:pt idx="27">
                  <c:v>10.263</c:v>
                </c:pt>
                <c:pt idx="28">
                  <c:v>10.454000000000001</c:v>
                </c:pt>
                <c:pt idx="29">
                  <c:v>11.244</c:v>
                </c:pt>
                <c:pt idx="30">
                  <c:v>11.179</c:v>
                </c:pt>
                <c:pt idx="31">
                  <c:v>11.194000000000001</c:v>
                </c:pt>
                <c:pt idx="32">
                  <c:v>11.321</c:v>
                </c:pt>
                <c:pt idx="33">
                  <c:v>11.442</c:v>
                </c:pt>
                <c:pt idx="34">
                  <c:v>11.595000000000001</c:v>
                </c:pt>
                <c:pt idx="35">
                  <c:v>11.500999999999999</c:v>
                </c:pt>
                <c:pt idx="36">
                  <c:v>11.539</c:v>
                </c:pt>
                <c:pt idx="37" formatCode="0.0">
                  <c:v>11.458</c:v>
                </c:pt>
              </c:numCache>
            </c:numRef>
          </c:val>
          <c:smooth val="0"/>
          <c:extLst>
            <c:ext xmlns:c16="http://schemas.microsoft.com/office/drawing/2014/chart" uri="{C3380CC4-5D6E-409C-BE32-E72D297353CC}">
              <c16:uniqueId val="{00000002-2CC4-4167-9055-68EA19AA14A9}"/>
            </c:ext>
          </c:extLst>
        </c:ser>
        <c:ser>
          <c:idx val="3"/>
          <c:order val="3"/>
          <c:tx>
            <c:strRef>
              <c:f>Sheet1!$A$5</c:f>
              <c:strCache>
                <c:ptCount val="1"/>
                <c:pt idx="0">
                  <c:v>GER (11.3%)</c:v>
                </c:pt>
              </c:strCache>
            </c:strRef>
          </c:tx>
          <c:spPr>
            <a:ln w="12700">
              <a:solidFill>
                <a:srgbClr val="00B0F0"/>
              </a:solidFill>
            </a:ln>
          </c:spPr>
          <c:marker>
            <c:symbol val="triangle"/>
            <c:size val="7"/>
            <c:spPr>
              <a:solidFill>
                <a:srgbClr val="00B0F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9.7850000000000001</c:v>
                </c:pt>
                <c:pt idx="17">
                  <c:v>9.6639999999999997</c:v>
                </c:pt>
                <c:pt idx="18">
                  <c:v>9.6869999999999994</c:v>
                </c:pt>
                <c:pt idx="19">
                  <c:v>9.7680000000000007</c:v>
                </c:pt>
                <c:pt idx="20">
                  <c:v>9.8279999999999994</c:v>
                </c:pt>
                <c:pt idx="21">
                  <c:v>9.8640000000000008</c:v>
                </c:pt>
                <c:pt idx="22">
                  <c:v>10.11</c:v>
                </c:pt>
                <c:pt idx="23">
                  <c:v>10.332000000000001</c:v>
                </c:pt>
                <c:pt idx="24">
                  <c:v>10.076000000000001</c:v>
                </c:pt>
                <c:pt idx="25">
                  <c:v>10.225</c:v>
                </c:pt>
                <c:pt idx="26">
                  <c:v>10.113</c:v>
                </c:pt>
                <c:pt idx="27">
                  <c:v>9.9689999999999994</c:v>
                </c:pt>
                <c:pt idx="28">
                  <c:v>10.154999999999999</c:v>
                </c:pt>
                <c:pt idx="29">
                  <c:v>11.137</c:v>
                </c:pt>
                <c:pt idx="30">
                  <c:v>11.004</c:v>
                </c:pt>
                <c:pt idx="31">
                  <c:v>10.715</c:v>
                </c:pt>
                <c:pt idx="32">
                  <c:v>10.766999999999999</c:v>
                </c:pt>
                <c:pt idx="33">
                  <c:v>10.914999999999999</c:v>
                </c:pt>
                <c:pt idx="34">
                  <c:v>10.957000000000001</c:v>
                </c:pt>
                <c:pt idx="35">
                  <c:v>11.079000000000001</c:v>
                </c:pt>
                <c:pt idx="36">
                  <c:v>11.138999999999999</c:v>
                </c:pt>
                <c:pt idx="37" formatCode="0.0">
                  <c:v>11.272</c:v>
                </c:pt>
              </c:numCache>
            </c:numRef>
          </c:val>
          <c:smooth val="0"/>
          <c:extLst>
            <c:ext xmlns:c16="http://schemas.microsoft.com/office/drawing/2014/chart" uri="{C3380CC4-5D6E-409C-BE32-E72D297353CC}">
              <c16:uniqueId val="{00000003-2CC4-4167-9055-68EA19AA14A9}"/>
            </c:ext>
          </c:extLst>
        </c:ser>
        <c:ser>
          <c:idx val="7"/>
          <c:order val="4"/>
          <c:tx>
            <c:strRef>
              <c:f>Sheet1!$A$9</c:f>
              <c:strCache>
                <c:ptCount val="1"/>
                <c:pt idx="0">
                  <c:v>SWE (10.9%)</c:v>
                </c:pt>
              </c:strCache>
            </c:strRef>
          </c:tx>
          <c:spPr>
            <a:ln w="12700">
              <a:solidFill>
                <a:srgbClr val="F47920"/>
              </a:solidFill>
            </a:ln>
          </c:spPr>
          <c:marker>
            <c:symbol val="circle"/>
            <c:size val="5"/>
            <c:spPr>
              <a:solidFill>
                <a:srgbClr val="F4792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7.8360000000000003</c:v>
                </c:pt>
                <c:pt idx="1">
                  <c:v>7.9390000000000001</c:v>
                </c:pt>
                <c:pt idx="2">
                  <c:v>8.0259999999999998</c:v>
                </c:pt>
                <c:pt idx="3">
                  <c:v>7.9370000000000003</c:v>
                </c:pt>
                <c:pt idx="4">
                  <c:v>7.7450000000000001</c:v>
                </c:pt>
                <c:pt idx="5">
                  <c:v>7.3520000000000003</c:v>
                </c:pt>
                <c:pt idx="6">
                  <c:v>7.1210000000000004</c:v>
                </c:pt>
                <c:pt idx="7">
                  <c:v>7.2</c:v>
                </c:pt>
                <c:pt idx="8">
                  <c:v>7.1159999999999997</c:v>
                </c:pt>
                <c:pt idx="9">
                  <c:v>7.1749999999999998</c:v>
                </c:pt>
                <c:pt idx="10">
                  <c:v>7.2560000000000002</c:v>
                </c:pt>
                <c:pt idx="11">
                  <c:v>7.2439999999999998</c:v>
                </c:pt>
                <c:pt idx="12">
                  <c:v>7.5279999999999996</c:v>
                </c:pt>
                <c:pt idx="13">
                  <c:v>7.7720000000000002</c:v>
                </c:pt>
                <c:pt idx="14">
                  <c:v>7.3769999999999998</c:v>
                </c:pt>
                <c:pt idx="15">
                  <c:v>7.2919999999999998</c:v>
                </c:pt>
                <c:pt idx="16">
                  <c:v>7.4960000000000004</c:v>
                </c:pt>
                <c:pt idx="17">
                  <c:v>7.3179999999999996</c:v>
                </c:pt>
                <c:pt idx="18">
                  <c:v>7.4020000000000001</c:v>
                </c:pt>
                <c:pt idx="19">
                  <c:v>7.415</c:v>
                </c:pt>
                <c:pt idx="20">
                  <c:v>7.4119999999999999</c:v>
                </c:pt>
                <c:pt idx="21">
                  <c:v>8.0340000000000007</c:v>
                </c:pt>
                <c:pt idx="22">
                  <c:v>8.3620000000000001</c:v>
                </c:pt>
                <c:pt idx="23">
                  <c:v>8.4640000000000004</c:v>
                </c:pt>
                <c:pt idx="24">
                  <c:v>8.2609999999999992</c:v>
                </c:pt>
                <c:pt idx="25">
                  <c:v>8.2769999999999992</c:v>
                </c:pt>
                <c:pt idx="26">
                  <c:v>8.1609999999999996</c:v>
                </c:pt>
                <c:pt idx="27">
                  <c:v>8.0739999999999998</c:v>
                </c:pt>
                <c:pt idx="28">
                  <c:v>8.3130000000000006</c:v>
                </c:pt>
                <c:pt idx="29">
                  <c:v>8.9440000000000008</c:v>
                </c:pt>
                <c:pt idx="30">
                  <c:v>8.4860000000000007</c:v>
                </c:pt>
                <c:pt idx="31">
                  <c:v>10.679</c:v>
                </c:pt>
                <c:pt idx="32">
                  <c:v>10.938000000000001</c:v>
                </c:pt>
                <c:pt idx="33">
                  <c:v>11.101000000000001</c:v>
                </c:pt>
                <c:pt idx="34">
                  <c:v>11.141</c:v>
                </c:pt>
                <c:pt idx="35">
                  <c:v>11.007999999999999</c:v>
                </c:pt>
                <c:pt idx="36">
                  <c:v>10.935</c:v>
                </c:pt>
                <c:pt idx="37" formatCode="0.0">
                  <c:v>10.916</c:v>
                </c:pt>
              </c:numCache>
            </c:numRef>
          </c:val>
          <c:smooth val="0"/>
          <c:extLst>
            <c:ext xmlns:c16="http://schemas.microsoft.com/office/drawing/2014/chart" uri="{C3380CC4-5D6E-409C-BE32-E72D297353CC}">
              <c16:uniqueId val="{00000004-2CC4-4167-9055-68EA19AA14A9}"/>
            </c:ext>
          </c:extLst>
        </c:ser>
        <c:ser>
          <c:idx val="1"/>
          <c:order val="5"/>
          <c:tx>
            <c:strRef>
              <c:f>Sheet1!$A$3</c:f>
              <c:strCache>
                <c:ptCount val="1"/>
                <c:pt idx="0">
                  <c:v>CAN (10.4%)</c:v>
                </c:pt>
              </c:strCache>
            </c:strRef>
          </c:tx>
          <c:spPr>
            <a:ln w="12700">
              <a:solidFill>
                <a:srgbClr val="7030A0"/>
              </a:solidFill>
            </a:ln>
          </c:spPr>
          <c:marker>
            <c:symbol val="diamond"/>
            <c:size val="7"/>
            <c:spPr>
              <a:solidFill>
                <a:srgbClr val="7030A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6.5880000000000001</c:v>
                </c:pt>
                <c:pt idx="1">
                  <c:v>6.7889999999999997</c:v>
                </c:pt>
                <c:pt idx="2">
                  <c:v>7.5220000000000002</c:v>
                </c:pt>
                <c:pt idx="3">
                  <c:v>7.694</c:v>
                </c:pt>
                <c:pt idx="4">
                  <c:v>7.58</c:v>
                </c:pt>
                <c:pt idx="5">
                  <c:v>7.5880000000000001</c:v>
                </c:pt>
                <c:pt idx="6">
                  <c:v>7.83</c:v>
                </c:pt>
                <c:pt idx="7">
                  <c:v>7.7709999999999999</c:v>
                </c:pt>
                <c:pt idx="8">
                  <c:v>7.7690000000000001</c:v>
                </c:pt>
                <c:pt idx="9">
                  <c:v>7.976</c:v>
                </c:pt>
                <c:pt idx="10">
                  <c:v>8.3940000000000001</c:v>
                </c:pt>
                <c:pt idx="11">
                  <c:v>9.0809999999999995</c:v>
                </c:pt>
                <c:pt idx="12">
                  <c:v>9.3320000000000007</c:v>
                </c:pt>
                <c:pt idx="13">
                  <c:v>9.2159999999999993</c:v>
                </c:pt>
                <c:pt idx="14">
                  <c:v>8.8620000000000001</c:v>
                </c:pt>
                <c:pt idx="15">
                  <c:v>8.5589999999999993</c:v>
                </c:pt>
                <c:pt idx="16">
                  <c:v>8.3629999999999995</c:v>
                </c:pt>
                <c:pt idx="17">
                  <c:v>8.3450000000000006</c:v>
                </c:pt>
                <c:pt idx="18">
                  <c:v>8.577</c:v>
                </c:pt>
                <c:pt idx="19">
                  <c:v>8.3580000000000005</c:v>
                </c:pt>
                <c:pt idx="20">
                  <c:v>8.2759999999999998</c:v>
                </c:pt>
                <c:pt idx="21">
                  <c:v>8.6549999999999994</c:v>
                </c:pt>
                <c:pt idx="22">
                  <c:v>8.8879999999999999</c:v>
                </c:pt>
                <c:pt idx="23">
                  <c:v>9.0429999999999993</c:v>
                </c:pt>
                <c:pt idx="24">
                  <c:v>9.0969999999999995</c:v>
                </c:pt>
                <c:pt idx="25">
                  <c:v>9.0640000000000001</c:v>
                </c:pt>
                <c:pt idx="26">
                  <c:v>9.2070000000000007</c:v>
                </c:pt>
                <c:pt idx="27">
                  <c:v>9.298</c:v>
                </c:pt>
                <c:pt idx="28">
                  <c:v>9.4649999999999999</c:v>
                </c:pt>
                <c:pt idx="29">
                  <c:v>10.574</c:v>
                </c:pt>
                <c:pt idx="30">
                  <c:v>10.555999999999999</c:v>
                </c:pt>
                <c:pt idx="31">
                  <c:v>10.23</c:v>
                </c:pt>
                <c:pt idx="32">
                  <c:v>10.24</c:v>
                </c:pt>
                <c:pt idx="33">
                  <c:v>10.132999999999999</c:v>
                </c:pt>
                <c:pt idx="34">
                  <c:v>9.9700000000000006</c:v>
                </c:pt>
                <c:pt idx="35">
                  <c:v>10.377000000000001</c:v>
                </c:pt>
                <c:pt idx="36">
                  <c:v>10.535</c:v>
                </c:pt>
                <c:pt idx="37" formatCode="0.0">
                  <c:v>10.411</c:v>
                </c:pt>
              </c:numCache>
            </c:numRef>
          </c:val>
          <c:smooth val="0"/>
          <c:extLst>
            <c:ext xmlns:c16="http://schemas.microsoft.com/office/drawing/2014/chart" uri="{C3380CC4-5D6E-409C-BE32-E72D297353CC}">
              <c16:uniqueId val="{00000005-2CC4-4167-9055-68EA19AA14A9}"/>
            </c:ext>
          </c:extLst>
        </c:ser>
        <c:ser>
          <c:idx val="6"/>
          <c:order val="6"/>
          <c:tx>
            <c:strRef>
              <c:f>Sheet1!$A$8</c:f>
              <c:strCache>
                <c:ptCount val="1"/>
                <c:pt idx="0">
                  <c:v>NOR (10.4%)</c:v>
                </c:pt>
              </c:strCache>
            </c:strRef>
          </c:tx>
          <c:spPr>
            <a:ln w="12700">
              <a:solidFill>
                <a:srgbClr val="FFC000"/>
              </a:solidFill>
            </a:ln>
          </c:spPr>
          <c:marker>
            <c:symbol val="square"/>
            <c:size val="5"/>
            <c:spPr>
              <a:solidFill>
                <a:srgbClr val="FFC00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10.500999999999999</c:v>
                </c:pt>
                <c:pt idx="37" formatCode="0.0">
                  <c:v>10.369</c:v>
                </c:pt>
              </c:numCache>
            </c:numRef>
          </c:val>
          <c:smooth val="0"/>
          <c:extLst>
            <c:ext xmlns:c16="http://schemas.microsoft.com/office/drawing/2014/chart" uri="{C3380CC4-5D6E-409C-BE32-E72D297353CC}">
              <c16:uniqueId val="{00000006-2CC4-4167-9055-68EA19AA14A9}"/>
            </c:ext>
          </c:extLst>
        </c:ser>
        <c:ser>
          <c:idx val="4"/>
          <c:order val="7"/>
          <c:tx>
            <c:strRef>
              <c:f>Sheet1!$A$6</c:f>
              <c:strCache>
                <c:ptCount val="1"/>
                <c:pt idx="0">
                  <c:v>NETH (10.1%)</c:v>
                </c:pt>
              </c:strCache>
            </c:strRef>
          </c:tx>
          <c:spPr>
            <a:ln w="12700">
              <a:solidFill>
                <a:srgbClr val="00B050"/>
              </a:solidFill>
            </a:ln>
          </c:spPr>
          <c:marker>
            <c:symbol val="circle"/>
            <c:size val="5"/>
            <c:spPr>
              <a:solidFill>
                <a:srgbClr val="00B05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6.5979999999999999</c:v>
                </c:pt>
                <c:pt idx="1">
                  <c:v>6.69</c:v>
                </c:pt>
                <c:pt idx="2">
                  <c:v>6.9169999999999998</c:v>
                </c:pt>
                <c:pt idx="3">
                  <c:v>6.9169999999999998</c:v>
                </c:pt>
                <c:pt idx="4">
                  <c:v>6.64</c:v>
                </c:pt>
                <c:pt idx="5">
                  <c:v>6.6289999999999996</c:v>
                </c:pt>
                <c:pt idx="6">
                  <c:v>6.7160000000000002</c:v>
                </c:pt>
                <c:pt idx="7">
                  <c:v>6.8250000000000002</c:v>
                </c:pt>
                <c:pt idx="8">
                  <c:v>6.7530000000000001</c:v>
                </c:pt>
                <c:pt idx="9">
                  <c:v>6.923</c:v>
                </c:pt>
                <c:pt idx="10">
                  <c:v>7.0819999999999999</c:v>
                </c:pt>
                <c:pt idx="11">
                  <c:v>7.2619999999999996</c:v>
                </c:pt>
                <c:pt idx="12">
                  <c:v>7.4720000000000004</c:v>
                </c:pt>
                <c:pt idx="13">
                  <c:v>7.5720000000000001</c:v>
                </c:pt>
                <c:pt idx="14">
                  <c:v>7.4539999999999997</c:v>
                </c:pt>
                <c:pt idx="15">
                  <c:v>7.3639999999999999</c:v>
                </c:pt>
                <c:pt idx="16">
                  <c:v>7.29</c:v>
                </c:pt>
                <c:pt idx="17">
                  <c:v>7.1040000000000001</c:v>
                </c:pt>
                <c:pt idx="18">
                  <c:v>7.1769999999999996</c:v>
                </c:pt>
                <c:pt idx="19">
                  <c:v>7.1779999999999999</c:v>
                </c:pt>
                <c:pt idx="20">
                  <c:v>7.056</c:v>
                </c:pt>
                <c:pt idx="21">
                  <c:v>7.4409999999999998</c:v>
                </c:pt>
                <c:pt idx="22">
                  <c:v>7.9539999999999997</c:v>
                </c:pt>
                <c:pt idx="23">
                  <c:v>8.4570000000000007</c:v>
                </c:pt>
                <c:pt idx="24">
                  <c:v>8.5210000000000008</c:v>
                </c:pt>
                <c:pt idx="25">
                  <c:v>9.2710000000000008</c:v>
                </c:pt>
                <c:pt idx="26">
                  <c:v>9.1820000000000004</c:v>
                </c:pt>
                <c:pt idx="27">
                  <c:v>9.2370000000000001</c:v>
                </c:pt>
                <c:pt idx="28">
                  <c:v>9.5109999999999992</c:v>
                </c:pt>
                <c:pt idx="29">
                  <c:v>10.236000000000001</c:v>
                </c:pt>
                <c:pt idx="30">
                  <c:v>10.403</c:v>
                </c:pt>
                <c:pt idx="31">
                  <c:v>10.521000000000001</c:v>
                </c:pt>
                <c:pt idx="32">
                  <c:v>10.904</c:v>
                </c:pt>
                <c:pt idx="33">
                  <c:v>10.897</c:v>
                </c:pt>
                <c:pt idx="34">
                  <c:v>10.859</c:v>
                </c:pt>
                <c:pt idx="35">
                  <c:v>10.395</c:v>
                </c:pt>
                <c:pt idx="36">
                  <c:v>10.359</c:v>
                </c:pt>
                <c:pt idx="37" formatCode="0.0">
                  <c:v>10.143000000000001</c:v>
                </c:pt>
              </c:numCache>
            </c:numRef>
          </c:val>
          <c:smooth val="0"/>
          <c:extLst>
            <c:ext xmlns:c16="http://schemas.microsoft.com/office/drawing/2014/chart" uri="{C3380CC4-5D6E-409C-BE32-E72D297353CC}">
              <c16:uniqueId val="{00000007-2CC4-4167-9055-68EA19AA14A9}"/>
            </c:ext>
          </c:extLst>
        </c:ser>
        <c:ser>
          <c:idx val="9"/>
          <c:order val="8"/>
          <c:tx>
            <c:strRef>
              <c:f>Sheet1!$A$11</c:f>
              <c:strCache>
                <c:ptCount val="1"/>
                <c:pt idx="0">
                  <c:v>UK (9.7%)</c:v>
                </c:pt>
              </c:strCache>
            </c:strRef>
          </c:tx>
          <c:spPr>
            <a:ln w="12700">
              <a:solidFill>
                <a:srgbClr val="C00000"/>
              </a:solidFill>
            </a:ln>
          </c:spPr>
          <c:marker>
            <c:symbol val="triangle"/>
            <c:size val="7"/>
            <c:spPr>
              <a:solidFill>
                <a:srgbClr val="C00000"/>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5.6</c:v>
                </c:pt>
                <c:pt idx="16">
                  <c:v>5.5890000000000004</c:v>
                </c:pt>
                <c:pt idx="17">
                  <c:v>5.4690000000000003</c:v>
                </c:pt>
                <c:pt idx="18">
                  <c:v>5.6139999999999999</c:v>
                </c:pt>
                <c:pt idx="19">
                  <c:v>5.8540000000000001</c:v>
                </c:pt>
                <c:pt idx="20">
                  <c:v>5.9720000000000004</c:v>
                </c:pt>
                <c:pt idx="21">
                  <c:v>6.3289999999999997</c:v>
                </c:pt>
                <c:pt idx="22">
                  <c:v>6.5869999999999997</c:v>
                </c:pt>
                <c:pt idx="23">
                  <c:v>6.851</c:v>
                </c:pt>
                <c:pt idx="24">
                  <c:v>7.0510000000000002</c:v>
                </c:pt>
                <c:pt idx="25">
                  <c:v>7.1870000000000003</c:v>
                </c:pt>
                <c:pt idx="26">
                  <c:v>7.327</c:v>
                </c:pt>
                <c:pt idx="27">
                  <c:v>7.4320000000000004</c:v>
                </c:pt>
                <c:pt idx="28">
                  <c:v>7.681</c:v>
                </c:pt>
                <c:pt idx="29">
                  <c:v>8.5269999999999992</c:v>
                </c:pt>
                <c:pt idx="30">
                  <c:v>8.4740000000000002</c:v>
                </c:pt>
                <c:pt idx="31">
                  <c:v>8.4220000000000006</c:v>
                </c:pt>
                <c:pt idx="32">
                  <c:v>8.3390000000000004</c:v>
                </c:pt>
                <c:pt idx="33">
                  <c:v>9.7720000000000002</c:v>
                </c:pt>
                <c:pt idx="34">
                  <c:v>9.7240000000000002</c:v>
                </c:pt>
                <c:pt idx="35">
                  <c:v>9.7929999999999993</c:v>
                </c:pt>
                <c:pt idx="36">
                  <c:v>9.7620000000000005</c:v>
                </c:pt>
                <c:pt idx="37" formatCode="0.0">
                  <c:v>9.6869999999999994</c:v>
                </c:pt>
              </c:numCache>
            </c:numRef>
          </c:val>
          <c:smooth val="0"/>
          <c:extLst>
            <c:ext xmlns:c16="http://schemas.microsoft.com/office/drawing/2014/chart" uri="{C3380CC4-5D6E-409C-BE32-E72D297353CC}">
              <c16:uniqueId val="{00000008-2CC4-4167-9055-68EA19AA14A9}"/>
            </c:ext>
          </c:extLst>
        </c:ser>
        <c:ser>
          <c:idx val="0"/>
          <c:order val="9"/>
          <c:tx>
            <c:strRef>
              <c:f>Sheet1!$A$2</c:f>
              <c:strCache>
                <c:ptCount val="1"/>
                <c:pt idx="0">
                  <c:v>AUS (9.1%)</c:v>
                </c:pt>
              </c:strCache>
            </c:strRef>
          </c:tx>
          <c:spPr>
            <a:ln w="12700">
              <a:solidFill>
                <a:sysClr val="window" lastClr="FFFFFF">
                  <a:lumMod val="50000"/>
                </a:sysClr>
              </a:solidFill>
            </a:ln>
          </c:spPr>
          <c:marker>
            <c:symbol val="diamond"/>
            <c:size val="7"/>
            <c:spPr>
              <a:solidFill>
                <a:sysClr val="window" lastClr="FFFFFF">
                  <a:lumMod val="50000"/>
                </a:sysClr>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5.8310000000000004</c:v>
                </c:pt>
                <c:pt idx="1">
                  <c:v>5.8410000000000002</c:v>
                </c:pt>
                <c:pt idx="2">
                  <c:v>6.1070000000000002</c:v>
                </c:pt>
                <c:pt idx="3">
                  <c:v>6.0540000000000003</c:v>
                </c:pt>
                <c:pt idx="4">
                  <c:v>6.0250000000000004</c:v>
                </c:pt>
                <c:pt idx="5">
                  <c:v>6.077</c:v>
                </c:pt>
                <c:pt idx="6">
                  <c:v>6.2750000000000004</c:v>
                </c:pt>
                <c:pt idx="7">
                  <c:v>6.1109999999999998</c:v>
                </c:pt>
                <c:pt idx="8">
                  <c:v>6.0659999999999998</c:v>
                </c:pt>
                <c:pt idx="9">
                  <c:v>6.1180000000000003</c:v>
                </c:pt>
                <c:pt idx="10">
                  <c:v>6.4790000000000001</c:v>
                </c:pt>
                <c:pt idx="11">
                  <c:v>6.7759999999999998</c:v>
                </c:pt>
                <c:pt idx="12">
                  <c:v>6.8410000000000002</c:v>
                </c:pt>
                <c:pt idx="13">
                  <c:v>6.8570000000000002</c:v>
                </c:pt>
                <c:pt idx="14">
                  <c:v>6.8890000000000002</c:v>
                </c:pt>
                <c:pt idx="15">
                  <c:v>6.9349999999999996</c:v>
                </c:pt>
                <c:pt idx="16">
                  <c:v>7.0739999999999998</c:v>
                </c:pt>
                <c:pt idx="17">
                  <c:v>7.0880000000000001</c:v>
                </c:pt>
                <c:pt idx="18">
                  <c:v>7.2480000000000002</c:v>
                </c:pt>
                <c:pt idx="19">
                  <c:v>7.3339999999999996</c:v>
                </c:pt>
                <c:pt idx="20">
                  <c:v>7.617</c:v>
                </c:pt>
                <c:pt idx="21">
                  <c:v>7.6989999999999998</c:v>
                </c:pt>
                <c:pt idx="22">
                  <c:v>7.8970000000000002</c:v>
                </c:pt>
                <c:pt idx="23">
                  <c:v>7.9119999999999999</c:v>
                </c:pt>
                <c:pt idx="24">
                  <c:v>8.1180000000000003</c:v>
                </c:pt>
                <c:pt idx="25">
                  <c:v>7.9960000000000004</c:v>
                </c:pt>
                <c:pt idx="26">
                  <c:v>8</c:v>
                </c:pt>
                <c:pt idx="27">
                  <c:v>8.0779999999999994</c:v>
                </c:pt>
                <c:pt idx="28">
                  <c:v>8.2680000000000007</c:v>
                </c:pt>
                <c:pt idx="29">
                  <c:v>8.577</c:v>
                </c:pt>
                <c:pt idx="30">
                  <c:v>8.4450000000000003</c:v>
                </c:pt>
                <c:pt idx="31">
                  <c:v>8.5570000000000004</c:v>
                </c:pt>
                <c:pt idx="32">
                  <c:v>8.6890000000000001</c:v>
                </c:pt>
                <c:pt idx="33">
                  <c:v>8.7739999999999991</c:v>
                </c:pt>
                <c:pt idx="34">
                  <c:v>9.0549999999999997</c:v>
                </c:pt>
                <c:pt idx="35">
                  <c:v>9.3209999999999997</c:v>
                </c:pt>
                <c:pt idx="36">
                  <c:v>9.2520000000000007</c:v>
                </c:pt>
                <c:pt idx="37" formatCode="0.0">
                  <c:v>9.1329999999999991</c:v>
                </c:pt>
              </c:numCache>
            </c:numRef>
          </c:val>
          <c:smooth val="0"/>
          <c:extLst>
            <c:ext xmlns:c16="http://schemas.microsoft.com/office/drawing/2014/chart" uri="{C3380CC4-5D6E-409C-BE32-E72D297353CC}">
              <c16:uniqueId val="{00000009-2CC4-4167-9055-68EA19AA14A9}"/>
            </c:ext>
          </c:extLst>
        </c:ser>
        <c:ser>
          <c:idx val="5"/>
          <c:order val="10"/>
          <c:tx>
            <c:strRef>
              <c:f>Sheet1!$A$7</c:f>
              <c:strCache>
                <c:ptCount val="1"/>
                <c:pt idx="0">
                  <c:v>NZ (9.0%)</c:v>
                </c:pt>
              </c:strCache>
            </c:strRef>
          </c:tx>
          <c:spPr>
            <a:ln w="12700">
              <a:solidFill>
                <a:srgbClr val="D30799"/>
              </a:solidFill>
            </a:ln>
          </c:spPr>
          <c:marker>
            <c:symbol val="triangle"/>
            <c:size val="7"/>
            <c:spPr>
              <a:solidFill>
                <a:srgbClr val="D30799"/>
              </a:solidFill>
              <a:ln>
                <a:noFill/>
              </a:ln>
            </c:spPr>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9.4179999999999993</c:v>
                </c:pt>
                <c:pt idx="35">
                  <c:v>9.3070000000000004</c:v>
                </c:pt>
                <c:pt idx="36">
                  <c:v>9.2219999999999995</c:v>
                </c:pt>
                <c:pt idx="37" formatCode="0.0">
                  <c:v>9.0009999999999994</c:v>
                </c:pt>
              </c:numCache>
            </c:numRef>
          </c:val>
          <c:smooth val="0"/>
          <c:extLst>
            <c:ext xmlns:c16="http://schemas.microsoft.com/office/drawing/2014/chart" uri="{C3380CC4-5D6E-409C-BE32-E72D297353CC}">
              <c16:uniqueId val="{0000000A-2CC4-4167-9055-68EA19AA14A9}"/>
            </c:ext>
          </c:extLst>
        </c:ser>
        <c:dLbls>
          <c:showLegendKey val="0"/>
          <c:showVal val="0"/>
          <c:showCatName val="0"/>
          <c:showSerName val="0"/>
          <c:showPercent val="0"/>
          <c:showBubbleSize val="0"/>
        </c:dLbls>
        <c:marker val="1"/>
        <c:smooth val="0"/>
        <c:axId val="486299728"/>
        <c:axId val="486306392"/>
      </c:lineChart>
      <c:catAx>
        <c:axId val="486299728"/>
        <c:scaling>
          <c:orientation val="minMax"/>
        </c:scaling>
        <c:delete val="0"/>
        <c:axPos val="b"/>
        <c:numFmt formatCode="0" sourceLinked="0"/>
        <c:majorTickMark val="out"/>
        <c:minorTickMark val="none"/>
        <c:tickLblPos val="nextTo"/>
        <c:spPr>
          <a:ln w="2663">
            <a:solidFill>
              <a:schemeClr val="tx1"/>
            </a:solidFill>
            <a:prstDash val="solid"/>
          </a:ln>
        </c:spPr>
        <c:txPr>
          <a:bodyPr rot="0" vert="horz"/>
          <a:lstStyle/>
          <a:p>
            <a:pPr>
              <a:defRPr sz="1200">
                <a:solidFill>
                  <a:srgbClr val="4C515A"/>
                </a:solidFill>
              </a:defRPr>
            </a:pPr>
            <a:endParaRPr lang="en-US"/>
          </a:p>
        </c:txPr>
        <c:crossAx val="486306392"/>
        <c:crosses val="autoZero"/>
        <c:auto val="1"/>
        <c:lblAlgn val="ctr"/>
        <c:lblOffset val="100"/>
        <c:tickLblSkip val="5"/>
        <c:tickMarkSkip val="5"/>
        <c:noMultiLvlLbl val="0"/>
      </c:catAx>
      <c:valAx>
        <c:axId val="486306392"/>
        <c:scaling>
          <c:orientation val="minMax"/>
        </c:scaling>
        <c:delete val="0"/>
        <c:axPos val="l"/>
        <c:numFmt formatCode="#,##0" sourceLinked="0"/>
        <c:majorTickMark val="out"/>
        <c:minorTickMark val="none"/>
        <c:tickLblPos val="nextTo"/>
        <c:spPr>
          <a:ln w="2663">
            <a:solidFill>
              <a:schemeClr val="tx1"/>
            </a:solidFill>
            <a:prstDash val="solid"/>
          </a:ln>
        </c:spPr>
        <c:txPr>
          <a:bodyPr rot="0" vert="horz"/>
          <a:lstStyle/>
          <a:p>
            <a:pPr>
              <a:defRPr sz="1400">
                <a:solidFill>
                  <a:srgbClr val="4C515A"/>
                </a:solidFill>
              </a:defRPr>
            </a:pPr>
            <a:endParaRPr lang="en-US"/>
          </a:p>
        </c:txPr>
        <c:crossAx val="486299728"/>
        <c:crosses val="autoZero"/>
        <c:crossBetween val="between"/>
      </c:valAx>
      <c:spPr>
        <a:noFill/>
        <a:ln w="21304">
          <a:noFill/>
        </a:ln>
      </c:spPr>
    </c:plotArea>
    <c:legend>
      <c:legendPos val="r"/>
      <c:layout>
        <c:manualLayout>
          <c:xMode val="edge"/>
          <c:yMode val="edge"/>
          <c:x val="0.78212217503767933"/>
          <c:y val="0"/>
          <c:w val="0.21006979479612031"/>
          <c:h val="0.85228730877378367"/>
        </c:manualLayout>
      </c:layout>
      <c:overlay val="0"/>
      <c:spPr>
        <a:noFill/>
        <a:ln w="21304">
          <a:noFill/>
        </a:ln>
      </c:spPr>
      <c:txPr>
        <a:bodyPr/>
        <a:lstStyle/>
        <a:p>
          <a:pPr>
            <a:defRPr sz="1200"/>
          </a:pPr>
          <a:endParaRPr lang="en-US"/>
        </a:p>
      </c:txPr>
    </c:legend>
    <c:plotVisOnly val="1"/>
    <c:dispBlanksAs val="gap"/>
    <c:showDLblsOverMax val="0"/>
  </c:chart>
  <c:spPr>
    <a:noFill/>
    <a:ln>
      <a:noFill/>
    </a:ln>
  </c:spPr>
  <c:txPr>
    <a:bodyPr/>
    <a:lstStyle/>
    <a:p>
      <a:pPr>
        <a:defRPr sz="1400" b="0" i="0" u="none" strike="noStrike"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7921226427477"/>
          <c:y val="0.13162703355208299"/>
          <c:w val="0.89852078773572519"/>
          <c:h val="0.76806274894239879"/>
        </c:manualLayout>
      </c:layout>
      <c:barChart>
        <c:barDir val="col"/>
        <c:grouping val="stacked"/>
        <c:varyColors val="0"/>
        <c:ser>
          <c:idx val="4"/>
          <c:order val="0"/>
          <c:tx>
            <c:strRef>
              <c:f>Sheet1!$B$1</c:f>
              <c:strCache>
                <c:ptCount val="1"/>
                <c:pt idx="0">
                  <c:v>Public spending</c:v>
                </c:pt>
              </c:strCache>
            </c:strRef>
          </c:tx>
          <c:spPr>
            <a:solidFill>
              <a:srgbClr val="4ABDBC"/>
            </a:solidFill>
            <a:ln w="9525">
              <a:solidFill>
                <a:schemeClr val="tx2"/>
              </a:solidFill>
              <a:prstDash val="solid"/>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NZ</c:v>
                </c:pt>
                <c:pt idx="1">
                  <c:v>UK</c:v>
                </c:pt>
                <c:pt idx="2">
                  <c:v>AUS</c:v>
                </c:pt>
                <c:pt idx="3">
                  <c:v>CAN</c:v>
                </c:pt>
                <c:pt idx="4">
                  <c:v>FRA</c:v>
                </c:pt>
                <c:pt idx="5">
                  <c:v>NETH</c:v>
                </c:pt>
                <c:pt idx="6">
                  <c:v>SWE</c:v>
                </c:pt>
                <c:pt idx="7">
                  <c:v>GER</c:v>
                </c:pt>
                <c:pt idx="8">
                  <c:v>NOR</c:v>
                </c:pt>
                <c:pt idx="9">
                  <c:v>SWIZ</c:v>
                </c:pt>
                <c:pt idx="10">
                  <c:v>US*</c:v>
                </c:pt>
              </c:strCache>
            </c:strRef>
          </c:cat>
          <c:val>
            <c:numRef>
              <c:f>Sheet1!$B$2:$B$12</c:f>
              <c:numCache>
                <c:formatCode>0</c:formatCode>
                <c:ptCount val="11"/>
                <c:pt idx="0">
                  <c:v>2894.1640000000002</c:v>
                </c:pt>
                <c:pt idx="1">
                  <c:v>3341.4479999999999</c:v>
                </c:pt>
                <c:pt idx="2">
                  <c:v>3109.4949999999999</c:v>
                </c:pt>
                <c:pt idx="3">
                  <c:v>3381.998</c:v>
                </c:pt>
                <c:pt idx="4">
                  <c:v>4068.4229999999998</c:v>
                </c:pt>
                <c:pt idx="5">
                  <c:v>4377.6769999999997</c:v>
                </c:pt>
                <c:pt idx="6">
                  <c:v>4606.4290000000001</c:v>
                </c:pt>
                <c:pt idx="7">
                  <c:v>4869.4269999999997</c:v>
                </c:pt>
                <c:pt idx="8">
                  <c:v>5398.9620000000004</c:v>
                </c:pt>
                <c:pt idx="9">
                  <c:v>5030.3649999999998</c:v>
                </c:pt>
                <c:pt idx="10">
                  <c:v>4835.8999999999996</c:v>
                </c:pt>
              </c:numCache>
            </c:numRef>
          </c:val>
          <c:extLst>
            <c:ext xmlns:c16="http://schemas.microsoft.com/office/drawing/2014/chart" uri="{C3380CC4-5D6E-409C-BE32-E72D297353CC}">
              <c16:uniqueId val="{00000000-9DA9-4C96-A692-524D1E0E13C9}"/>
            </c:ext>
          </c:extLst>
        </c:ser>
        <c:ser>
          <c:idx val="3"/>
          <c:order val="1"/>
          <c:tx>
            <c:strRef>
              <c:f>Sheet1!$C$1</c:f>
              <c:strCache>
                <c:ptCount val="1"/>
                <c:pt idx="0">
                  <c:v>Private spending</c:v>
                </c:pt>
              </c:strCache>
            </c:strRef>
          </c:tx>
          <c:spPr>
            <a:solidFill>
              <a:srgbClr val="F47920"/>
            </a:solidFill>
            <a:ln w="9525">
              <a:solidFill>
                <a:schemeClr val="tx2"/>
              </a:solidFill>
              <a:prstDash val="solid"/>
            </a:ln>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NZ</c:v>
                </c:pt>
                <c:pt idx="1">
                  <c:v>UK</c:v>
                </c:pt>
                <c:pt idx="2">
                  <c:v>AUS</c:v>
                </c:pt>
                <c:pt idx="3">
                  <c:v>CAN</c:v>
                </c:pt>
                <c:pt idx="4">
                  <c:v>FRA</c:v>
                </c:pt>
                <c:pt idx="5">
                  <c:v>NETH</c:v>
                </c:pt>
                <c:pt idx="6">
                  <c:v>SWE</c:v>
                </c:pt>
                <c:pt idx="7">
                  <c:v>GER</c:v>
                </c:pt>
                <c:pt idx="8">
                  <c:v>NOR</c:v>
                </c:pt>
                <c:pt idx="9">
                  <c:v>SWIZ</c:v>
                </c:pt>
                <c:pt idx="10">
                  <c:v>US*</c:v>
                </c:pt>
              </c:strCache>
            </c:strRef>
          </c:cat>
          <c:val>
            <c:numRef>
              <c:f>Sheet1!$C$2:$C$12</c:f>
              <c:numCache>
                <c:formatCode>0</c:formatCode>
                <c:ptCount val="11"/>
                <c:pt idx="0">
                  <c:v>288.56900000000002</c:v>
                </c:pt>
                <c:pt idx="1">
                  <c:v>222.89300000000003</c:v>
                </c:pt>
                <c:pt idx="2">
                  <c:v>562.24699999999984</c:v>
                </c:pt>
                <c:pt idx="3">
                  <c:v>732.17599999999993</c:v>
                </c:pt>
                <c:pt idx="4">
                  <c:v>350.72</c:v>
                </c:pt>
                <c:pt idx="5">
                  <c:v>403.50900000000001</c:v>
                </c:pt>
                <c:pt idx="6">
                  <c:v>70.425999999999931</c:v>
                </c:pt>
                <c:pt idx="7">
                  <c:v>169.03599999999994</c:v>
                </c:pt>
                <c:pt idx="8">
                  <c:v>22.375</c:v>
                </c:pt>
                <c:pt idx="9">
                  <c:v>599.22299999999996</c:v>
                </c:pt>
                <c:pt idx="10">
                  <c:v>3906.2999999999997</c:v>
                </c:pt>
              </c:numCache>
            </c:numRef>
          </c:val>
          <c:extLst>
            <c:ext xmlns:c16="http://schemas.microsoft.com/office/drawing/2014/chart" uri="{C3380CC4-5D6E-409C-BE32-E72D297353CC}">
              <c16:uniqueId val="{00000001-9DA9-4C96-A692-524D1E0E13C9}"/>
            </c:ext>
          </c:extLst>
        </c:ser>
        <c:ser>
          <c:idx val="0"/>
          <c:order val="2"/>
          <c:tx>
            <c:strRef>
              <c:f>Sheet1!$D$1</c:f>
              <c:strCache>
                <c:ptCount val="1"/>
                <c:pt idx="0">
                  <c:v>Out-of-pocket spending</c:v>
                </c:pt>
              </c:strCache>
            </c:strRef>
          </c:tx>
          <c:spPr>
            <a:solidFill>
              <a:srgbClr val="044C7F"/>
            </a:solidFill>
            <a:ln w="9525">
              <a:solidFill>
                <a:schemeClr val="tx2"/>
              </a:solidFill>
              <a:prstDash val="solid"/>
            </a:ln>
          </c:spPr>
          <c:invertIfNegative val="1"/>
          <c:dLbls>
            <c:dLbl>
              <c:idx val="2"/>
              <c:layout>
                <c:manualLayout>
                  <c:x val="0"/>
                  <c:y val="4.269456335540747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E4-4A11-BDF7-DCB8D1AAABE3}"/>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NZ</c:v>
                </c:pt>
                <c:pt idx="1">
                  <c:v>UK</c:v>
                </c:pt>
                <c:pt idx="2">
                  <c:v>AUS</c:v>
                </c:pt>
                <c:pt idx="3">
                  <c:v>CAN</c:v>
                </c:pt>
                <c:pt idx="4">
                  <c:v>FRA</c:v>
                </c:pt>
                <c:pt idx="5">
                  <c:v>NETH</c:v>
                </c:pt>
                <c:pt idx="6">
                  <c:v>SWE</c:v>
                </c:pt>
                <c:pt idx="7">
                  <c:v>GER</c:v>
                </c:pt>
                <c:pt idx="8">
                  <c:v>NOR</c:v>
                </c:pt>
                <c:pt idx="9">
                  <c:v>SWIZ</c:v>
                </c:pt>
                <c:pt idx="10">
                  <c:v>US*</c:v>
                </c:pt>
              </c:strCache>
            </c:strRef>
          </c:cat>
          <c:val>
            <c:numRef>
              <c:f>Sheet1!$D$2:$D$12</c:f>
              <c:numCache>
                <c:formatCode>0</c:formatCode>
                <c:ptCount val="11"/>
                <c:pt idx="0">
                  <c:v>500.00799999999998</c:v>
                </c:pt>
                <c:pt idx="1">
                  <c:v>629.54999999999995</c:v>
                </c:pt>
                <c:pt idx="2">
                  <c:v>838.51700000000005</c:v>
                </c:pt>
                <c:pt idx="3">
                  <c:v>712.14200000000005</c:v>
                </c:pt>
                <c:pt idx="4">
                  <c:v>465.66899999999998</c:v>
                </c:pt>
                <c:pt idx="5">
                  <c:v>604.51199999999994</c:v>
                </c:pt>
                <c:pt idx="6">
                  <c:v>833.86</c:v>
                </c:pt>
                <c:pt idx="7">
                  <c:v>689.98800000000006</c:v>
                </c:pt>
                <c:pt idx="8">
                  <c:v>929.99</c:v>
                </c:pt>
                <c:pt idx="9">
                  <c:v>2312.9279999999999</c:v>
                </c:pt>
                <c:pt idx="10">
                  <c:v>1090.077</c:v>
                </c:pt>
              </c:numCache>
            </c:numRef>
          </c:val>
          <c:extLst>
            <c:ext xmlns:c14="http://schemas.microsoft.com/office/drawing/2007/8/2/chart" uri="{6F2FDCE9-48DA-4B69-8628-5D25D57E5C99}">
              <c14:invertSolidFillFmt>
                <c14:spPr xmlns:c14="http://schemas.microsoft.com/office/drawing/2007/8/2/chart">
                  <a:solidFill>
                    <a:srgbClr val="FFC799"/>
                  </a:solidFill>
                  <a:ln w="9525">
                    <a:solidFill>
                      <a:schemeClr val="tx2"/>
                    </a:solidFill>
                    <a:prstDash val="solid"/>
                  </a:ln>
                </c14:spPr>
              </c14:invertSolidFillFmt>
            </c:ext>
            <c:ext xmlns:c16="http://schemas.microsoft.com/office/drawing/2014/chart" uri="{C3380CC4-5D6E-409C-BE32-E72D297353CC}">
              <c16:uniqueId val="{00000003-9DA9-4C96-A692-524D1E0E13C9}"/>
            </c:ext>
          </c:extLst>
        </c:ser>
        <c:dLbls>
          <c:showLegendKey val="0"/>
          <c:showVal val="0"/>
          <c:showCatName val="0"/>
          <c:showSerName val="0"/>
          <c:showPercent val="0"/>
          <c:showBubbleSize val="0"/>
        </c:dLbls>
        <c:gapWidth val="70"/>
        <c:overlap val="100"/>
        <c:axId val="486300120"/>
        <c:axId val="486302864"/>
      </c:barChart>
      <c:catAx>
        <c:axId val="486300120"/>
        <c:scaling>
          <c:orientation val="minMax"/>
        </c:scaling>
        <c:delete val="0"/>
        <c:axPos val="b"/>
        <c:numFmt formatCode="\$#,##0" sourceLinked="0"/>
        <c:majorTickMark val="out"/>
        <c:minorTickMark val="none"/>
        <c:tickLblPos val="nextTo"/>
        <c:spPr>
          <a:ln w="12700">
            <a:solidFill>
              <a:schemeClr val="accent5">
                <a:lumMod val="60000"/>
                <a:lumOff val="40000"/>
              </a:schemeClr>
            </a:solidFill>
            <a:prstDash val="solid"/>
          </a:ln>
        </c:spPr>
        <c:txPr>
          <a:bodyPr rot="0" vert="horz"/>
          <a:lstStyle/>
          <a:p>
            <a:pPr>
              <a:defRPr sz="1200" b="0">
                <a:solidFill>
                  <a:srgbClr val="4C515A"/>
                </a:solidFill>
                <a:latin typeface="+mn-lt"/>
              </a:defRPr>
            </a:pPr>
            <a:endParaRPr lang="en-US"/>
          </a:p>
        </c:txPr>
        <c:crossAx val="486302864"/>
        <c:crosses val="autoZero"/>
        <c:auto val="1"/>
        <c:lblAlgn val="ctr"/>
        <c:lblOffset val="100"/>
        <c:tickLblSkip val="1"/>
        <c:tickMarkSkip val="1"/>
        <c:noMultiLvlLbl val="0"/>
      </c:catAx>
      <c:valAx>
        <c:axId val="486302864"/>
        <c:scaling>
          <c:orientation val="minMax"/>
          <c:max val="10000"/>
        </c:scaling>
        <c:delete val="0"/>
        <c:axPos val="l"/>
        <c:numFmt formatCode="#,##0" sourceLinked="0"/>
        <c:majorTickMark val="out"/>
        <c:minorTickMark val="none"/>
        <c:tickLblPos val="nextTo"/>
        <c:spPr>
          <a:ln w="12700">
            <a:solidFill>
              <a:schemeClr val="accent5">
                <a:lumMod val="60000"/>
                <a:lumOff val="40000"/>
              </a:schemeClr>
            </a:solidFill>
            <a:prstDash val="solid"/>
          </a:ln>
        </c:spPr>
        <c:txPr>
          <a:bodyPr rot="0" vert="horz"/>
          <a:lstStyle/>
          <a:p>
            <a:pPr>
              <a:defRPr sz="1200">
                <a:solidFill>
                  <a:srgbClr val="4C515A"/>
                </a:solidFill>
              </a:defRPr>
            </a:pPr>
            <a:endParaRPr lang="en-US"/>
          </a:p>
        </c:txPr>
        <c:crossAx val="486300120"/>
        <c:crosses val="autoZero"/>
        <c:crossBetween val="between"/>
        <c:majorUnit val="1000"/>
        <c:minorUnit val="1000"/>
      </c:valAx>
      <c:spPr>
        <a:noFill/>
        <a:ln w="25400">
          <a:noFill/>
        </a:ln>
      </c:spPr>
    </c:plotArea>
    <c:legend>
      <c:legendPos val="r"/>
      <c:layout>
        <c:manualLayout>
          <c:xMode val="edge"/>
          <c:yMode val="edge"/>
          <c:x val="0.12190813674851692"/>
          <c:y val="7.804629189286004E-2"/>
          <c:w val="0.76179103923980296"/>
          <c:h val="9.8755598379135931E-2"/>
        </c:manualLayout>
      </c:layout>
      <c:overlay val="0"/>
      <c:spPr>
        <a:noFill/>
        <a:ln w="31827">
          <a:noFill/>
        </a:ln>
      </c:spPr>
    </c:legend>
    <c:plotVisOnly val="1"/>
    <c:dispBlanksAs val="gap"/>
    <c:showDLblsOverMax val="0"/>
  </c:chart>
  <c:spPr>
    <a:noFill/>
    <a:ln>
      <a:noFill/>
    </a:ln>
  </c:spPr>
  <c:txPr>
    <a:bodyPr/>
    <a:lstStyle/>
    <a:p>
      <a:pPr>
        <a:defRPr sz="1347" b="0" i="0" u="none" strike="noStrike" baseline="0">
          <a:solidFill>
            <a:schemeClr val="accent5"/>
          </a:solidFill>
          <a:latin typeface="Lato" charset="0"/>
          <a:ea typeface="Lato" charset="0"/>
          <a:cs typeface="Lato"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38132733408302E-2"/>
          <c:y val="0.16245819524237301"/>
          <c:w val="0.93946369985001899"/>
          <c:h val="0.72636002295015101"/>
        </c:manualLayout>
      </c:layout>
      <c:areaChart>
        <c:grouping val="standard"/>
        <c:varyColors val="0"/>
        <c:ser>
          <c:idx val="0"/>
          <c:order val="0"/>
          <c:tx>
            <c:strRef>
              <c:f>Sheet1!$A$2</c:f>
              <c:strCache>
                <c:ptCount val="1"/>
                <c:pt idx="0">
                  <c:v>Percent of adults ages 19–64 who reported any of the following cost-related access problems in the past year:</c:v>
                </c:pt>
              </c:strCache>
            </c:strRef>
          </c:tx>
          <c:spPr>
            <a:gradFill>
              <a:gsLst>
                <a:gs pos="0">
                  <a:schemeClr val="accent1">
                    <a:lumMod val="5000"/>
                    <a:lumOff val="95000"/>
                  </a:schemeClr>
                </a:gs>
                <a:gs pos="70000">
                  <a:schemeClr val="bg2"/>
                </a:gs>
              </a:gsLst>
              <a:lin ang="16200000" scaled="0"/>
            </a:gradFill>
            <a:ln>
              <a:noFill/>
            </a:ln>
            <a:effectLst/>
          </c:spPr>
          <c:dPt>
            <c:idx val="0"/>
            <c:bubble3D val="0"/>
            <c:extLst>
              <c:ext xmlns:c16="http://schemas.microsoft.com/office/drawing/2014/chart" uri="{C3380CC4-5D6E-409C-BE32-E72D297353CC}">
                <c16:uniqueId val="{00000000-EFA4-49C8-A455-D80953FADF37}"/>
              </c:ext>
            </c:extLst>
          </c:dPt>
          <c:dPt>
            <c:idx val="5"/>
            <c:bubble3D val="0"/>
            <c:extLst>
              <c:ext xmlns:c16="http://schemas.microsoft.com/office/drawing/2014/chart" uri="{C3380CC4-5D6E-409C-BE32-E72D297353CC}">
                <c16:uniqueId val="{00000001-EFA4-49C8-A455-D80953FADF37}"/>
              </c:ext>
            </c:extLst>
          </c:dPt>
          <c:dLbls>
            <c:dLbl>
              <c:idx val="0"/>
              <c:layout>
                <c:manualLayout>
                  <c:x val="1.2549066796278149E-2"/>
                  <c:y val="-0.22770853307766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A4-49C8-A455-D80953FADF37}"/>
                </c:ext>
              </c:extLst>
            </c:dLbl>
            <c:dLbl>
              <c:idx val="1"/>
              <c:layout>
                <c:manualLayout>
                  <c:x val="-4.1830222654260472E-3"/>
                  <c:y val="-0.22471236816874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A4-49C8-A455-D80953FADF37}"/>
                </c:ext>
              </c:extLst>
            </c:dLbl>
            <c:dLbl>
              <c:idx val="2"/>
              <c:layout>
                <c:manualLayout>
                  <c:x val="0"/>
                  <c:y val="-0.23370086289549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A4-49C8-A455-D80953FADF37}"/>
                </c:ext>
              </c:extLst>
            </c:dLbl>
            <c:dLbl>
              <c:idx val="3"/>
              <c:layout>
                <c:manualLayout>
                  <c:x val="-6.9717037757100787E-3"/>
                  <c:y val="-0.251677852348993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A4-49C8-A455-D80953FADF37}"/>
                </c:ext>
              </c:extLst>
            </c:dLbl>
            <c:dLbl>
              <c:idx val="4"/>
              <c:layout>
                <c:manualLayout>
                  <c:x val="-1.3943407551421181E-3"/>
                  <c:y val="-0.22770853307766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A4-49C8-A455-D80953FADF37}"/>
                </c:ext>
              </c:extLst>
            </c:dLbl>
            <c:dLbl>
              <c:idx val="5"/>
              <c:layout>
                <c:manualLayout>
                  <c:x val="-1.3943407551420157E-3"/>
                  <c:y val="-0.215723873441994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A4-49C8-A455-D80953FADF37}"/>
                </c:ext>
              </c:extLst>
            </c:dLbl>
            <c:dLbl>
              <c:idx val="6"/>
              <c:layout>
                <c:manualLayout>
                  <c:x val="-1.1154726041136126E-2"/>
                  <c:y val="-0.206735378715244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A4-49C8-A455-D80953FADF37}"/>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2003</c:v>
                </c:pt>
                <c:pt idx="1">
                  <c:v>2005</c:v>
                </c:pt>
                <c:pt idx="2">
                  <c:v>2010</c:v>
                </c:pt>
                <c:pt idx="3">
                  <c:v>2012</c:v>
                </c:pt>
                <c:pt idx="4">
                  <c:v>2014</c:v>
                </c:pt>
                <c:pt idx="5">
                  <c:v>2016</c:v>
                </c:pt>
                <c:pt idx="6">
                  <c:v>2018</c:v>
                </c:pt>
              </c:strCache>
            </c:strRef>
          </c:cat>
          <c:val>
            <c:numRef>
              <c:f>Sheet1!$B$2:$H$2</c:f>
              <c:numCache>
                <c:formatCode>0.00</c:formatCode>
                <c:ptCount val="7"/>
                <c:pt idx="0">
                  <c:v>36.67</c:v>
                </c:pt>
                <c:pt idx="1">
                  <c:v>37.07</c:v>
                </c:pt>
                <c:pt idx="2">
                  <c:v>40.729999999999997</c:v>
                </c:pt>
                <c:pt idx="3">
                  <c:v>43.47</c:v>
                </c:pt>
                <c:pt idx="4">
                  <c:v>36.059999999999995</c:v>
                </c:pt>
                <c:pt idx="5">
                  <c:v>33.79</c:v>
                </c:pt>
                <c:pt idx="6">
                  <c:v>35.15</c:v>
                </c:pt>
              </c:numCache>
            </c:numRef>
          </c:val>
          <c:extLst>
            <c:ext xmlns:c16="http://schemas.microsoft.com/office/drawing/2014/chart" uri="{C3380CC4-5D6E-409C-BE32-E72D297353CC}">
              <c16:uniqueId val="{00000007-EFA4-49C8-A455-D80953FADF37}"/>
            </c:ext>
          </c:extLst>
        </c:ser>
        <c:dLbls>
          <c:showLegendKey val="0"/>
          <c:showVal val="1"/>
          <c:showCatName val="0"/>
          <c:showSerName val="0"/>
          <c:showPercent val="0"/>
          <c:showBubbleSize val="0"/>
        </c:dLbls>
        <c:axId val="474829600"/>
        <c:axId val="474831560"/>
      </c:areaChart>
      <c:catAx>
        <c:axId val="4748296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4831560"/>
        <c:crosses val="autoZero"/>
        <c:auto val="1"/>
        <c:lblAlgn val="ctr"/>
        <c:lblOffset val="300"/>
        <c:noMultiLvlLbl val="0"/>
      </c:catAx>
      <c:valAx>
        <c:axId val="474831560"/>
        <c:scaling>
          <c:orientation val="minMax"/>
          <c:max val="70"/>
          <c:min val="0"/>
        </c:scaling>
        <c:delete val="1"/>
        <c:axPos val="l"/>
        <c:numFmt formatCode="0" sourceLinked="0"/>
        <c:majorTickMark val="none"/>
        <c:minorTickMark val="none"/>
        <c:tickLblPos val="nextTo"/>
        <c:crossAx val="474829600"/>
        <c:crossesAt val="1"/>
        <c:crossBetween val="midCat"/>
        <c:majorUnit val="1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38132733408302E-2"/>
          <c:y val="0.16245819524237301"/>
          <c:w val="0.93946369985001899"/>
          <c:h val="0.72636002295015101"/>
        </c:manualLayout>
      </c:layout>
      <c:areaChart>
        <c:grouping val="standard"/>
        <c:varyColors val="0"/>
        <c:ser>
          <c:idx val="0"/>
          <c:order val="0"/>
          <c:tx>
            <c:strRef>
              <c:f>Sheet1!$A$2</c:f>
              <c:strCache>
                <c:ptCount val="1"/>
                <c:pt idx="0">
                  <c:v>Percent of adults ageds 19-64 who reported any medical debt problems in the past year</c:v>
                </c:pt>
              </c:strCache>
            </c:strRef>
          </c:tx>
          <c:spPr>
            <a:gradFill>
              <a:gsLst>
                <a:gs pos="0">
                  <a:schemeClr val="accent1">
                    <a:lumMod val="5000"/>
                    <a:lumOff val="95000"/>
                  </a:schemeClr>
                </a:gs>
                <a:gs pos="70000">
                  <a:schemeClr val="bg2"/>
                </a:gs>
              </a:gsLst>
              <a:lin ang="16200000" scaled="0"/>
            </a:gradFill>
            <a:ln>
              <a:noFill/>
            </a:ln>
            <a:effectLst/>
          </c:spPr>
          <c:dPt>
            <c:idx val="0"/>
            <c:bubble3D val="0"/>
            <c:extLst>
              <c:ext xmlns:c16="http://schemas.microsoft.com/office/drawing/2014/chart" uri="{C3380CC4-5D6E-409C-BE32-E72D297353CC}">
                <c16:uniqueId val="{00000000-E5E3-7348-8BB2-AF11185C7592}"/>
              </c:ext>
            </c:extLst>
          </c:dPt>
          <c:dPt>
            <c:idx val="5"/>
            <c:bubble3D val="0"/>
            <c:extLst>
              <c:ext xmlns:c16="http://schemas.microsoft.com/office/drawing/2014/chart" uri="{C3380CC4-5D6E-409C-BE32-E72D297353CC}">
                <c16:uniqueId val="{00000001-E5E3-7348-8BB2-AF11185C7592}"/>
              </c:ext>
            </c:extLst>
          </c:dPt>
          <c:dLbls>
            <c:dLbl>
              <c:idx val="0"/>
              <c:layout>
                <c:manualLayout>
                  <c:x val="1.2549066796278149E-2"/>
                  <c:y val="-0.22770853307766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E3-7348-8BB2-AF11185C7592}"/>
                </c:ext>
              </c:extLst>
            </c:dLbl>
            <c:dLbl>
              <c:idx val="1"/>
              <c:layout>
                <c:manualLayout>
                  <c:x val="-7.2361813877481352E-3"/>
                  <c:y val="-0.253004911951617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E3-7348-8BB2-AF11185C7592}"/>
                </c:ext>
              </c:extLst>
            </c:dLbl>
            <c:dLbl>
              <c:idx val="2"/>
              <c:layout>
                <c:manualLayout>
                  <c:x val="0"/>
                  <c:y val="-0.26906656767947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E3-7348-8BB2-AF11185C7592}"/>
                </c:ext>
              </c:extLst>
            </c:dLbl>
            <c:dLbl>
              <c:idx val="3"/>
              <c:layout>
                <c:manualLayout>
                  <c:x val="-6.9717037757100787E-3"/>
                  <c:y val="-0.251677852348993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E3-7348-8BB2-AF11185C7592}"/>
                </c:ext>
              </c:extLst>
            </c:dLbl>
            <c:dLbl>
              <c:idx val="4"/>
              <c:layout>
                <c:manualLayout>
                  <c:x val="-1.3943407551421181E-3"/>
                  <c:y val="-0.22770853307766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E3-7348-8BB2-AF11185C7592}"/>
                </c:ext>
              </c:extLst>
            </c:dLbl>
            <c:dLbl>
              <c:idx val="5"/>
              <c:layout>
                <c:manualLayout>
                  <c:x val="-1.3943407551420157E-3"/>
                  <c:y val="-0.215723873441994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E3-7348-8BB2-AF11185C7592}"/>
                </c:ext>
              </c:extLst>
            </c:dLbl>
            <c:dLbl>
              <c:idx val="6"/>
              <c:layout>
                <c:manualLayout>
                  <c:x val="-1.1154726041136126E-2"/>
                  <c:y val="-0.206735378715244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E3-7348-8BB2-AF11185C759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2005</c:v>
                </c:pt>
                <c:pt idx="1">
                  <c:v>2010</c:v>
                </c:pt>
                <c:pt idx="2">
                  <c:v>2012</c:v>
                </c:pt>
                <c:pt idx="3">
                  <c:v>2014</c:v>
                </c:pt>
                <c:pt idx="4">
                  <c:v>2016</c:v>
                </c:pt>
                <c:pt idx="5">
                  <c:v>2018</c:v>
                </c:pt>
              </c:strCache>
            </c:strRef>
          </c:cat>
          <c:val>
            <c:numRef>
              <c:f>Sheet1!$B$2:$G$2</c:f>
              <c:numCache>
                <c:formatCode>0.00</c:formatCode>
                <c:ptCount val="6"/>
                <c:pt idx="0">
                  <c:v>33.54</c:v>
                </c:pt>
                <c:pt idx="1">
                  <c:v>39.57</c:v>
                </c:pt>
                <c:pt idx="2">
                  <c:v>40.94</c:v>
                </c:pt>
                <c:pt idx="3">
                  <c:v>34.910000000000004</c:v>
                </c:pt>
                <c:pt idx="4">
                  <c:v>37.31</c:v>
                </c:pt>
                <c:pt idx="5">
                  <c:v>36.58</c:v>
                </c:pt>
              </c:numCache>
            </c:numRef>
          </c:val>
          <c:extLst>
            <c:ext xmlns:c16="http://schemas.microsoft.com/office/drawing/2014/chart" uri="{C3380CC4-5D6E-409C-BE32-E72D297353CC}">
              <c16:uniqueId val="{00000007-E5E3-7348-8BB2-AF11185C7592}"/>
            </c:ext>
          </c:extLst>
        </c:ser>
        <c:dLbls>
          <c:showLegendKey val="0"/>
          <c:showVal val="1"/>
          <c:showCatName val="0"/>
          <c:showSerName val="0"/>
          <c:showPercent val="0"/>
          <c:showBubbleSize val="0"/>
        </c:dLbls>
        <c:axId val="474829992"/>
        <c:axId val="474831168"/>
      </c:areaChart>
      <c:catAx>
        <c:axId val="474829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703020202090204" pitchFamily="34" charset="0"/>
                <a:ea typeface="+mn-ea"/>
                <a:cs typeface="+mn-cs"/>
              </a:defRPr>
            </a:pPr>
            <a:endParaRPr lang="en-US"/>
          </a:p>
        </c:txPr>
        <c:crossAx val="474831168"/>
        <c:crosses val="autoZero"/>
        <c:auto val="1"/>
        <c:lblAlgn val="ctr"/>
        <c:lblOffset val="300"/>
        <c:noMultiLvlLbl val="0"/>
      </c:catAx>
      <c:valAx>
        <c:axId val="474831168"/>
        <c:scaling>
          <c:orientation val="minMax"/>
          <c:max val="70"/>
          <c:min val="0"/>
        </c:scaling>
        <c:delete val="1"/>
        <c:axPos val="l"/>
        <c:numFmt formatCode="0" sourceLinked="0"/>
        <c:majorTickMark val="none"/>
        <c:minorTickMark val="none"/>
        <c:tickLblPos val="nextTo"/>
        <c:crossAx val="474829992"/>
        <c:crossesAt val="1"/>
        <c:crossBetween val="midCat"/>
        <c:majorUnit val="1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490671244976336E-4"/>
          <c:y val="0.16245819524237301"/>
          <c:w val="0.98919679411213279"/>
          <c:h val="0.72636002295015101"/>
        </c:manualLayout>
      </c:layout>
      <c:lineChart>
        <c:grouping val="standard"/>
        <c:varyColors val="0"/>
        <c:ser>
          <c:idx val="0"/>
          <c:order val="0"/>
          <c:tx>
            <c:strRef>
              <c:f>Sheet1!$A$2</c:f>
              <c:strCache>
                <c:ptCount val="1"/>
                <c:pt idx="0">
                  <c:v>Coverage gap of 6 months or less</c:v>
                </c:pt>
              </c:strCache>
            </c:strRef>
          </c:tx>
          <c:spPr>
            <a:ln w="28575" cap="rnd">
              <a:solidFill>
                <a:schemeClr val="bg2"/>
              </a:solidFill>
              <a:round/>
            </a:ln>
            <a:effectLst/>
          </c:spPr>
          <c:marker>
            <c:symbol val="none"/>
          </c:marker>
          <c:dPt>
            <c:idx val="0"/>
            <c:marker>
              <c:symbol val="none"/>
            </c:marker>
            <c:bubble3D val="0"/>
            <c:extLst>
              <c:ext xmlns:c16="http://schemas.microsoft.com/office/drawing/2014/chart" uri="{C3380CC4-5D6E-409C-BE32-E72D297353CC}">
                <c16:uniqueId val="{00000000-E148-E040-9BF4-9D42D53D4C81}"/>
              </c:ext>
            </c:extLst>
          </c:dPt>
          <c:dPt>
            <c:idx val="5"/>
            <c:marker>
              <c:symbol val="none"/>
            </c:marker>
            <c:bubble3D val="0"/>
            <c:extLst>
              <c:ext xmlns:c16="http://schemas.microsoft.com/office/drawing/2014/chart" uri="{C3380CC4-5D6E-409C-BE32-E72D297353CC}">
                <c16:uniqueId val="{00000001-E148-E040-9BF4-9D42D53D4C81}"/>
              </c:ext>
            </c:extLst>
          </c:dPt>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Trebuchet MS" panose="020B070302020209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2001</c:v>
                </c:pt>
                <c:pt idx="1">
                  <c:v>2010</c:v>
                </c:pt>
                <c:pt idx="2">
                  <c:v>2012</c:v>
                </c:pt>
                <c:pt idx="3">
                  <c:v>2014</c:v>
                </c:pt>
                <c:pt idx="4">
                  <c:v>2016</c:v>
                </c:pt>
                <c:pt idx="5">
                  <c:v>2018</c:v>
                </c:pt>
              </c:strCache>
            </c:strRef>
          </c:cat>
          <c:val>
            <c:numRef>
              <c:f>Sheet1!$B$2:$G$2</c:f>
              <c:numCache>
                <c:formatCode>0</c:formatCode>
                <c:ptCount val="6"/>
                <c:pt idx="0">
                  <c:v>64.72</c:v>
                </c:pt>
                <c:pt idx="1">
                  <c:v>46.82</c:v>
                </c:pt>
                <c:pt idx="2">
                  <c:v>34.809999999999995</c:v>
                </c:pt>
                <c:pt idx="3">
                  <c:v>37.93</c:v>
                </c:pt>
                <c:pt idx="4">
                  <c:v>53.63</c:v>
                </c:pt>
                <c:pt idx="5">
                  <c:v>60.58</c:v>
                </c:pt>
              </c:numCache>
            </c:numRef>
          </c:val>
          <c:smooth val="0"/>
          <c:extLst>
            <c:ext xmlns:c16="http://schemas.microsoft.com/office/drawing/2014/chart" uri="{C3380CC4-5D6E-409C-BE32-E72D297353CC}">
              <c16:uniqueId val="{00000002-E148-E040-9BF4-9D42D53D4C81}"/>
            </c:ext>
          </c:extLst>
        </c:ser>
        <c:ser>
          <c:idx val="1"/>
          <c:order val="1"/>
          <c:tx>
            <c:strRef>
              <c:f>Sheet1!$A$3</c:f>
              <c:strCache>
                <c:ptCount val="1"/>
                <c:pt idx="0">
                  <c:v>Coverage gap of 1 year or more</c:v>
                </c:pt>
              </c:strCache>
            </c:strRef>
          </c:tx>
          <c:spPr>
            <a:ln w="28575" cap="rnd">
              <a:solidFill>
                <a:schemeClr val="accent2"/>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accent2"/>
                    </a:solidFill>
                    <a:latin typeface="Trebuchet MS" panose="020B070302020209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2001</c:v>
                </c:pt>
                <c:pt idx="1">
                  <c:v>2010</c:v>
                </c:pt>
                <c:pt idx="2">
                  <c:v>2012</c:v>
                </c:pt>
                <c:pt idx="3">
                  <c:v>2014</c:v>
                </c:pt>
                <c:pt idx="4">
                  <c:v>2016</c:v>
                </c:pt>
                <c:pt idx="5">
                  <c:v>2018</c:v>
                </c:pt>
              </c:strCache>
            </c:strRef>
          </c:cat>
          <c:val>
            <c:numRef>
              <c:f>Sheet1!$B$3:$G$3</c:f>
              <c:numCache>
                <c:formatCode>0</c:formatCode>
                <c:ptCount val="6"/>
                <c:pt idx="0">
                  <c:v>24.870000000000005</c:v>
                </c:pt>
                <c:pt idx="1">
                  <c:v>39.479999999999997</c:v>
                </c:pt>
                <c:pt idx="2">
                  <c:v>57.35</c:v>
                </c:pt>
                <c:pt idx="3">
                  <c:v>55.179999999999993</c:v>
                </c:pt>
                <c:pt idx="4">
                  <c:v>37.89</c:v>
                </c:pt>
                <c:pt idx="5">
                  <c:v>30.659999999999997</c:v>
                </c:pt>
              </c:numCache>
            </c:numRef>
          </c:val>
          <c:smooth val="0"/>
          <c:extLst>
            <c:ext xmlns:c16="http://schemas.microsoft.com/office/drawing/2014/chart" uri="{C3380CC4-5D6E-409C-BE32-E72D297353CC}">
              <c16:uniqueId val="{00000003-E148-E040-9BF4-9D42D53D4C81}"/>
            </c:ext>
          </c:extLst>
        </c:ser>
        <c:dLbls>
          <c:showLegendKey val="0"/>
          <c:showVal val="0"/>
          <c:showCatName val="0"/>
          <c:showSerName val="0"/>
          <c:showPercent val="0"/>
          <c:showBubbleSize val="0"/>
        </c:dLbls>
        <c:smooth val="0"/>
        <c:axId val="156064856"/>
        <c:axId val="153956240"/>
      </c:lineChart>
      <c:catAx>
        <c:axId val="15606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3956240"/>
        <c:crosses val="autoZero"/>
        <c:auto val="1"/>
        <c:lblAlgn val="ctr"/>
        <c:lblOffset val="100"/>
        <c:noMultiLvlLbl val="0"/>
      </c:catAx>
      <c:valAx>
        <c:axId val="153956240"/>
        <c:scaling>
          <c:orientation val="minMax"/>
          <c:max val="80"/>
          <c:min val="0"/>
        </c:scaling>
        <c:delete val="1"/>
        <c:axPos val="l"/>
        <c:numFmt formatCode="0" sourceLinked="1"/>
        <c:majorTickMark val="none"/>
        <c:minorTickMark val="none"/>
        <c:tickLblPos val="nextTo"/>
        <c:crossAx val="156064856"/>
        <c:crossesAt val="1"/>
        <c:crossBetween val="between"/>
        <c:majorUnit val="10"/>
      </c:valAx>
      <c:spPr>
        <a:noFill/>
        <a:ln>
          <a:noFill/>
        </a:ln>
        <a:effectLst/>
      </c:spPr>
    </c:plotArea>
    <c:legend>
      <c:legendPos val="t"/>
      <c:layout>
        <c:manualLayout>
          <c:xMode val="edge"/>
          <c:yMode val="edge"/>
          <c:x val="0.12237703620380788"/>
          <c:y val="7.7374792528502032E-2"/>
          <c:w val="0.78346451138052187"/>
          <c:h val="4.93682074027397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Under 18 </c:v>
                </c:pt>
              </c:strCache>
            </c:strRef>
          </c:tx>
          <c:spPr>
            <a:ln w="28575" cap="rnd">
              <a:solidFill>
                <a:schemeClr val="accent1"/>
              </a:solidFill>
              <a:round/>
            </a:ln>
            <a:effectLst/>
          </c:spPr>
          <c:marker>
            <c:symbol val="none"/>
          </c:marker>
          <c:dLbls>
            <c:dLbl>
              <c:idx val="0"/>
              <c:layout>
                <c:manualLayout>
                  <c:x val="-4.8973940142275456E-2"/>
                  <c:y val="3.74327132366089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94-48A1-8C40-CFB657001420}"/>
                </c:ext>
              </c:extLst>
            </c:dLbl>
            <c:dLbl>
              <c:idx val="1"/>
              <c:delete val="1"/>
              <c:extLst>
                <c:ext xmlns:c15="http://schemas.microsoft.com/office/drawing/2012/chart" uri="{CE6537A1-D6FC-4f65-9D91-7224C49458BB}"/>
                <c:ext xmlns:c16="http://schemas.microsoft.com/office/drawing/2014/chart" uri="{C3380CC4-5D6E-409C-BE32-E72D297353CC}">
                  <c16:uniqueId val="{00000001-BC94-48A1-8C40-CFB657001420}"/>
                </c:ext>
              </c:extLst>
            </c:dLbl>
            <c:dLbl>
              <c:idx val="2"/>
              <c:delete val="1"/>
              <c:extLst>
                <c:ext xmlns:c15="http://schemas.microsoft.com/office/drawing/2012/chart" uri="{CE6537A1-D6FC-4f65-9D91-7224C49458BB}"/>
                <c:ext xmlns:c16="http://schemas.microsoft.com/office/drawing/2014/chart" uri="{C3380CC4-5D6E-409C-BE32-E72D297353CC}">
                  <c16:uniqueId val="{00000002-BC94-48A1-8C40-CFB657001420}"/>
                </c:ext>
              </c:extLst>
            </c:dLbl>
            <c:dLbl>
              <c:idx val="3"/>
              <c:delete val="1"/>
              <c:extLst>
                <c:ext xmlns:c15="http://schemas.microsoft.com/office/drawing/2012/chart" uri="{CE6537A1-D6FC-4f65-9D91-7224C49458BB}"/>
                <c:ext xmlns:c16="http://schemas.microsoft.com/office/drawing/2014/chart" uri="{C3380CC4-5D6E-409C-BE32-E72D297353CC}">
                  <c16:uniqueId val="{00000003-BC94-48A1-8C40-CFB657001420}"/>
                </c:ext>
              </c:extLst>
            </c:dLbl>
            <c:dLbl>
              <c:idx val="4"/>
              <c:delete val="1"/>
              <c:extLst>
                <c:ext xmlns:c15="http://schemas.microsoft.com/office/drawing/2012/chart" uri="{CE6537A1-D6FC-4f65-9D91-7224C49458BB}"/>
                <c:ext xmlns:c16="http://schemas.microsoft.com/office/drawing/2014/chart" uri="{C3380CC4-5D6E-409C-BE32-E72D297353CC}">
                  <c16:uniqueId val="{00000004-BC94-48A1-8C40-CFB657001420}"/>
                </c:ext>
              </c:extLst>
            </c:dLbl>
            <c:dLbl>
              <c:idx val="5"/>
              <c:delete val="1"/>
              <c:extLst>
                <c:ext xmlns:c15="http://schemas.microsoft.com/office/drawing/2012/chart" uri="{CE6537A1-D6FC-4f65-9D91-7224C49458BB}"/>
                <c:ext xmlns:c16="http://schemas.microsoft.com/office/drawing/2014/chart" uri="{C3380CC4-5D6E-409C-BE32-E72D297353CC}">
                  <c16:uniqueId val="{00000005-BC94-48A1-8C40-CFB657001420}"/>
                </c:ext>
              </c:extLst>
            </c:dLbl>
            <c:dLbl>
              <c:idx val="6"/>
              <c:delete val="1"/>
              <c:extLst>
                <c:ext xmlns:c15="http://schemas.microsoft.com/office/drawing/2012/chart" uri="{CE6537A1-D6FC-4f65-9D91-7224C49458BB}"/>
                <c:ext xmlns:c16="http://schemas.microsoft.com/office/drawing/2014/chart" uri="{C3380CC4-5D6E-409C-BE32-E72D297353CC}">
                  <c16:uniqueId val="{00000006-BC94-48A1-8C40-CFB657001420}"/>
                </c:ext>
              </c:extLst>
            </c:dLbl>
            <c:dLbl>
              <c:idx val="7"/>
              <c:delete val="1"/>
              <c:extLst>
                <c:ext xmlns:c15="http://schemas.microsoft.com/office/drawing/2012/chart" uri="{CE6537A1-D6FC-4f65-9D91-7224C49458BB}"/>
                <c:ext xmlns:c16="http://schemas.microsoft.com/office/drawing/2014/chart" uri="{C3380CC4-5D6E-409C-BE32-E72D297353CC}">
                  <c16:uniqueId val="{00000007-BC94-48A1-8C40-CFB657001420}"/>
                </c:ext>
              </c:extLst>
            </c:dLbl>
            <c:dLbl>
              <c:idx val="8"/>
              <c:delete val="1"/>
              <c:extLst>
                <c:ext xmlns:c15="http://schemas.microsoft.com/office/drawing/2012/chart" uri="{CE6537A1-D6FC-4f65-9D91-7224C49458BB}"/>
                <c:ext xmlns:c16="http://schemas.microsoft.com/office/drawing/2014/chart" uri="{C3380CC4-5D6E-409C-BE32-E72D297353CC}">
                  <c16:uniqueId val="{00000008-BC94-48A1-8C40-CFB657001420}"/>
                </c:ext>
              </c:extLst>
            </c:dLbl>
            <c:dLbl>
              <c:idx val="9"/>
              <c:delete val="1"/>
              <c:extLst>
                <c:ext xmlns:c15="http://schemas.microsoft.com/office/drawing/2012/chart" uri="{CE6537A1-D6FC-4f65-9D91-7224C49458BB}"/>
                <c:ext xmlns:c16="http://schemas.microsoft.com/office/drawing/2014/chart" uri="{C3380CC4-5D6E-409C-BE32-E72D297353CC}">
                  <c16:uniqueId val="{00000009-BC94-48A1-8C40-CFB657001420}"/>
                </c:ext>
              </c:extLst>
            </c:dLbl>
            <c:dLbl>
              <c:idx val="10"/>
              <c:delete val="1"/>
              <c:extLst>
                <c:ext xmlns:c15="http://schemas.microsoft.com/office/drawing/2012/chart" uri="{CE6537A1-D6FC-4f65-9D91-7224C49458BB}"/>
                <c:ext xmlns:c16="http://schemas.microsoft.com/office/drawing/2014/chart" uri="{C3380CC4-5D6E-409C-BE32-E72D297353CC}">
                  <c16:uniqueId val="{0000000A-BC94-48A1-8C40-CFB657001420}"/>
                </c:ext>
              </c:extLst>
            </c:dLbl>
            <c:dLbl>
              <c:idx val="11"/>
              <c:delete val="1"/>
              <c:extLst>
                <c:ext xmlns:c15="http://schemas.microsoft.com/office/drawing/2012/chart" uri="{CE6537A1-D6FC-4f65-9D91-7224C49458BB}"/>
                <c:ext xmlns:c16="http://schemas.microsoft.com/office/drawing/2014/chart" uri="{C3380CC4-5D6E-409C-BE32-E72D297353CC}">
                  <c16:uniqueId val="{0000000B-BC94-48A1-8C40-CFB657001420}"/>
                </c:ext>
              </c:extLst>
            </c:dLbl>
            <c:dLbl>
              <c:idx val="12"/>
              <c:delete val="1"/>
              <c:extLst>
                <c:ext xmlns:c15="http://schemas.microsoft.com/office/drawing/2012/chart" uri="{CE6537A1-D6FC-4f65-9D91-7224C49458BB}"/>
                <c:ext xmlns:c16="http://schemas.microsoft.com/office/drawing/2014/chart" uri="{C3380CC4-5D6E-409C-BE32-E72D297353CC}">
                  <c16:uniqueId val="{0000000C-BC94-48A1-8C40-CFB657001420}"/>
                </c:ext>
              </c:extLst>
            </c:dLbl>
            <c:dLbl>
              <c:idx val="13"/>
              <c:layout>
                <c:manualLayout>
                  <c:x val="-4.0149109798977616E-2"/>
                  <c:y val="-4.010950862935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94-48A1-8C40-CFB657001420}"/>
                </c:ext>
              </c:extLst>
            </c:dLbl>
            <c:dLbl>
              <c:idx val="14"/>
              <c:delete val="1"/>
              <c:extLst>
                <c:ext xmlns:c15="http://schemas.microsoft.com/office/drawing/2012/chart" uri="{CE6537A1-D6FC-4f65-9D91-7224C49458BB}"/>
                <c:ext xmlns:c16="http://schemas.microsoft.com/office/drawing/2014/chart" uri="{C3380CC4-5D6E-409C-BE32-E72D297353CC}">
                  <c16:uniqueId val="{0000000E-BC94-48A1-8C40-CFB657001420}"/>
                </c:ext>
              </c:extLst>
            </c:dLbl>
            <c:dLbl>
              <c:idx val="15"/>
              <c:delete val="1"/>
              <c:extLst>
                <c:ext xmlns:c15="http://schemas.microsoft.com/office/drawing/2012/chart" uri="{CE6537A1-D6FC-4f65-9D91-7224C49458BB}"/>
                <c:ext xmlns:c16="http://schemas.microsoft.com/office/drawing/2014/chart" uri="{C3380CC4-5D6E-409C-BE32-E72D297353CC}">
                  <c16:uniqueId val="{0000000F-BC94-48A1-8C40-CFB657001420}"/>
                </c:ext>
              </c:extLst>
            </c:dLbl>
            <c:dLbl>
              <c:idx val="17"/>
              <c:delete val="1"/>
              <c:extLst>
                <c:ext xmlns:c15="http://schemas.microsoft.com/office/drawing/2012/chart" uri="{CE6537A1-D6FC-4f65-9D91-7224C49458BB}"/>
                <c:ext xmlns:c16="http://schemas.microsoft.com/office/drawing/2014/chart" uri="{C3380CC4-5D6E-409C-BE32-E72D297353CC}">
                  <c16:uniqueId val="{00000010-BC94-48A1-8C40-CFB657001420}"/>
                </c:ext>
              </c:extLst>
            </c:dLbl>
            <c:dLbl>
              <c:idx val="18"/>
              <c:delete val="1"/>
              <c:extLst>
                <c:ext xmlns:c15="http://schemas.microsoft.com/office/drawing/2012/chart" uri="{CE6537A1-D6FC-4f65-9D91-7224C49458BB}"/>
                <c:ext xmlns:c16="http://schemas.microsoft.com/office/drawing/2014/chart" uri="{C3380CC4-5D6E-409C-BE32-E72D297353CC}">
                  <c16:uniqueId val="{00000011-BC94-48A1-8C40-CFB657001420}"/>
                </c:ext>
              </c:extLst>
            </c:dLbl>
            <c:dLbl>
              <c:idx val="19"/>
              <c:delete val="1"/>
              <c:extLst>
                <c:ext xmlns:c15="http://schemas.microsoft.com/office/drawing/2012/chart" uri="{CE6537A1-D6FC-4f65-9D91-7224C49458BB}"/>
                <c:ext xmlns:c16="http://schemas.microsoft.com/office/drawing/2014/chart" uri="{C3380CC4-5D6E-409C-BE32-E72D297353CC}">
                  <c16:uniqueId val="{00000012-BC94-48A1-8C40-CFB657001420}"/>
                </c:ext>
              </c:extLst>
            </c:dLbl>
            <c:dLbl>
              <c:idx val="20"/>
              <c:delete val="1"/>
              <c:extLst>
                <c:ext xmlns:c15="http://schemas.microsoft.com/office/drawing/2012/chart" uri="{CE6537A1-D6FC-4f65-9D91-7224C49458BB}"/>
                <c:ext xmlns:c16="http://schemas.microsoft.com/office/drawing/2014/chart" uri="{C3380CC4-5D6E-409C-BE32-E72D297353CC}">
                  <c16:uniqueId val="{00000013-BC94-48A1-8C40-CFB65700142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strCache>
            </c:strRef>
          </c:cat>
          <c:val>
            <c:numRef>
              <c:f>Sheet1!$B$2:$B$23</c:f>
              <c:numCache>
                <c:formatCode>General</c:formatCode>
                <c:ptCount val="22"/>
                <c:pt idx="0">
                  <c:v>13.9</c:v>
                </c:pt>
                <c:pt idx="1">
                  <c:v>12.7</c:v>
                </c:pt>
                <c:pt idx="2">
                  <c:v>11.8</c:v>
                </c:pt>
                <c:pt idx="3">
                  <c:v>12.3</c:v>
                </c:pt>
                <c:pt idx="4">
                  <c:v>11</c:v>
                </c:pt>
                <c:pt idx="5">
                  <c:v>10.5</c:v>
                </c:pt>
                <c:pt idx="6">
                  <c:v>10.1</c:v>
                </c:pt>
                <c:pt idx="7">
                  <c:v>9.4</c:v>
                </c:pt>
                <c:pt idx="8">
                  <c:v>8.9</c:v>
                </c:pt>
                <c:pt idx="9">
                  <c:v>9.3000000000000007</c:v>
                </c:pt>
                <c:pt idx="10">
                  <c:v>8.9</c:v>
                </c:pt>
                <c:pt idx="11">
                  <c:v>8.9</c:v>
                </c:pt>
                <c:pt idx="12">
                  <c:v>8.1999999999999993</c:v>
                </c:pt>
                <c:pt idx="13">
                  <c:v>7.8</c:v>
                </c:pt>
                <c:pt idx="14">
                  <c:v>7</c:v>
                </c:pt>
                <c:pt idx="15">
                  <c:v>6.6</c:v>
                </c:pt>
                <c:pt idx="16">
                  <c:v>6.5</c:v>
                </c:pt>
                <c:pt idx="17">
                  <c:v>5.5</c:v>
                </c:pt>
                <c:pt idx="18">
                  <c:v>4.5</c:v>
                </c:pt>
                <c:pt idx="19">
                  <c:v>5.0999999999999996</c:v>
                </c:pt>
                <c:pt idx="20">
                  <c:v>5</c:v>
                </c:pt>
                <c:pt idx="21">
                  <c:v>4.9000000000000004</c:v>
                </c:pt>
              </c:numCache>
            </c:numRef>
          </c:val>
          <c:smooth val="0"/>
          <c:extLst>
            <c:ext xmlns:c16="http://schemas.microsoft.com/office/drawing/2014/chart" uri="{C3380CC4-5D6E-409C-BE32-E72D297353CC}">
              <c16:uniqueId val="{00000014-BC94-48A1-8C40-CFB657001420}"/>
            </c:ext>
          </c:extLst>
        </c:ser>
        <c:ser>
          <c:idx val="1"/>
          <c:order val="1"/>
          <c:tx>
            <c:strRef>
              <c:f>Sheet1!$C$1</c:f>
              <c:strCache>
                <c:ptCount val="1"/>
                <c:pt idx="0">
                  <c:v>18-64</c:v>
                </c:pt>
              </c:strCache>
            </c:strRef>
          </c:tx>
          <c:spPr>
            <a:ln w="28575" cap="rnd">
              <a:solidFill>
                <a:schemeClr val="accent2"/>
              </a:solidFill>
              <a:round/>
            </a:ln>
            <a:effectLst/>
          </c:spPr>
          <c:marker>
            <c:symbol val="none"/>
          </c:marker>
          <c:dLbls>
            <c:dLbl>
              <c:idx val="0"/>
              <c:layout>
                <c:manualLayout>
                  <c:x val="-4.8973940142275456E-2"/>
                  <c:y val="1.00079541740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C94-48A1-8C40-CFB657001420}"/>
                </c:ext>
              </c:extLst>
            </c:dLbl>
            <c:dLbl>
              <c:idx val="1"/>
              <c:delete val="1"/>
              <c:extLst>
                <c:ext xmlns:c15="http://schemas.microsoft.com/office/drawing/2012/chart" uri="{CE6537A1-D6FC-4f65-9D91-7224C49458BB}"/>
                <c:ext xmlns:c16="http://schemas.microsoft.com/office/drawing/2014/chart" uri="{C3380CC4-5D6E-409C-BE32-E72D297353CC}">
                  <c16:uniqueId val="{00000016-BC94-48A1-8C40-CFB657001420}"/>
                </c:ext>
              </c:extLst>
            </c:dLbl>
            <c:dLbl>
              <c:idx val="2"/>
              <c:delete val="1"/>
              <c:extLst>
                <c:ext xmlns:c15="http://schemas.microsoft.com/office/drawing/2012/chart" uri="{CE6537A1-D6FC-4f65-9D91-7224C49458BB}"/>
                <c:ext xmlns:c16="http://schemas.microsoft.com/office/drawing/2014/chart" uri="{C3380CC4-5D6E-409C-BE32-E72D297353CC}">
                  <c16:uniqueId val="{00000017-BC94-48A1-8C40-CFB657001420}"/>
                </c:ext>
              </c:extLst>
            </c:dLbl>
            <c:dLbl>
              <c:idx val="3"/>
              <c:delete val="1"/>
              <c:extLst>
                <c:ext xmlns:c15="http://schemas.microsoft.com/office/drawing/2012/chart" uri="{CE6537A1-D6FC-4f65-9D91-7224C49458BB}"/>
                <c:ext xmlns:c16="http://schemas.microsoft.com/office/drawing/2014/chart" uri="{C3380CC4-5D6E-409C-BE32-E72D297353CC}">
                  <c16:uniqueId val="{00000018-BC94-48A1-8C40-CFB657001420}"/>
                </c:ext>
              </c:extLst>
            </c:dLbl>
            <c:dLbl>
              <c:idx val="4"/>
              <c:delete val="1"/>
              <c:extLst>
                <c:ext xmlns:c15="http://schemas.microsoft.com/office/drawing/2012/chart" uri="{CE6537A1-D6FC-4f65-9D91-7224C49458BB}"/>
                <c:ext xmlns:c16="http://schemas.microsoft.com/office/drawing/2014/chart" uri="{C3380CC4-5D6E-409C-BE32-E72D297353CC}">
                  <c16:uniqueId val="{00000019-BC94-48A1-8C40-CFB657001420}"/>
                </c:ext>
              </c:extLst>
            </c:dLbl>
            <c:dLbl>
              <c:idx val="5"/>
              <c:delete val="1"/>
              <c:extLst>
                <c:ext xmlns:c15="http://schemas.microsoft.com/office/drawing/2012/chart" uri="{CE6537A1-D6FC-4f65-9D91-7224C49458BB}"/>
                <c:ext xmlns:c16="http://schemas.microsoft.com/office/drawing/2014/chart" uri="{C3380CC4-5D6E-409C-BE32-E72D297353CC}">
                  <c16:uniqueId val="{0000001A-BC94-48A1-8C40-CFB657001420}"/>
                </c:ext>
              </c:extLst>
            </c:dLbl>
            <c:dLbl>
              <c:idx val="6"/>
              <c:delete val="1"/>
              <c:extLst>
                <c:ext xmlns:c15="http://schemas.microsoft.com/office/drawing/2012/chart" uri="{CE6537A1-D6FC-4f65-9D91-7224C49458BB}"/>
                <c:ext xmlns:c16="http://schemas.microsoft.com/office/drawing/2014/chart" uri="{C3380CC4-5D6E-409C-BE32-E72D297353CC}">
                  <c16:uniqueId val="{0000001B-BC94-48A1-8C40-CFB657001420}"/>
                </c:ext>
              </c:extLst>
            </c:dLbl>
            <c:dLbl>
              <c:idx val="7"/>
              <c:delete val="1"/>
              <c:extLst>
                <c:ext xmlns:c15="http://schemas.microsoft.com/office/drawing/2012/chart" uri="{CE6537A1-D6FC-4f65-9D91-7224C49458BB}"/>
                <c:ext xmlns:c16="http://schemas.microsoft.com/office/drawing/2014/chart" uri="{C3380CC4-5D6E-409C-BE32-E72D297353CC}">
                  <c16:uniqueId val="{0000001C-BC94-48A1-8C40-CFB657001420}"/>
                </c:ext>
              </c:extLst>
            </c:dLbl>
            <c:dLbl>
              <c:idx val="8"/>
              <c:delete val="1"/>
              <c:extLst>
                <c:ext xmlns:c15="http://schemas.microsoft.com/office/drawing/2012/chart" uri="{CE6537A1-D6FC-4f65-9D91-7224C49458BB}"/>
                <c:ext xmlns:c16="http://schemas.microsoft.com/office/drawing/2014/chart" uri="{C3380CC4-5D6E-409C-BE32-E72D297353CC}">
                  <c16:uniqueId val="{0000001D-BC94-48A1-8C40-CFB657001420}"/>
                </c:ext>
              </c:extLst>
            </c:dLbl>
            <c:dLbl>
              <c:idx val="9"/>
              <c:delete val="1"/>
              <c:extLst>
                <c:ext xmlns:c15="http://schemas.microsoft.com/office/drawing/2012/chart" uri="{CE6537A1-D6FC-4f65-9D91-7224C49458BB}"/>
                <c:ext xmlns:c16="http://schemas.microsoft.com/office/drawing/2014/chart" uri="{C3380CC4-5D6E-409C-BE32-E72D297353CC}">
                  <c16:uniqueId val="{0000001E-BC94-48A1-8C40-CFB657001420}"/>
                </c:ext>
              </c:extLst>
            </c:dLbl>
            <c:dLbl>
              <c:idx val="10"/>
              <c:delete val="1"/>
              <c:extLst>
                <c:ext xmlns:c15="http://schemas.microsoft.com/office/drawing/2012/chart" uri="{CE6537A1-D6FC-4f65-9D91-7224C49458BB}"/>
                <c:ext xmlns:c16="http://schemas.microsoft.com/office/drawing/2014/chart" uri="{C3380CC4-5D6E-409C-BE32-E72D297353CC}">
                  <c16:uniqueId val="{0000001F-BC94-48A1-8C40-CFB657001420}"/>
                </c:ext>
              </c:extLst>
            </c:dLbl>
            <c:dLbl>
              <c:idx val="11"/>
              <c:delete val="1"/>
              <c:extLst>
                <c:ext xmlns:c15="http://schemas.microsoft.com/office/drawing/2012/chart" uri="{CE6537A1-D6FC-4f65-9D91-7224C49458BB}"/>
                <c:ext xmlns:c16="http://schemas.microsoft.com/office/drawing/2014/chart" uri="{C3380CC4-5D6E-409C-BE32-E72D297353CC}">
                  <c16:uniqueId val="{00000020-BC94-48A1-8C40-CFB657001420}"/>
                </c:ext>
              </c:extLst>
            </c:dLbl>
            <c:dLbl>
              <c:idx val="12"/>
              <c:delete val="1"/>
              <c:extLst>
                <c:ext xmlns:c15="http://schemas.microsoft.com/office/drawing/2012/chart" uri="{CE6537A1-D6FC-4f65-9D91-7224C49458BB}"/>
                <c:ext xmlns:c16="http://schemas.microsoft.com/office/drawing/2014/chart" uri="{C3380CC4-5D6E-409C-BE32-E72D297353CC}">
                  <c16:uniqueId val="{00000021-BC94-48A1-8C40-CFB657001420}"/>
                </c:ext>
              </c:extLst>
            </c:dLbl>
            <c:dLbl>
              <c:idx val="13"/>
              <c:layout>
                <c:manualLayout>
                  <c:x val="-4.8973940142275574E-2"/>
                  <c:y val="-2.7580142928492566E-2"/>
                </c:manualLayout>
              </c:layout>
              <c:spPr>
                <a:noFill/>
                <a:ln>
                  <a:noFill/>
                </a:ln>
                <a:effectLst/>
              </c:spPr>
              <c:txPr>
                <a:bodyPr wrap="square" lIns="38100" tIns="19050" rIns="38100" bIns="19050" anchor="ctr">
                  <a:noAutofit/>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9874500200025038E-2"/>
                      <c:h val="7.0822239624119029E-2"/>
                    </c:manualLayout>
                  </c15:layout>
                </c:ext>
                <c:ext xmlns:c16="http://schemas.microsoft.com/office/drawing/2014/chart" uri="{C3380CC4-5D6E-409C-BE32-E72D297353CC}">
                  <c16:uniqueId val="{00000022-BC94-48A1-8C40-CFB657001420}"/>
                </c:ext>
              </c:extLst>
            </c:dLbl>
            <c:dLbl>
              <c:idx val="14"/>
              <c:delete val="1"/>
              <c:extLst>
                <c:ext xmlns:c15="http://schemas.microsoft.com/office/drawing/2012/chart" uri="{CE6537A1-D6FC-4f65-9D91-7224C49458BB}"/>
                <c:ext xmlns:c16="http://schemas.microsoft.com/office/drawing/2014/chart" uri="{C3380CC4-5D6E-409C-BE32-E72D297353CC}">
                  <c16:uniqueId val="{00000023-BC94-48A1-8C40-CFB657001420}"/>
                </c:ext>
              </c:extLst>
            </c:dLbl>
            <c:dLbl>
              <c:idx val="15"/>
              <c:delete val="1"/>
              <c:extLst>
                <c:ext xmlns:c15="http://schemas.microsoft.com/office/drawing/2012/chart" uri="{CE6537A1-D6FC-4f65-9D91-7224C49458BB}"/>
                <c:ext xmlns:c16="http://schemas.microsoft.com/office/drawing/2014/chart" uri="{C3380CC4-5D6E-409C-BE32-E72D297353CC}">
                  <c16:uniqueId val="{00000024-BC94-48A1-8C40-CFB657001420}"/>
                </c:ext>
              </c:extLst>
            </c:dLbl>
            <c:dLbl>
              <c:idx val="17"/>
              <c:delete val="1"/>
              <c:extLst>
                <c:ext xmlns:c15="http://schemas.microsoft.com/office/drawing/2012/chart" uri="{CE6537A1-D6FC-4f65-9D91-7224C49458BB}"/>
                <c:ext xmlns:c16="http://schemas.microsoft.com/office/drawing/2014/chart" uri="{C3380CC4-5D6E-409C-BE32-E72D297353CC}">
                  <c16:uniqueId val="{00000025-BC94-48A1-8C40-CFB657001420}"/>
                </c:ext>
              </c:extLst>
            </c:dLbl>
            <c:dLbl>
              <c:idx val="18"/>
              <c:delete val="1"/>
              <c:extLst>
                <c:ext xmlns:c15="http://schemas.microsoft.com/office/drawing/2012/chart" uri="{CE6537A1-D6FC-4f65-9D91-7224C49458BB}"/>
                <c:ext xmlns:c16="http://schemas.microsoft.com/office/drawing/2014/chart" uri="{C3380CC4-5D6E-409C-BE32-E72D297353CC}">
                  <c16:uniqueId val="{00000026-BC94-48A1-8C40-CFB657001420}"/>
                </c:ext>
              </c:extLst>
            </c:dLbl>
            <c:dLbl>
              <c:idx val="19"/>
              <c:delete val="1"/>
              <c:extLst>
                <c:ext xmlns:c15="http://schemas.microsoft.com/office/drawing/2012/chart" uri="{CE6537A1-D6FC-4f65-9D91-7224C49458BB}"/>
                <c:ext xmlns:c16="http://schemas.microsoft.com/office/drawing/2014/chart" uri="{C3380CC4-5D6E-409C-BE32-E72D297353CC}">
                  <c16:uniqueId val="{00000027-BC94-48A1-8C40-CFB657001420}"/>
                </c:ext>
              </c:extLst>
            </c:dLbl>
            <c:dLbl>
              <c:idx val="20"/>
              <c:delete val="1"/>
              <c:extLst>
                <c:ext xmlns:c15="http://schemas.microsoft.com/office/drawing/2012/chart" uri="{CE6537A1-D6FC-4f65-9D91-7224C49458BB}"/>
                <c:ext xmlns:c16="http://schemas.microsoft.com/office/drawing/2014/chart" uri="{C3380CC4-5D6E-409C-BE32-E72D297353CC}">
                  <c16:uniqueId val="{00000028-BC94-48A1-8C40-CFB65700142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strCache>
            </c:strRef>
          </c:cat>
          <c:val>
            <c:numRef>
              <c:f>Sheet1!$C$2:$C$23</c:f>
              <c:numCache>
                <c:formatCode>General</c:formatCode>
                <c:ptCount val="22"/>
                <c:pt idx="0">
                  <c:v>18.899999999999999</c:v>
                </c:pt>
                <c:pt idx="1">
                  <c:v>18.2</c:v>
                </c:pt>
                <c:pt idx="2">
                  <c:v>17.8</c:v>
                </c:pt>
                <c:pt idx="3">
                  <c:v>18.7</c:v>
                </c:pt>
                <c:pt idx="4">
                  <c:v>18.3</c:v>
                </c:pt>
                <c:pt idx="5">
                  <c:v>19.100000000000001</c:v>
                </c:pt>
                <c:pt idx="6">
                  <c:v>20.100000000000001</c:v>
                </c:pt>
                <c:pt idx="7">
                  <c:v>19.3</c:v>
                </c:pt>
                <c:pt idx="8">
                  <c:v>18.899999999999999</c:v>
                </c:pt>
                <c:pt idx="9">
                  <c:v>19.8</c:v>
                </c:pt>
                <c:pt idx="10">
                  <c:v>19.399999999999999</c:v>
                </c:pt>
                <c:pt idx="11">
                  <c:v>19.7</c:v>
                </c:pt>
                <c:pt idx="12">
                  <c:v>21.1</c:v>
                </c:pt>
                <c:pt idx="13">
                  <c:v>22.3</c:v>
                </c:pt>
                <c:pt idx="14">
                  <c:v>21.3</c:v>
                </c:pt>
                <c:pt idx="15">
                  <c:v>20.9</c:v>
                </c:pt>
                <c:pt idx="16">
                  <c:v>20.399999999999999</c:v>
                </c:pt>
                <c:pt idx="17">
                  <c:v>16.3</c:v>
                </c:pt>
                <c:pt idx="18">
                  <c:v>12.8</c:v>
                </c:pt>
                <c:pt idx="19">
                  <c:v>12.4</c:v>
                </c:pt>
                <c:pt idx="20">
                  <c:v>12.8</c:v>
                </c:pt>
                <c:pt idx="21" formatCode="0.0">
                  <c:v>13</c:v>
                </c:pt>
              </c:numCache>
            </c:numRef>
          </c:val>
          <c:smooth val="0"/>
          <c:extLst>
            <c:ext xmlns:c16="http://schemas.microsoft.com/office/drawing/2014/chart" uri="{C3380CC4-5D6E-409C-BE32-E72D297353CC}">
              <c16:uniqueId val="{00000029-BC94-48A1-8C40-CFB657001420}"/>
            </c:ext>
          </c:extLst>
        </c:ser>
        <c:dLbls>
          <c:showLegendKey val="0"/>
          <c:showVal val="0"/>
          <c:showCatName val="0"/>
          <c:showSerName val="0"/>
          <c:showPercent val="0"/>
          <c:showBubbleSize val="0"/>
        </c:dLbls>
        <c:smooth val="0"/>
        <c:axId val="481484720"/>
        <c:axId val="481485504"/>
      </c:lineChart>
      <c:catAx>
        <c:axId val="48148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485504"/>
        <c:crosses val="autoZero"/>
        <c:auto val="1"/>
        <c:lblAlgn val="ctr"/>
        <c:lblOffset val="100"/>
        <c:noMultiLvlLbl val="0"/>
      </c:catAx>
      <c:valAx>
        <c:axId val="481485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484720"/>
        <c:crosses val="autoZero"/>
        <c:crossBetween val="between"/>
      </c:valAx>
      <c:spPr>
        <a:noFill/>
        <a:ln>
          <a:noFill/>
        </a:ln>
        <a:effectLst/>
      </c:spPr>
    </c:plotArea>
    <c:legend>
      <c:legendPos val="t"/>
      <c:layout>
        <c:manualLayout>
          <c:xMode val="edge"/>
          <c:yMode val="edge"/>
          <c:x val="0.37134509392402171"/>
          <c:y val="5.1402733769688E-2"/>
          <c:w val="0.25730981215195675"/>
          <c:h val="7.25547563429470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20148316055099E-3"/>
          <c:y val="0.14788796076921687"/>
          <c:w val="0.97796215695575495"/>
          <c:h val="0.66616478444686178"/>
        </c:manualLayout>
      </c:layout>
      <c:barChart>
        <c:barDir val="col"/>
        <c:grouping val="clustered"/>
        <c:varyColors val="0"/>
        <c:ser>
          <c:idx val="0"/>
          <c:order val="0"/>
          <c:tx>
            <c:strRef>
              <c:f>Sheet1!$B$1</c:f>
              <c:strCache>
                <c:ptCount val="1"/>
                <c:pt idx="0">
                  <c:v>Insured all year, not underinsured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Did not fill prescription</c:v>
                </c:pt>
                <c:pt idx="1">
                  <c:v>Skipped receommended 
test, treatment, or follow-up</c:v>
                </c:pt>
                <c:pt idx="2">
                  <c:v>Had a medical problem, did not visit doctor or clinic</c:v>
                </c:pt>
                <c:pt idx="3">
                  <c:v>Did not get needed specialist care</c:v>
                </c:pt>
                <c:pt idx="4">
                  <c:v>At least one of four access problems because of cost </c:v>
                </c:pt>
              </c:strCache>
            </c:strRef>
          </c:cat>
          <c:val>
            <c:numRef>
              <c:f>Sheet1!$B$2:$B$7</c:f>
              <c:numCache>
                <c:formatCode>0</c:formatCode>
                <c:ptCount val="5"/>
                <c:pt idx="0">
                  <c:v>11.33</c:v>
                </c:pt>
                <c:pt idx="1">
                  <c:v>9.85</c:v>
                </c:pt>
                <c:pt idx="2">
                  <c:v>10.69</c:v>
                </c:pt>
                <c:pt idx="3">
                  <c:v>6.79</c:v>
                </c:pt>
                <c:pt idx="4">
                  <c:v>23.43</c:v>
                </c:pt>
              </c:numCache>
            </c:numRef>
          </c:val>
          <c:extLst>
            <c:ext xmlns:c16="http://schemas.microsoft.com/office/drawing/2014/chart" uri="{C3380CC4-5D6E-409C-BE32-E72D297353CC}">
              <c16:uniqueId val="{00000000-2CC7-487A-BD92-EDEDDAA48AF7}"/>
            </c:ext>
          </c:extLst>
        </c:ser>
        <c:ser>
          <c:idx val="1"/>
          <c:order val="1"/>
          <c:tx>
            <c:strRef>
              <c:f>Sheet1!$C$1</c:f>
              <c:strCache>
                <c:ptCount val="1"/>
                <c:pt idx="0">
                  <c:v>Insured all year, underinsured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Did not fill prescription</c:v>
                </c:pt>
                <c:pt idx="1">
                  <c:v>Skipped receommended 
test, treatment, or follow-up</c:v>
                </c:pt>
                <c:pt idx="2">
                  <c:v>Had a medical problem, did not visit doctor or clinic</c:v>
                </c:pt>
                <c:pt idx="3">
                  <c:v>Did not get needed specialist care</c:v>
                </c:pt>
                <c:pt idx="4">
                  <c:v>At least one of four access problems because of cost </c:v>
                </c:pt>
              </c:strCache>
            </c:strRef>
          </c:cat>
          <c:val>
            <c:numRef>
              <c:f>Sheet1!$C$2:$C$7</c:f>
              <c:numCache>
                <c:formatCode>0</c:formatCode>
                <c:ptCount val="5"/>
                <c:pt idx="0">
                  <c:v>24.92</c:v>
                </c:pt>
                <c:pt idx="1">
                  <c:v>23.27</c:v>
                </c:pt>
                <c:pt idx="2">
                  <c:v>23.880000000000003</c:v>
                </c:pt>
                <c:pt idx="3">
                  <c:v>17.059999999999999</c:v>
                </c:pt>
                <c:pt idx="4">
                  <c:v>41.4</c:v>
                </c:pt>
              </c:numCache>
            </c:numRef>
          </c:val>
          <c:extLst>
            <c:ext xmlns:c16="http://schemas.microsoft.com/office/drawing/2014/chart" uri="{C3380CC4-5D6E-409C-BE32-E72D297353CC}">
              <c16:uniqueId val="{00000001-2CC7-487A-BD92-EDEDDAA48AF7}"/>
            </c:ext>
          </c:extLst>
        </c:ser>
        <c:ser>
          <c:idx val="2"/>
          <c:order val="2"/>
          <c:tx>
            <c:strRef>
              <c:f>Sheet1!$D$1</c:f>
              <c:strCache>
                <c:ptCount val="1"/>
                <c:pt idx="0">
                  <c:v>Insured now, had a coverage gap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Did not fill prescription</c:v>
                </c:pt>
                <c:pt idx="1">
                  <c:v>Skipped receommended 
test, treatment, or follow-up</c:v>
                </c:pt>
                <c:pt idx="2">
                  <c:v>Had a medical problem, did not visit doctor or clinic</c:v>
                </c:pt>
                <c:pt idx="3">
                  <c:v>Did not get needed specialist care</c:v>
                </c:pt>
                <c:pt idx="4">
                  <c:v>At least one of four access problems because of cost </c:v>
                </c:pt>
              </c:strCache>
            </c:strRef>
          </c:cat>
          <c:val>
            <c:numRef>
              <c:f>Sheet1!$D$2:$D$7</c:f>
              <c:numCache>
                <c:formatCode>0</c:formatCode>
                <c:ptCount val="5"/>
                <c:pt idx="0">
                  <c:v>34.61</c:v>
                </c:pt>
                <c:pt idx="1">
                  <c:v>34.300000000000004</c:v>
                </c:pt>
                <c:pt idx="2">
                  <c:v>34.75</c:v>
                </c:pt>
                <c:pt idx="3">
                  <c:v>26.650000000000002</c:v>
                </c:pt>
                <c:pt idx="4">
                  <c:v>55.81</c:v>
                </c:pt>
              </c:numCache>
            </c:numRef>
          </c:val>
          <c:extLst>
            <c:ext xmlns:c16="http://schemas.microsoft.com/office/drawing/2014/chart" uri="{C3380CC4-5D6E-409C-BE32-E72D297353CC}">
              <c16:uniqueId val="{00000002-2CC7-487A-BD92-EDEDDAA48AF7}"/>
            </c:ext>
          </c:extLst>
        </c:ser>
        <c:ser>
          <c:idx val="3"/>
          <c:order val="3"/>
          <c:tx>
            <c:strRef>
              <c:f>Sheet1!$E$1</c:f>
              <c:strCache>
                <c:ptCount val="1"/>
                <c:pt idx="0">
                  <c:v>Uninsured now</c:v>
                </c:pt>
              </c:strCache>
            </c:strRef>
          </c:tx>
          <c:spPr>
            <a:solidFill>
              <a:schemeClr val="tx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Did not fill prescription</c:v>
                </c:pt>
                <c:pt idx="1">
                  <c:v>Skipped receommended 
test, treatment, or follow-up</c:v>
                </c:pt>
                <c:pt idx="2">
                  <c:v>Had a medical problem, did not visit doctor or clinic</c:v>
                </c:pt>
                <c:pt idx="3">
                  <c:v>Did not get needed specialist care</c:v>
                </c:pt>
                <c:pt idx="4">
                  <c:v>At least one of four access problems because of cost </c:v>
                </c:pt>
              </c:strCache>
            </c:strRef>
          </c:cat>
          <c:val>
            <c:numRef>
              <c:f>Sheet1!$E$2:$E$7</c:f>
              <c:numCache>
                <c:formatCode>0</c:formatCode>
                <c:ptCount val="5"/>
                <c:pt idx="0">
                  <c:v>32</c:v>
                </c:pt>
                <c:pt idx="1">
                  <c:v>36.049999999999997</c:v>
                </c:pt>
                <c:pt idx="2">
                  <c:v>49.2</c:v>
                </c:pt>
                <c:pt idx="3">
                  <c:v>29.21</c:v>
                </c:pt>
                <c:pt idx="4" formatCode="General">
                  <c:v>59.29</c:v>
                </c:pt>
              </c:numCache>
            </c:numRef>
          </c:val>
          <c:extLst>
            <c:ext xmlns:c16="http://schemas.microsoft.com/office/drawing/2014/chart" uri="{C3380CC4-5D6E-409C-BE32-E72D297353CC}">
              <c16:uniqueId val="{00000003-2CC7-487A-BD92-EDEDDAA48AF7}"/>
            </c:ext>
          </c:extLst>
        </c:ser>
        <c:dLbls>
          <c:dLblPos val="outEnd"/>
          <c:showLegendKey val="0"/>
          <c:showVal val="1"/>
          <c:showCatName val="0"/>
          <c:showSerName val="0"/>
          <c:showPercent val="0"/>
          <c:showBubbleSize val="0"/>
        </c:dLbls>
        <c:gapWidth val="100"/>
        <c:axId val="481488248"/>
        <c:axId val="481483152"/>
      </c:barChart>
      <c:catAx>
        <c:axId val="4814882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81483152"/>
        <c:crosses val="autoZero"/>
        <c:auto val="1"/>
        <c:lblAlgn val="ctr"/>
        <c:lblOffset val="100"/>
        <c:noMultiLvlLbl val="0"/>
      </c:catAx>
      <c:valAx>
        <c:axId val="481483152"/>
        <c:scaling>
          <c:orientation val="minMax"/>
          <c:max val="75"/>
        </c:scaling>
        <c:delete val="1"/>
        <c:axPos val="l"/>
        <c:numFmt formatCode="0" sourceLinked="1"/>
        <c:majorTickMark val="none"/>
        <c:minorTickMark val="none"/>
        <c:tickLblPos val="nextTo"/>
        <c:crossAx val="481488248"/>
        <c:crosses val="autoZero"/>
        <c:crossBetween val="between"/>
        <c:majorUnit val="25"/>
      </c:valAx>
      <c:spPr>
        <a:noFill/>
        <a:ln w="25400">
          <a:noFill/>
        </a:ln>
        <a:effectLst/>
      </c:spPr>
    </c:plotArea>
    <c:legend>
      <c:legendPos val="t"/>
      <c:layout>
        <c:manualLayout>
          <c:xMode val="edge"/>
          <c:yMode val="edge"/>
          <c:x val="7.9956975022228094E-2"/>
          <c:y val="0.18931165271042233"/>
          <c:w val="0.83547546105948034"/>
          <c:h val="0.102721129584935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0148316055099E-3"/>
          <c:y val="0.14392845239417842"/>
          <c:w val="0.97796215695575495"/>
          <c:h val="0.6701242084212865"/>
        </c:manualLayout>
      </c:layout>
      <c:barChart>
        <c:barDir val="col"/>
        <c:grouping val="clustered"/>
        <c:varyColors val="0"/>
        <c:ser>
          <c:idx val="0"/>
          <c:order val="0"/>
          <c:tx>
            <c:strRef>
              <c:f>Sheet1!$B$1</c:f>
              <c:strCache>
                <c:ptCount val="1"/>
                <c:pt idx="0">
                  <c:v>Insured all year, not underinsured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Had problems paying 
or unable to pay 
medical bills</c:v>
                </c:pt>
                <c:pt idx="1">
                  <c:v>Contacted by collection agency for unpaid 
medical bills</c:v>
                </c:pt>
                <c:pt idx="2">
                  <c:v>Had to change 
way of life to pay bills</c:v>
                </c:pt>
                <c:pt idx="3">
                  <c:v>Medical bills/debt 
being paid over time</c:v>
                </c:pt>
                <c:pt idx="4">
                  <c:v>Any bill problem or 
medical debt</c:v>
                </c:pt>
              </c:strCache>
            </c:strRef>
          </c:cat>
          <c:val>
            <c:numRef>
              <c:f>Sheet1!$B$2:$B$7</c:f>
              <c:numCache>
                <c:formatCode>0</c:formatCode>
                <c:ptCount val="5"/>
                <c:pt idx="0">
                  <c:v>13.420000000000002</c:v>
                </c:pt>
                <c:pt idx="1">
                  <c:v>9.0300000000000011</c:v>
                </c:pt>
                <c:pt idx="2">
                  <c:v>6.4</c:v>
                </c:pt>
                <c:pt idx="3">
                  <c:v>16.420000000000002</c:v>
                </c:pt>
                <c:pt idx="4">
                  <c:v>25.290000000000003</c:v>
                </c:pt>
              </c:numCache>
            </c:numRef>
          </c:val>
          <c:extLst>
            <c:ext xmlns:c16="http://schemas.microsoft.com/office/drawing/2014/chart" uri="{C3380CC4-5D6E-409C-BE32-E72D297353CC}">
              <c16:uniqueId val="{00000000-2C15-412C-8F51-CF7D88974409}"/>
            </c:ext>
          </c:extLst>
        </c:ser>
        <c:ser>
          <c:idx val="1"/>
          <c:order val="1"/>
          <c:tx>
            <c:strRef>
              <c:f>Sheet1!$C$1</c:f>
              <c:strCache>
                <c:ptCount val="1"/>
                <c:pt idx="0">
                  <c:v>Insured all year, underinsured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Had problems paying 
or unable to pay 
medical bills</c:v>
                </c:pt>
                <c:pt idx="1">
                  <c:v>Contacted by collection agency for unpaid 
medical bills</c:v>
                </c:pt>
                <c:pt idx="2">
                  <c:v>Had to change 
way of life to pay bills</c:v>
                </c:pt>
                <c:pt idx="3">
                  <c:v>Medical bills/debt 
being paid over time</c:v>
                </c:pt>
                <c:pt idx="4">
                  <c:v>Any bill problem or 
medical debt</c:v>
                </c:pt>
              </c:strCache>
            </c:strRef>
          </c:cat>
          <c:val>
            <c:numRef>
              <c:f>Sheet1!$C$2:$C$7</c:f>
              <c:numCache>
                <c:formatCode>0</c:formatCode>
                <c:ptCount val="5"/>
                <c:pt idx="0">
                  <c:v>30.380000000000003</c:v>
                </c:pt>
                <c:pt idx="1">
                  <c:v>19.3</c:v>
                </c:pt>
                <c:pt idx="2">
                  <c:v>19.3</c:v>
                </c:pt>
                <c:pt idx="3">
                  <c:v>33.300000000000004</c:v>
                </c:pt>
                <c:pt idx="4">
                  <c:v>47.23</c:v>
                </c:pt>
              </c:numCache>
            </c:numRef>
          </c:val>
          <c:extLst>
            <c:ext xmlns:c16="http://schemas.microsoft.com/office/drawing/2014/chart" uri="{C3380CC4-5D6E-409C-BE32-E72D297353CC}">
              <c16:uniqueId val="{00000001-2C15-412C-8F51-CF7D88974409}"/>
            </c:ext>
          </c:extLst>
        </c:ser>
        <c:ser>
          <c:idx val="2"/>
          <c:order val="2"/>
          <c:tx>
            <c:strRef>
              <c:f>Sheet1!$D$1</c:f>
              <c:strCache>
                <c:ptCount val="1"/>
                <c:pt idx="0">
                  <c:v>Insured now, had a coverage gap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Had problems paying 
or unable to pay 
medical bills</c:v>
                </c:pt>
                <c:pt idx="1">
                  <c:v>Contacted by collection agency for unpaid 
medical bills</c:v>
                </c:pt>
                <c:pt idx="2">
                  <c:v>Had to change 
way of life to pay bills</c:v>
                </c:pt>
                <c:pt idx="3">
                  <c:v>Medical bills/debt 
being paid over time</c:v>
                </c:pt>
                <c:pt idx="4">
                  <c:v>Any bill problem or 
medical debt</c:v>
                </c:pt>
              </c:strCache>
            </c:strRef>
          </c:cat>
          <c:val>
            <c:numRef>
              <c:f>Sheet1!$D$2:$D$7</c:f>
              <c:numCache>
                <c:formatCode>0</c:formatCode>
                <c:ptCount val="5"/>
                <c:pt idx="0">
                  <c:v>46.5</c:v>
                </c:pt>
                <c:pt idx="1">
                  <c:v>28.88</c:v>
                </c:pt>
                <c:pt idx="2">
                  <c:v>26.36</c:v>
                </c:pt>
                <c:pt idx="3">
                  <c:v>33.21</c:v>
                </c:pt>
                <c:pt idx="4">
                  <c:v>56.230000000000004</c:v>
                </c:pt>
              </c:numCache>
            </c:numRef>
          </c:val>
          <c:extLst>
            <c:ext xmlns:c16="http://schemas.microsoft.com/office/drawing/2014/chart" uri="{C3380CC4-5D6E-409C-BE32-E72D297353CC}">
              <c16:uniqueId val="{00000002-2C15-412C-8F51-CF7D88974409}"/>
            </c:ext>
          </c:extLst>
        </c:ser>
        <c:ser>
          <c:idx val="3"/>
          <c:order val="3"/>
          <c:tx>
            <c:strRef>
              <c:f>Sheet1!$E$1</c:f>
              <c:strCache>
                <c:ptCount val="1"/>
                <c:pt idx="0">
                  <c:v>Uninsured now</c:v>
                </c:pt>
              </c:strCache>
            </c:strRef>
          </c:tx>
          <c:spPr>
            <a:solidFill>
              <a:schemeClr val="tx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Had problems paying 
or unable to pay 
medical bills</c:v>
                </c:pt>
                <c:pt idx="1">
                  <c:v>Contacted by collection agency for unpaid 
medical bills</c:v>
                </c:pt>
                <c:pt idx="2">
                  <c:v>Had to change 
way of life to pay bills</c:v>
                </c:pt>
                <c:pt idx="3">
                  <c:v>Medical bills/debt 
being paid over time</c:v>
                </c:pt>
                <c:pt idx="4">
                  <c:v>Any bill problem or 
medical debt</c:v>
                </c:pt>
              </c:strCache>
            </c:strRef>
          </c:cat>
          <c:val>
            <c:numRef>
              <c:f>Sheet1!$E$2:$E$7</c:f>
              <c:numCache>
                <c:formatCode>0</c:formatCode>
                <c:ptCount val="5"/>
                <c:pt idx="0">
                  <c:v>40.229999999999997</c:v>
                </c:pt>
                <c:pt idx="1">
                  <c:v>25.569999999999997</c:v>
                </c:pt>
                <c:pt idx="2">
                  <c:v>22.48</c:v>
                </c:pt>
                <c:pt idx="3">
                  <c:v>25.590000000000003</c:v>
                </c:pt>
                <c:pt idx="4">
                  <c:v>51.6</c:v>
                </c:pt>
              </c:numCache>
            </c:numRef>
          </c:val>
          <c:extLst>
            <c:ext xmlns:c16="http://schemas.microsoft.com/office/drawing/2014/chart" uri="{C3380CC4-5D6E-409C-BE32-E72D297353CC}">
              <c16:uniqueId val="{00000003-2C15-412C-8F51-CF7D88974409}"/>
            </c:ext>
          </c:extLst>
        </c:ser>
        <c:dLbls>
          <c:dLblPos val="outEnd"/>
          <c:showLegendKey val="0"/>
          <c:showVal val="1"/>
          <c:showCatName val="0"/>
          <c:showSerName val="0"/>
          <c:showPercent val="0"/>
          <c:showBubbleSize val="0"/>
        </c:dLbls>
        <c:gapWidth val="100"/>
        <c:axId val="481483544"/>
        <c:axId val="481487072"/>
      </c:barChart>
      <c:catAx>
        <c:axId val="4814835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1487072"/>
        <c:crosses val="autoZero"/>
        <c:auto val="1"/>
        <c:lblAlgn val="ctr"/>
        <c:lblOffset val="100"/>
        <c:noMultiLvlLbl val="0"/>
      </c:catAx>
      <c:valAx>
        <c:axId val="481487072"/>
        <c:scaling>
          <c:orientation val="minMax"/>
          <c:max val="75"/>
        </c:scaling>
        <c:delete val="1"/>
        <c:axPos val="l"/>
        <c:numFmt formatCode="0" sourceLinked="1"/>
        <c:majorTickMark val="none"/>
        <c:minorTickMark val="none"/>
        <c:tickLblPos val="nextTo"/>
        <c:crossAx val="481483544"/>
        <c:crosses val="autoZero"/>
        <c:crossBetween val="between"/>
        <c:majorUnit val="25"/>
      </c:valAx>
      <c:spPr>
        <a:noFill/>
        <a:ln w="25400">
          <a:noFill/>
        </a:ln>
        <a:effectLst/>
      </c:spPr>
    </c:plotArea>
    <c:legend>
      <c:legendPos val="t"/>
      <c:layout>
        <c:manualLayout>
          <c:xMode val="edge"/>
          <c:yMode val="edge"/>
          <c:x val="0.1242392580304764"/>
          <c:y val="0.18364227872733746"/>
          <c:w val="0.75182479967781812"/>
          <c:h val="0.102721129584935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942187782082786E-3"/>
          <c:y val="0.13902170576129347"/>
          <c:w val="0.9973057812217917"/>
          <c:h val="0.70734243709422506"/>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 source 
of care</c:v>
                </c:pt>
                <c:pt idx="1">
                  <c:v>Blood pressure 
checked</c:v>
                </c:pt>
                <c:pt idx="2">
                  <c:v>Cholesterol 
checked</c:v>
                </c:pt>
                <c:pt idx="3">
                  <c:v>Seasonal 
flu shot</c:v>
                </c:pt>
              </c:strCache>
            </c:strRef>
          </c:cat>
          <c:val>
            <c:numRef>
              <c:f>Sheet1!$B$2:$B$5</c:f>
            </c:numRef>
          </c:val>
          <c:extLst>
            <c:ext xmlns:c16="http://schemas.microsoft.com/office/drawing/2014/chart" uri="{C3380CC4-5D6E-409C-BE32-E72D297353CC}">
              <c16:uniqueId val="{00000000-1D26-443F-AC3C-C75AE4141268}"/>
            </c:ext>
          </c:extLst>
        </c:ser>
        <c:ser>
          <c:idx val="1"/>
          <c:order val="1"/>
          <c:tx>
            <c:strRef>
              <c:f>Sheet1!$C$1</c:f>
              <c:strCache>
                <c:ptCount val="1"/>
                <c:pt idx="0">
                  <c:v>Insured all year, not underinsured</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 source 
of care</c:v>
                </c:pt>
                <c:pt idx="1">
                  <c:v>Blood pressure 
checked</c:v>
                </c:pt>
                <c:pt idx="2">
                  <c:v>Cholesterol 
checked</c:v>
                </c:pt>
                <c:pt idx="3">
                  <c:v>Seasonal 
flu shot</c:v>
                </c:pt>
              </c:strCache>
            </c:strRef>
          </c:cat>
          <c:val>
            <c:numRef>
              <c:f>Sheet1!$C$2:$C$5</c:f>
              <c:numCache>
                <c:formatCode>0</c:formatCode>
                <c:ptCount val="4"/>
                <c:pt idx="0">
                  <c:v>92.589999999999989</c:v>
                </c:pt>
                <c:pt idx="1">
                  <c:v>93.66</c:v>
                </c:pt>
                <c:pt idx="2">
                  <c:v>78.59</c:v>
                </c:pt>
                <c:pt idx="3">
                  <c:v>48.43</c:v>
                </c:pt>
              </c:numCache>
            </c:numRef>
          </c:val>
          <c:extLst>
            <c:ext xmlns:c16="http://schemas.microsoft.com/office/drawing/2014/chart" uri="{C3380CC4-5D6E-409C-BE32-E72D297353CC}">
              <c16:uniqueId val="{00000001-1D26-443F-AC3C-C75AE4141268}"/>
            </c:ext>
          </c:extLst>
        </c:ser>
        <c:ser>
          <c:idx val="2"/>
          <c:order val="2"/>
          <c:tx>
            <c:strRef>
              <c:f>Sheet1!$D$1</c:f>
              <c:strCache>
                <c:ptCount val="1"/>
                <c:pt idx="0">
                  <c:v>Insured all year, underinsured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 source 
of care</c:v>
                </c:pt>
                <c:pt idx="1">
                  <c:v>Blood pressure 
checked</c:v>
                </c:pt>
                <c:pt idx="2">
                  <c:v>Cholesterol 
checked</c:v>
                </c:pt>
                <c:pt idx="3">
                  <c:v>Seasonal 
flu shot</c:v>
                </c:pt>
              </c:strCache>
            </c:strRef>
          </c:cat>
          <c:val>
            <c:numRef>
              <c:f>Sheet1!$D$2:$D$5</c:f>
              <c:numCache>
                <c:formatCode>0</c:formatCode>
                <c:ptCount val="4"/>
                <c:pt idx="0">
                  <c:v>93.76</c:v>
                </c:pt>
                <c:pt idx="1">
                  <c:v>94.25</c:v>
                </c:pt>
                <c:pt idx="2">
                  <c:v>76.010000000000005</c:v>
                </c:pt>
                <c:pt idx="3">
                  <c:v>43.75</c:v>
                </c:pt>
              </c:numCache>
            </c:numRef>
          </c:val>
          <c:extLst>
            <c:ext xmlns:c16="http://schemas.microsoft.com/office/drawing/2014/chart" uri="{C3380CC4-5D6E-409C-BE32-E72D297353CC}">
              <c16:uniqueId val="{00000002-1D26-443F-AC3C-C75AE4141268}"/>
            </c:ext>
          </c:extLst>
        </c:ser>
        <c:ser>
          <c:idx val="3"/>
          <c:order val="3"/>
          <c:tx>
            <c:strRef>
              <c:f>Sheet1!$E$1</c:f>
              <c:strCache>
                <c:ptCount val="1"/>
                <c:pt idx="0">
                  <c:v>Insured now, had a coverage gap</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 source 
of care</c:v>
                </c:pt>
                <c:pt idx="1">
                  <c:v>Blood pressure 
checked</c:v>
                </c:pt>
                <c:pt idx="2">
                  <c:v>Cholesterol 
checked</c:v>
                </c:pt>
                <c:pt idx="3">
                  <c:v>Seasonal 
flu shot</c:v>
                </c:pt>
              </c:strCache>
            </c:strRef>
          </c:cat>
          <c:val>
            <c:numRef>
              <c:f>Sheet1!$E$2:$E$5</c:f>
              <c:numCache>
                <c:formatCode>0</c:formatCode>
                <c:ptCount val="4"/>
                <c:pt idx="0">
                  <c:v>83.89</c:v>
                </c:pt>
                <c:pt idx="1">
                  <c:v>89.08</c:v>
                </c:pt>
                <c:pt idx="2">
                  <c:v>62.649999999999991</c:v>
                </c:pt>
                <c:pt idx="3">
                  <c:v>30.270000000000003</c:v>
                </c:pt>
              </c:numCache>
            </c:numRef>
          </c:val>
          <c:extLst>
            <c:ext xmlns:c16="http://schemas.microsoft.com/office/drawing/2014/chart" uri="{C3380CC4-5D6E-409C-BE32-E72D297353CC}">
              <c16:uniqueId val="{00000003-1D26-443F-AC3C-C75AE4141268}"/>
            </c:ext>
          </c:extLst>
        </c:ser>
        <c:ser>
          <c:idx val="4"/>
          <c:order val="4"/>
          <c:tx>
            <c:strRef>
              <c:f>Sheet1!$F$1</c:f>
              <c:strCache>
                <c:ptCount val="1"/>
                <c:pt idx="0">
                  <c:v>Uninsured now</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 source 
of care</c:v>
                </c:pt>
                <c:pt idx="1">
                  <c:v>Blood pressure 
checked</c:v>
                </c:pt>
                <c:pt idx="2">
                  <c:v>Cholesterol 
checked</c:v>
                </c:pt>
                <c:pt idx="3">
                  <c:v>Seasonal 
flu shot</c:v>
                </c:pt>
              </c:strCache>
            </c:strRef>
          </c:cat>
          <c:val>
            <c:numRef>
              <c:f>Sheet1!$F$2:$F$5</c:f>
              <c:numCache>
                <c:formatCode>0</c:formatCode>
                <c:ptCount val="4"/>
                <c:pt idx="0">
                  <c:v>67.94</c:v>
                </c:pt>
                <c:pt idx="1">
                  <c:v>71.59</c:v>
                </c:pt>
                <c:pt idx="2">
                  <c:v>43.72</c:v>
                </c:pt>
                <c:pt idx="3">
                  <c:v>19.950000000000003</c:v>
                </c:pt>
              </c:numCache>
            </c:numRef>
          </c:val>
          <c:extLst>
            <c:ext xmlns:c16="http://schemas.microsoft.com/office/drawing/2014/chart" uri="{C3380CC4-5D6E-409C-BE32-E72D297353CC}">
              <c16:uniqueId val="{00000004-1D26-443F-AC3C-C75AE4141268}"/>
            </c:ext>
          </c:extLst>
        </c:ser>
        <c:dLbls>
          <c:dLblPos val="inEnd"/>
          <c:showLegendKey val="0"/>
          <c:showVal val="1"/>
          <c:showCatName val="0"/>
          <c:showSerName val="0"/>
          <c:showPercent val="0"/>
          <c:showBubbleSize val="0"/>
        </c:dLbls>
        <c:gapWidth val="150"/>
        <c:axId val="481487464"/>
        <c:axId val="481489424"/>
      </c:barChart>
      <c:catAx>
        <c:axId val="4814874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81489424"/>
        <c:crosses val="autoZero"/>
        <c:auto val="1"/>
        <c:lblAlgn val="ctr"/>
        <c:lblOffset val="100"/>
        <c:noMultiLvlLbl val="0"/>
      </c:catAx>
      <c:valAx>
        <c:axId val="481489424"/>
        <c:scaling>
          <c:orientation val="minMax"/>
          <c:max val="100"/>
        </c:scaling>
        <c:delete val="1"/>
        <c:axPos val="l"/>
        <c:numFmt formatCode="0" sourceLinked="1"/>
        <c:majorTickMark val="none"/>
        <c:minorTickMark val="none"/>
        <c:tickLblPos val="nextTo"/>
        <c:crossAx val="481487464"/>
        <c:crosses val="autoZero"/>
        <c:crossBetween val="between"/>
        <c:majorUnit val="25"/>
      </c:valAx>
      <c:spPr>
        <a:noFill/>
        <a:ln>
          <a:noFill/>
        </a:ln>
        <a:effectLst/>
      </c:spPr>
    </c:plotArea>
    <c:legend>
      <c:legendPos val="t"/>
      <c:layout>
        <c:manualLayout>
          <c:xMode val="edge"/>
          <c:yMode val="edge"/>
          <c:x val="0.1228343747419417"/>
          <c:y val="4.0106152298076785E-2"/>
          <c:w val="0.83131620368400916"/>
          <c:h val="0.107399245076224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942187782082786E-3"/>
          <c:y val="0.11472812607801705"/>
          <c:w val="0.9973057812217917"/>
          <c:h val="0.73163607515816187"/>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Pap test</c:v>
                </c:pt>
                <c:pt idx="1">
                  <c:v>Received mammogram</c:v>
                </c:pt>
                <c:pt idx="2">
                  <c:v>Received colon cancer screening</c:v>
                </c:pt>
              </c:strCache>
            </c:strRef>
          </c:cat>
          <c:val>
            <c:numRef>
              <c:f>Sheet1!$B$2:$B$4</c:f>
            </c:numRef>
          </c:val>
          <c:extLst>
            <c:ext xmlns:c16="http://schemas.microsoft.com/office/drawing/2014/chart" uri="{C3380CC4-5D6E-409C-BE32-E72D297353CC}">
              <c16:uniqueId val="{00000000-1B65-471F-9746-3686359D281C}"/>
            </c:ext>
          </c:extLst>
        </c:ser>
        <c:ser>
          <c:idx val="1"/>
          <c:order val="1"/>
          <c:tx>
            <c:strRef>
              <c:f>Sheet1!$C$1</c:f>
              <c:strCache>
                <c:ptCount val="1"/>
                <c:pt idx="0">
                  <c:v>Insured all year, not underinsured</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Pap test</c:v>
                </c:pt>
                <c:pt idx="1">
                  <c:v>Received mammogram</c:v>
                </c:pt>
                <c:pt idx="2">
                  <c:v>Received colon cancer screening</c:v>
                </c:pt>
              </c:strCache>
            </c:strRef>
          </c:cat>
          <c:val>
            <c:numRef>
              <c:f>Sheet1!$C$2:$C$4</c:f>
              <c:numCache>
                <c:formatCode>0</c:formatCode>
                <c:ptCount val="3"/>
                <c:pt idx="0">
                  <c:v>73.31</c:v>
                </c:pt>
                <c:pt idx="1">
                  <c:v>70.930000000000007</c:v>
                </c:pt>
                <c:pt idx="2">
                  <c:v>62.55</c:v>
                </c:pt>
              </c:numCache>
            </c:numRef>
          </c:val>
          <c:extLst>
            <c:ext xmlns:c16="http://schemas.microsoft.com/office/drawing/2014/chart" uri="{C3380CC4-5D6E-409C-BE32-E72D297353CC}">
              <c16:uniqueId val="{00000001-1B65-471F-9746-3686359D281C}"/>
            </c:ext>
          </c:extLst>
        </c:ser>
        <c:ser>
          <c:idx val="2"/>
          <c:order val="2"/>
          <c:tx>
            <c:strRef>
              <c:f>Sheet1!$D$1</c:f>
              <c:strCache>
                <c:ptCount val="1"/>
                <c:pt idx="0">
                  <c:v>Insured all year, underinsured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Pap test</c:v>
                </c:pt>
                <c:pt idx="1">
                  <c:v>Received mammogram</c:v>
                </c:pt>
                <c:pt idx="2">
                  <c:v>Received colon cancer screening</c:v>
                </c:pt>
              </c:strCache>
            </c:strRef>
          </c:cat>
          <c:val>
            <c:numRef>
              <c:f>Sheet1!$D$2:$D$4</c:f>
              <c:numCache>
                <c:formatCode>0</c:formatCode>
                <c:ptCount val="3"/>
                <c:pt idx="0">
                  <c:v>70.22</c:v>
                </c:pt>
                <c:pt idx="1">
                  <c:v>71.209999999999994</c:v>
                </c:pt>
                <c:pt idx="2">
                  <c:v>59.9</c:v>
                </c:pt>
              </c:numCache>
            </c:numRef>
          </c:val>
          <c:extLst>
            <c:ext xmlns:c16="http://schemas.microsoft.com/office/drawing/2014/chart" uri="{C3380CC4-5D6E-409C-BE32-E72D297353CC}">
              <c16:uniqueId val="{00000002-1B65-471F-9746-3686359D281C}"/>
            </c:ext>
          </c:extLst>
        </c:ser>
        <c:ser>
          <c:idx val="3"/>
          <c:order val="3"/>
          <c:tx>
            <c:strRef>
              <c:f>Sheet1!$E$1</c:f>
              <c:strCache>
                <c:ptCount val="1"/>
                <c:pt idx="0">
                  <c:v>Insured now, had a coverage gap</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Pap test</c:v>
                </c:pt>
                <c:pt idx="1">
                  <c:v>Received mammogram</c:v>
                </c:pt>
                <c:pt idx="2">
                  <c:v>Received colon cancer screening</c:v>
                </c:pt>
              </c:strCache>
            </c:strRef>
          </c:cat>
          <c:val>
            <c:numRef>
              <c:f>Sheet1!$E$2:$E$4</c:f>
              <c:numCache>
                <c:formatCode>0</c:formatCode>
                <c:ptCount val="3"/>
                <c:pt idx="0">
                  <c:v>71.960000000000008</c:v>
                </c:pt>
                <c:pt idx="1">
                  <c:v>48.199999999999996</c:v>
                </c:pt>
                <c:pt idx="2">
                  <c:v>38.15</c:v>
                </c:pt>
              </c:numCache>
            </c:numRef>
          </c:val>
          <c:extLst>
            <c:ext xmlns:c16="http://schemas.microsoft.com/office/drawing/2014/chart" uri="{C3380CC4-5D6E-409C-BE32-E72D297353CC}">
              <c16:uniqueId val="{00000003-1B65-471F-9746-3686359D281C}"/>
            </c:ext>
          </c:extLst>
        </c:ser>
        <c:ser>
          <c:idx val="4"/>
          <c:order val="4"/>
          <c:tx>
            <c:strRef>
              <c:f>Sheet1!$F$1</c:f>
              <c:strCache>
                <c:ptCount val="1"/>
                <c:pt idx="0">
                  <c:v>Uninsured now</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Pap test</c:v>
                </c:pt>
                <c:pt idx="1">
                  <c:v>Received mammogram</c:v>
                </c:pt>
                <c:pt idx="2">
                  <c:v>Received colon cancer screening</c:v>
                </c:pt>
              </c:strCache>
            </c:strRef>
          </c:cat>
          <c:val>
            <c:numRef>
              <c:f>Sheet1!$F$2:$F$4</c:f>
              <c:numCache>
                <c:formatCode>0</c:formatCode>
                <c:ptCount val="3"/>
                <c:pt idx="0">
                  <c:v>53.03</c:v>
                </c:pt>
                <c:pt idx="1">
                  <c:v>32.440000000000005</c:v>
                </c:pt>
                <c:pt idx="2">
                  <c:v>35.28</c:v>
                </c:pt>
              </c:numCache>
            </c:numRef>
          </c:val>
          <c:extLst>
            <c:ext xmlns:c16="http://schemas.microsoft.com/office/drawing/2014/chart" uri="{C3380CC4-5D6E-409C-BE32-E72D297353CC}">
              <c16:uniqueId val="{00000004-1B65-471F-9746-3686359D281C}"/>
            </c:ext>
          </c:extLst>
        </c:ser>
        <c:dLbls>
          <c:dLblPos val="inEnd"/>
          <c:showLegendKey val="0"/>
          <c:showVal val="1"/>
          <c:showCatName val="0"/>
          <c:showSerName val="0"/>
          <c:showPercent val="0"/>
          <c:showBubbleSize val="0"/>
        </c:dLbls>
        <c:gapWidth val="260"/>
        <c:axId val="481490208"/>
        <c:axId val="481485896"/>
      </c:barChart>
      <c:catAx>
        <c:axId val="4814902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1485896"/>
        <c:crosses val="autoZero"/>
        <c:auto val="1"/>
        <c:lblAlgn val="ctr"/>
        <c:lblOffset val="100"/>
        <c:noMultiLvlLbl val="0"/>
      </c:catAx>
      <c:valAx>
        <c:axId val="481485896"/>
        <c:scaling>
          <c:orientation val="minMax"/>
          <c:max val="100"/>
        </c:scaling>
        <c:delete val="1"/>
        <c:axPos val="l"/>
        <c:numFmt formatCode="0" sourceLinked="1"/>
        <c:majorTickMark val="none"/>
        <c:minorTickMark val="none"/>
        <c:tickLblPos val="nextTo"/>
        <c:crossAx val="481490208"/>
        <c:crosses val="autoZero"/>
        <c:crossBetween val="between"/>
        <c:majorUnit val="25"/>
      </c:valAx>
      <c:spPr>
        <a:noFill/>
        <a:ln>
          <a:noFill/>
        </a:ln>
        <a:effectLst/>
      </c:spPr>
    </c:plotArea>
    <c:legend>
      <c:legendPos val="t"/>
      <c:layout>
        <c:manualLayout>
          <c:xMode val="edge"/>
          <c:yMode val="edge"/>
          <c:x val="0.15717320584565247"/>
          <c:y val="8.7780047315553375E-2"/>
          <c:w val="0.70909483052719346"/>
          <c:h val="0.107399195894147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1440" tIns="45720" rIns="91440" bIns="45720" rtlCol="0"/>
          <a:lstStyle>
            <a:lvl1pPr algn="l">
              <a:defRPr sz="1200"/>
            </a:lvl1pPr>
          </a:lstStyle>
          <a:p>
            <a:endParaRPr lang="en-US" dirty="0">
              <a:latin typeface="Trebuchet MS" panose="020B0703020202090204" pitchFamily="34" charset="0"/>
            </a:endParaRPr>
          </a:p>
        </p:txBody>
      </p:sp>
      <p:sp>
        <p:nvSpPr>
          <p:cNvPr id="4" name="Footer Placeholder 3"/>
          <p:cNvSpPr>
            <a:spLocks noGrp="1"/>
          </p:cNvSpPr>
          <p:nvPr>
            <p:ph type="ftr" sz="quarter" idx="2"/>
          </p:nvPr>
        </p:nvSpPr>
        <p:spPr>
          <a:xfrm>
            <a:off x="0" y="8772669"/>
            <a:ext cx="3037840" cy="463407"/>
          </a:xfrm>
          <a:prstGeom prst="rect">
            <a:avLst/>
          </a:prstGeom>
        </p:spPr>
        <p:txBody>
          <a:bodyPr vert="horz" lIns="91440" tIns="45720" rIns="91440" bIns="45720" rtlCol="0" anchor="b"/>
          <a:lstStyle>
            <a:lvl1pPr algn="l">
              <a:defRPr sz="1200"/>
            </a:lvl1pPr>
          </a:lstStyle>
          <a:p>
            <a:endParaRPr lang="en-US" dirty="0">
              <a:latin typeface="Trebuchet MS" panose="020B0703020202090204" pitchFamily="34" charset="0"/>
            </a:endParaRPr>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1440" tIns="45720" rIns="91440" bIns="45720" rtlCol="0" anchor="b"/>
          <a:lstStyle>
            <a:lvl1pPr algn="r">
              <a:defRPr sz="1200"/>
            </a:lvl1pPr>
          </a:lstStyle>
          <a:p>
            <a:fld id="{092E6626-612B-455B-9FD1-DD7A1306BEA5}" type="slidenum">
              <a:rPr lang="en-US" smtClean="0">
                <a:latin typeface="Trebuchet MS" panose="020B0703020202090204" pitchFamily="34" charset="0"/>
              </a:rPr>
              <a:t>‹#›</a:t>
            </a:fld>
            <a:endParaRPr lang="en-US" dirty="0">
              <a:latin typeface="Trebuchet MS" panose="020B0703020202090204" pitchFamily="34" charset="0"/>
            </a:endParaRPr>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b="0" i="0">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03A1D146-B4E0-1741-B9EE-9789392EFCC4}" type="datetimeFigureOut">
              <a:rPr lang="en-US" smtClean="0"/>
              <a:pPr/>
              <a:t>4/29/19</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97863621-2E60-B848-8968-B0341E26A312}" type="slidenum">
              <a:rPr lang="en-US" smtClean="0"/>
              <a:pPr/>
              <a:t>‹#›</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Trebuchet MS" panose="020B0703020202090204" pitchFamily="34" charset="0"/>
        <a:ea typeface="+mn-ea"/>
        <a:cs typeface="+mn-cs"/>
      </a:defRPr>
    </a:lvl1pPr>
    <a:lvl2pPr marL="609585" algn="l" defTabSz="609585" rtl="0" eaLnBrk="1" latinLnBrk="0" hangingPunct="1">
      <a:defRPr sz="1600" b="0" i="0" kern="1200">
        <a:solidFill>
          <a:schemeClr val="tx1"/>
        </a:solidFill>
        <a:latin typeface="Trebuchet MS" panose="020B0703020202090204" pitchFamily="34" charset="0"/>
        <a:ea typeface="+mn-ea"/>
        <a:cs typeface="+mn-cs"/>
      </a:defRPr>
    </a:lvl2pPr>
    <a:lvl3pPr marL="1219170" algn="l" defTabSz="609585" rtl="0" eaLnBrk="1" latinLnBrk="0" hangingPunct="1">
      <a:defRPr sz="1600" b="0" i="0" kern="1200">
        <a:solidFill>
          <a:schemeClr val="tx1"/>
        </a:solidFill>
        <a:latin typeface="Trebuchet MS" panose="020B0703020202090204" pitchFamily="34" charset="0"/>
        <a:ea typeface="+mn-ea"/>
        <a:cs typeface="+mn-cs"/>
      </a:defRPr>
    </a:lvl3pPr>
    <a:lvl4pPr marL="1828754" algn="l" defTabSz="609585" rtl="0" eaLnBrk="1" latinLnBrk="0" hangingPunct="1">
      <a:defRPr sz="1600" b="0" i="0" kern="1200">
        <a:solidFill>
          <a:schemeClr val="tx1"/>
        </a:solidFill>
        <a:latin typeface="Trebuchet MS" panose="020B0703020202090204" pitchFamily="34" charset="0"/>
        <a:ea typeface="+mn-ea"/>
        <a:cs typeface="+mn-cs"/>
      </a:defRPr>
    </a:lvl4pPr>
    <a:lvl5pPr marL="2438339" algn="l" defTabSz="609585" rtl="0" eaLnBrk="1" latinLnBrk="0" hangingPunct="1">
      <a:defRPr sz="1600" b="0" i="0" kern="1200">
        <a:solidFill>
          <a:schemeClr val="tx1"/>
        </a:solidFill>
        <a:latin typeface="Trebuchet MS" panose="020B0703020202090204"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latin typeface="Trebuchet MS" panose="020B0703020202090204" pitchFamily="34" charset="0"/>
              </a:rPr>
              <a:pPr eaLnBrk="1" hangingPunct="1"/>
              <a:t>0</a:t>
            </a:fld>
            <a:endParaRPr lang="en-US" dirty="0">
              <a:latin typeface="Trebuchet MS" panose="020B070302020209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243858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latin typeface="Trebuchet MS" panose="020B0703020202090204" pitchFamily="34" charset="0"/>
              </a:rPr>
              <a:pPr eaLnBrk="1" hangingPunct="1"/>
              <a:t>10</a:t>
            </a:fld>
            <a:endParaRPr lang="en-US" dirty="0">
              <a:latin typeface="Trebuchet MS" panose="020B070302020209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119486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31804"/>
            <a:fld id="{B4558839-97E9-499F-834D-2823E01579B0}" type="slidenum">
              <a:rPr lang="en-US" smtClean="0"/>
              <a:pPr defTabSz="931804"/>
              <a:t>11</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735537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latin typeface="Trebuchet MS" panose="020B0703020202090204" pitchFamily="34" charset="0"/>
              </a:rPr>
              <a:pPr eaLnBrk="1" hangingPunct="1"/>
              <a:t>12</a:t>
            </a:fld>
            <a:endParaRPr lang="en-US" dirty="0">
              <a:latin typeface="Trebuchet MS" panose="020B070302020209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122801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marL="0" marR="0" lvl="0" indent="0" algn="r" defTabSz="931670" rtl="0" eaLnBrk="1" fontAlgn="auto" latinLnBrk="0" hangingPunct="1">
              <a:lnSpc>
                <a:spcPct val="100000"/>
              </a:lnSpc>
              <a:spcBef>
                <a:spcPts val="0"/>
              </a:spcBef>
              <a:spcAft>
                <a:spcPts val="0"/>
              </a:spcAft>
              <a:buClrTx/>
              <a:buSzTx/>
              <a:buFontTx/>
              <a:buNone/>
              <a:tabLst/>
              <a:defRPr/>
            </a:pPr>
            <a:fld id="{31F53CA5-10FF-4CF4-AAB7-0C4DEF3DD22A}" type="slidenum">
              <a:rPr kumimoji="0" lang="en-US" sz="1200" b="0" i="0" u="none" strike="noStrike" kern="1200" cap="none" spc="0" normalizeH="0" baseline="0" noProof="0" smtClean="0">
                <a:ln>
                  <a:noFill/>
                </a:ln>
                <a:solidFill>
                  <a:prstClr val="black"/>
                </a:solidFill>
                <a:effectLst/>
                <a:uLnTx/>
                <a:uFillTx/>
                <a:latin typeface="Trebuchet MS" panose="020B0703020202090204" pitchFamily="34" charset="0"/>
                <a:ea typeface="+mn-ea"/>
                <a:cs typeface="+mn-cs"/>
              </a:rPr>
              <a:pPr marL="0" marR="0" lvl="0" indent="0" algn="r" defTabSz="93167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151198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pPr eaLnBrk="1" hangingPunct="1"/>
              <a:t>14</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46" marR="0" lvl="0" indent="-171446" algn="l" defTabSz="914378" rtl="0" eaLnBrk="1" fontAlgn="auto" latinLnBrk="0" hangingPunct="1">
              <a:lnSpc>
                <a:spcPct val="100000"/>
              </a:lnSpc>
              <a:spcBef>
                <a:spcPts val="800"/>
              </a:spcBef>
              <a:spcAft>
                <a:spcPts val="600"/>
              </a:spcAft>
              <a:buClr>
                <a:srgbClr val="044C7F"/>
              </a:buClr>
              <a:buSzTx/>
              <a:buFont typeface="Arial" panose="020B0604020202020204" pitchFamily="34" charset="0"/>
              <a:buChar char="•"/>
              <a:tabLst/>
              <a:defRPr/>
            </a:pPr>
            <a:r>
              <a:rPr kumimoji="0" lang="en-US" sz="1500" b="0" i="0" u="none" strike="noStrike" kern="800" cap="none" spc="-10" normalizeH="0" baseline="0" noProof="0" dirty="0">
                <a:ln>
                  <a:noFill/>
                </a:ln>
                <a:solidFill>
                  <a:srgbClr val="4C515A"/>
                </a:solidFill>
                <a:effectLst/>
                <a:uLnTx/>
                <a:uFillTx/>
                <a:latin typeface="Trebuchet MS"/>
                <a:ea typeface="+mn-ea"/>
                <a:cs typeface="+mn-cs"/>
              </a:rPr>
              <a:t>, single-person premiums climbed above $7,000 in eight states; family premiums were $20,000 or higher in seven states and D.C.</a:t>
            </a:r>
          </a:p>
          <a:p>
            <a:pPr defTabSz="882385" eaLnBrk="1" hangingPunct="1">
              <a:spcBef>
                <a:spcPct val="0"/>
              </a:spcBef>
            </a:pPr>
            <a:endParaRPr lang="en-US" dirty="0"/>
          </a:p>
        </p:txBody>
      </p:sp>
    </p:spTree>
    <p:extLst>
      <p:ext uri="{BB962C8B-B14F-4D97-AF65-F5344CB8AC3E}">
        <p14:creationId xmlns:p14="http://schemas.microsoft.com/office/powerpoint/2010/main" val="15157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6" marR="0" lvl="0" indent="-171446" algn="l" defTabSz="914378" rtl="0" eaLnBrk="1" fontAlgn="auto" latinLnBrk="0" hangingPunct="1">
              <a:lnSpc>
                <a:spcPct val="100000"/>
              </a:lnSpc>
              <a:spcBef>
                <a:spcPts val="800"/>
              </a:spcBef>
              <a:spcAft>
                <a:spcPts val="600"/>
              </a:spcAft>
              <a:buClr>
                <a:srgbClr val="044C7F"/>
              </a:buClr>
              <a:buSzTx/>
              <a:buFont typeface="Arial" panose="020B0604020202020204" pitchFamily="34" charset="0"/>
              <a:buChar char="•"/>
              <a:tabLst/>
              <a:defRPr/>
            </a:pPr>
            <a:r>
              <a:rPr kumimoji="0" lang="en-US" sz="1500" b="0" i="0" u="none" strike="noStrike" kern="800" cap="none" spc="-10" normalizeH="0" baseline="0" noProof="0" dirty="0">
                <a:ln>
                  <a:noFill/>
                </a:ln>
                <a:solidFill>
                  <a:srgbClr val="4C515A"/>
                </a:solidFill>
                <a:effectLst/>
                <a:uLnTx/>
                <a:uFillTx/>
                <a:latin typeface="Trebuchet MS"/>
                <a:ea typeface="+mn-ea"/>
                <a:cs typeface="+mn-cs"/>
              </a:rPr>
              <a:t>,</a:t>
            </a:r>
            <a:r>
              <a:rPr kumimoji="0" lang="en-US" sz="2000" b="0" i="0" u="none" strike="noStrike" kern="800" cap="none" spc="-10" normalizeH="0" baseline="0" noProof="0" dirty="0">
                <a:ln>
                  <a:noFill/>
                </a:ln>
                <a:solidFill>
                  <a:srgbClr val="4C515A"/>
                </a:solidFill>
                <a:effectLst/>
                <a:uLnTx/>
                <a:uFillTx/>
                <a:latin typeface="Trebuchet MS"/>
                <a:ea typeface="+mn-ea"/>
                <a:cs typeface="+mn-cs"/>
              </a:rPr>
              <a:t> Average employee premium contributions across single and family plans amounted to 6.9 percent of U.S. median income in 2017, up from 5.1 percent in 2008. </a:t>
            </a:r>
          </a:p>
          <a:p>
            <a:pPr marL="171446" marR="0" lvl="0" indent="-171446" algn="l" defTabSz="914378" rtl="0" eaLnBrk="1" fontAlgn="auto" latinLnBrk="0" hangingPunct="1">
              <a:lnSpc>
                <a:spcPct val="100000"/>
              </a:lnSpc>
              <a:spcBef>
                <a:spcPts val="800"/>
              </a:spcBef>
              <a:spcAft>
                <a:spcPts val="600"/>
              </a:spcAft>
              <a:buClr>
                <a:srgbClr val="044C7F"/>
              </a:buClr>
              <a:buSzTx/>
              <a:buFont typeface="Arial" panose="020B0604020202020204" pitchFamily="34" charset="0"/>
              <a:buChar char="•"/>
              <a:tabLst/>
              <a:defRPr/>
            </a:pPr>
            <a:r>
              <a:rPr kumimoji="0" lang="en-US" sz="1600" b="0" i="0" u="none" strike="noStrike" kern="800" cap="none" spc="-10" normalizeH="0" baseline="0" noProof="0" dirty="0">
                <a:ln>
                  <a:noFill/>
                </a:ln>
                <a:solidFill>
                  <a:srgbClr val="4C515A"/>
                </a:solidFill>
                <a:effectLst/>
                <a:uLnTx/>
                <a:uFillTx/>
                <a:latin typeface="Trebuchet MS"/>
                <a:ea typeface="+mn-ea"/>
                <a:cs typeface="+mn-cs"/>
              </a:rPr>
              <a:t> In LA, premium contributions were 10.2 percent of median income.</a:t>
            </a:r>
          </a:p>
          <a:p>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15</a:t>
            </a:fld>
            <a:endParaRPr lang="en-US" dirty="0"/>
          </a:p>
        </p:txBody>
      </p:sp>
    </p:spTree>
    <p:extLst>
      <p:ext uri="{BB962C8B-B14F-4D97-AF65-F5344CB8AC3E}">
        <p14:creationId xmlns:p14="http://schemas.microsoft.com/office/powerpoint/2010/main" val="1407861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6" marR="0" lvl="0" indent="-171446" algn="l" defTabSz="914378" rtl="0" eaLnBrk="1" fontAlgn="auto" latinLnBrk="0" hangingPunct="1">
              <a:lnSpc>
                <a:spcPct val="100000"/>
              </a:lnSpc>
              <a:spcBef>
                <a:spcPts val="800"/>
              </a:spcBef>
              <a:spcAft>
                <a:spcPts val="600"/>
              </a:spcAft>
              <a:buClr>
                <a:srgbClr val="044C7F"/>
              </a:buClr>
              <a:buSzTx/>
              <a:buFont typeface="Arial" panose="020B0604020202020204" pitchFamily="34" charset="0"/>
              <a:buChar char="•"/>
              <a:tabLst/>
              <a:defRPr/>
            </a:pPr>
            <a:r>
              <a:rPr kumimoji="0" lang="en-US" sz="2000" b="0" i="0" u="none" strike="noStrike" kern="800" cap="none" spc="-10" normalizeH="0" baseline="0" noProof="0" dirty="0">
                <a:ln>
                  <a:noFill/>
                </a:ln>
                <a:solidFill>
                  <a:srgbClr val="4C515A"/>
                </a:solidFill>
                <a:effectLst/>
                <a:uLnTx/>
                <a:uFillTx/>
                <a:latin typeface="Trebuchet MS"/>
                <a:ea typeface="+mn-ea"/>
                <a:cs typeface="+mn-cs"/>
              </a:rPr>
              <a:t>The average annual deductible for single-person policies rose to $1,808 in 2017, ranging from a low of $863 in Hawaii to a high of $2,300 in ME and NH. Average deductibles across single and family plans amounted to 4.8 percent of median income in 2017, up from 2.7 percent in 2008.</a:t>
            </a:r>
          </a:p>
          <a:p>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16</a:t>
            </a:fld>
            <a:endParaRPr lang="en-US" dirty="0"/>
          </a:p>
        </p:txBody>
      </p:sp>
    </p:spTree>
    <p:extLst>
      <p:ext uri="{BB962C8B-B14F-4D97-AF65-F5344CB8AC3E}">
        <p14:creationId xmlns:p14="http://schemas.microsoft.com/office/powerpoint/2010/main" val="358884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090" rtl="0" eaLnBrk="1" fontAlgn="auto" latinLnBrk="0" hangingPunct="1">
              <a:lnSpc>
                <a:spcPct val="100000"/>
              </a:lnSpc>
              <a:spcBef>
                <a:spcPts val="0"/>
              </a:spcBef>
              <a:spcAft>
                <a:spcPts val="0"/>
              </a:spcAft>
              <a:buClrTx/>
              <a:buSzTx/>
              <a:buFontTx/>
              <a:buNone/>
              <a:tabLst/>
              <a:defRPr/>
            </a:pPr>
            <a:fld id="{ED8FE42A-B280-4FC2-B7E7-C1F0AEC4890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809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638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55914E6-073D-42AE-935C-524231C184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C606A46-C370-4335-A0A9-C17D653BCF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800"/>
              </a:spcBef>
              <a:spcAft>
                <a:spcPts val="600"/>
              </a:spcAft>
              <a:buClr>
                <a:srgbClr val="F47920"/>
              </a:buClr>
            </a:pPr>
            <a:r>
              <a:rPr lang="en-US" altLang="en-US"/>
              <a:t>CA average premiums in 2016 for 40 year old non smoker, J. Gabel, H. Whitmore, A. Call, et. al., "Modest Changes in 2016 Health Insurance Marketplace Premiums and Insurer Participation," The Commonwealth Fund Blog, Jan. 27, 2016.</a:t>
            </a:r>
          </a:p>
        </p:txBody>
      </p:sp>
      <p:sp>
        <p:nvSpPr>
          <p:cNvPr id="109572" name="Slide Number Placeholder 3">
            <a:extLst>
              <a:ext uri="{FF2B5EF4-FFF2-40B4-BE49-F238E27FC236}">
                <a16:creationId xmlns:a16="http://schemas.microsoft.com/office/drawing/2014/main" id="{1B6C3D59-8E82-4A4F-B730-21E8C47E2D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42950" indent="-285750">
              <a:defRPr sz="2400">
                <a:solidFill>
                  <a:schemeClr val="tx1"/>
                </a:solidFill>
                <a:latin typeface="Trebuchet MS" panose="020B0603020202020204" pitchFamily="34" charset="0"/>
              </a:defRPr>
            </a:lvl2pPr>
            <a:lvl3pPr marL="1143000" indent="-228600">
              <a:defRPr sz="2400">
                <a:solidFill>
                  <a:schemeClr val="tx1"/>
                </a:solidFill>
                <a:latin typeface="Trebuchet MS" panose="020B0603020202020204" pitchFamily="34" charset="0"/>
              </a:defRPr>
            </a:lvl3pPr>
            <a:lvl4pPr marL="1600200" indent="-228600">
              <a:defRPr sz="2400">
                <a:solidFill>
                  <a:schemeClr val="tx1"/>
                </a:solidFill>
                <a:latin typeface="Trebuchet MS" panose="020B0603020202020204" pitchFamily="34" charset="0"/>
              </a:defRPr>
            </a:lvl4pPr>
            <a:lvl5pPr marL="2057400" indent="-228600">
              <a:defRPr sz="2400">
                <a:solidFill>
                  <a:schemeClr val="tx1"/>
                </a:solidFill>
                <a:latin typeface="Trebuchet MS" panose="020B0603020202020204" pitchFamily="34" charset="0"/>
              </a:defRPr>
            </a:lvl5pPr>
            <a:lvl6pPr marL="2514600" indent="-228600" defTabSz="1217613" eaLnBrk="0" fontAlgn="base" hangingPunct="0">
              <a:spcBef>
                <a:spcPct val="0"/>
              </a:spcBef>
              <a:spcAft>
                <a:spcPct val="0"/>
              </a:spcAft>
              <a:defRPr sz="2400">
                <a:solidFill>
                  <a:schemeClr val="tx1"/>
                </a:solidFill>
                <a:latin typeface="Trebuchet MS" panose="020B0603020202020204" pitchFamily="34" charset="0"/>
              </a:defRPr>
            </a:lvl6pPr>
            <a:lvl7pPr marL="2971800" indent="-228600" defTabSz="1217613" eaLnBrk="0" fontAlgn="base" hangingPunct="0">
              <a:spcBef>
                <a:spcPct val="0"/>
              </a:spcBef>
              <a:spcAft>
                <a:spcPct val="0"/>
              </a:spcAft>
              <a:defRPr sz="2400">
                <a:solidFill>
                  <a:schemeClr val="tx1"/>
                </a:solidFill>
                <a:latin typeface="Trebuchet MS" panose="020B0603020202020204" pitchFamily="34" charset="0"/>
              </a:defRPr>
            </a:lvl7pPr>
            <a:lvl8pPr marL="3429000" indent="-228600" defTabSz="1217613" eaLnBrk="0" fontAlgn="base" hangingPunct="0">
              <a:spcBef>
                <a:spcPct val="0"/>
              </a:spcBef>
              <a:spcAft>
                <a:spcPct val="0"/>
              </a:spcAft>
              <a:defRPr sz="2400">
                <a:solidFill>
                  <a:schemeClr val="tx1"/>
                </a:solidFill>
                <a:latin typeface="Trebuchet MS" panose="020B0603020202020204" pitchFamily="34" charset="0"/>
              </a:defRPr>
            </a:lvl8pPr>
            <a:lvl9pPr marL="3886200" indent="-228600" defTabSz="1217613" eaLnBrk="0" fontAlgn="base" hangingPunct="0">
              <a:spcBef>
                <a:spcPct val="0"/>
              </a:spcBef>
              <a:spcAft>
                <a:spcPct val="0"/>
              </a:spcAft>
              <a:defRPr sz="2400">
                <a:solidFill>
                  <a:schemeClr val="tx1"/>
                </a:solidFill>
                <a:latin typeface="Trebuchet MS" panose="020B0603020202020204" pitchFamily="34" charset="0"/>
              </a:defRPr>
            </a:lvl9pPr>
          </a:lstStyle>
          <a:p>
            <a:pPr marL="0" marR="0" lvl="0" indent="0" algn="r" defTabSz="1217613" rtl="0" eaLnBrk="1" fontAlgn="base" latinLnBrk="0" hangingPunct="1">
              <a:lnSpc>
                <a:spcPct val="100000"/>
              </a:lnSpc>
              <a:spcBef>
                <a:spcPct val="0"/>
              </a:spcBef>
              <a:spcAft>
                <a:spcPct val="0"/>
              </a:spcAft>
              <a:buClrTx/>
              <a:buSzTx/>
              <a:buFontTx/>
              <a:buNone/>
              <a:tabLst/>
              <a:defRPr/>
            </a:pPr>
            <a:fld id="{08942606-6B30-440A-9320-920D8F71CC1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1217613"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86477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31804"/>
            <a:fld id="{B4558839-97E9-499F-834D-2823E01579B0}" type="slidenum">
              <a:rPr lang="en-US" smtClean="0"/>
              <a:pPr defTabSz="931804"/>
              <a:t>21</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75232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latin typeface="Trebuchet MS" panose="020B0703020202090204" pitchFamily="34" charset="0"/>
              </a:rPr>
              <a:pPr eaLnBrk="1" hangingPunct="1"/>
              <a:t>1</a:t>
            </a:fld>
            <a:endParaRPr lang="en-US" dirty="0">
              <a:latin typeface="Trebuchet MS" panose="020B070302020209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90510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latin typeface="Trebuchet MS" panose="020B0703020202090204" pitchFamily="34" charset="0"/>
              </a:rPr>
              <a:pPr eaLnBrk="1" hangingPunct="1"/>
              <a:t>2</a:t>
            </a:fld>
            <a:endParaRPr lang="en-US" dirty="0">
              <a:latin typeface="Trebuchet MS" panose="020B070302020209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352557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31804"/>
            <a:fld id="{B4558839-97E9-499F-834D-2823E01579B0}" type="slidenum">
              <a:rPr lang="en-US" smtClean="0"/>
              <a:pPr defTabSz="931804"/>
              <a:t>3</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18154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last updated 2.6.19</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ED8FE42A-B280-4FC2-B7E7-C1F0AEC489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0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last updated 2.6.19</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ED8FE42A-B280-4FC2-B7E7-C1F0AEC489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67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latin typeface="Trebuchet MS" panose="020B0703020202090204" pitchFamily="34" charset="0"/>
              </a:rPr>
              <a:pPr eaLnBrk="1" hangingPunct="1"/>
              <a:t>7</a:t>
            </a:fld>
            <a:endParaRPr lang="en-US" dirty="0">
              <a:latin typeface="Trebuchet MS" panose="020B070302020209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309523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latin typeface="Trebuchet MS" panose="020B0703020202090204" pitchFamily="34" charset="0"/>
              </a:rPr>
              <a:pPr eaLnBrk="1" hangingPunct="1"/>
              <a:t>8</a:t>
            </a:fld>
            <a:endParaRPr lang="en-US" dirty="0">
              <a:latin typeface="Trebuchet MS" panose="020B070302020209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220081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latin typeface="Trebuchet MS" panose="020B0703020202090204" pitchFamily="34" charset="0"/>
              </a:rPr>
              <a:pPr eaLnBrk="1" hangingPunct="1"/>
              <a:t>9</a:t>
            </a:fld>
            <a:endParaRPr lang="en-US" dirty="0">
              <a:latin typeface="Trebuchet MS" panose="020B070302020209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dirty="0"/>
          </a:p>
        </p:txBody>
      </p:sp>
    </p:spTree>
    <p:extLst>
      <p:ext uri="{BB962C8B-B14F-4D97-AF65-F5344CB8AC3E}">
        <p14:creationId xmlns:p14="http://schemas.microsoft.com/office/powerpoint/2010/main" val="783775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dirty="0"/>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3"/>
          </p:nvPr>
        </p:nvSpPr>
        <p:spPr>
          <a:xfrm>
            <a:off x="-1" y="1485900"/>
            <a:ext cx="9144000" cy="5372101"/>
          </a:xfrm>
        </p:spPr>
        <p:txBody>
          <a:bodyPr/>
          <a:lstStyle/>
          <a:p>
            <a:r>
              <a:rPr lang="en-US" dirty="0"/>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18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dirty="0"/>
              <a:t>Drag picture to placeholder or click icon to add</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05450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dirty="0"/>
              <a:t>Drag picture to placeholder or click icon to add</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24968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343026"/>
            <a:ext cx="7919046"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dirty="0"/>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dirty="0"/>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152650" y="5999997"/>
            <a:ext cx="6325525"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2" name="Rectangle 11">
            <a:extLst>
              <a:ext uri="{FF2B5EF4-FFF2-40B4-BE49-F238E27FC236}">
                <a16:creationId xmlns:a16="http://schemas.microsoft.com/office/drawing/2014/main" id="{AAF80E98-87C5-3747-B455-FD0354C39028}"/>
              </a:ext>
            </a:extLst>
          </p:cNvPr>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61870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dirty="0"/>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dirty="0"/>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dirty="0"/>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dirty="0"/>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19" name="Text Placeholder 18"/>
          <p:cNvSpPr>
            <a:spLocks noGrp="1"/>
          </p:cNvSpPr>
          <p:nvPr>
            <p:ph type="body" sz="quarter" idx="10"/>
          </p:nvPr>
        </p:nvSpPr>
        <p:spPr>
          <a:xfrm>
            <a:off x="0" y="0"/>
            <a:ext cx="9144000" cy="301752"/>
          </a:xfrm>
          <a:prstGeom prst="rect">
            <a:avLst/>
          </a:prstGeom>
        </p:spPr>
        <p:txBody>
          <a:bodyPr/>
          <a:lstStyle>
            <a:lvl1pPr marL="0" indent="0">
              <a:buNone/>
              <a:defRPr sz="1600" b="0" i="0">
                <a:solidFill>
                  <a:schemeClr val="accent6"/>
                </a:solidFill>
                <a:latin typeface="Calibri Light" charset="0"/>
                <a:ea typeface="Calibri Light" charset="0"/>
                <a:cs typeface="Calibri Light" charset="0"/>
              </a:defRPr>
            </a:lvl1pPr>
            <a:lvl2pPr marL="457200" indent="0">
              <a:buNone/>
              <a:defRPr sz="1600" b="0" i="0">
                <a:solidFill>
                  <a:schemeClr val="accent6"/>
                </a:solidFill>
                <a:latin typeface="Calibri Light" charset="0"/>
                <a:ea typeface="Calibri Light" charset="0"/>
                <a:cs typeface="Calibri Light" charset="0"/>
              </a:defRPr>
            </a:lvl2pPr>
            <a:lvl3pPr marL="914400" indent="0">
              <a:buNone/>
              <a:defRPr sz="1600" b="0" i="0">
                <a:solidFill>
                  <a:schemeClr val="accent6"/>
                </a:solidFill>
                <a:latin typeface="Calibri Light" charset="0"/>
                <a:ea typeface="Calibri Light" charset="0"/>
                <a:cs typeface="Calibri Light" charset="0"/>
              </a:defRPr>
            </a:lvl3pPr>
            <a:lvl4pPr marL="1371600" indent="0">
              <a:buNone/>
              <a:defRPr sz="1600" b="0" i="0">
                <a:solidFill>
                  <a:schemeClr val="accent6"/>
                </a:solidFill>
                <a:latin typeface="Calibri Light" charset="0"/>
                <a:ea typeface="Calibri Light" charset="0"/>
                <a:cs typeface="Calibri Light" charset="0"/>
              </a:defRPr>
            </a:lvl4pPr>
            <a:lvl5pPr marL="1828800" indent="0">
              <a:buNone/>
              <a:defRPr sz="1600" b="0" i="0">
                <a:solidFill>
                  <a:schemeClr val="accent6"/>
                </a:solidFill>
                <a:latin typeface="Calibri Light" charset="0"/>
                <a:ea typeface="Calibri Light" charset="0"/>
                <a:cs typeface="Calibri Light" charset="0"/>
              </a:defRPr>
            </a:lvl5pPr>
          </a:lstStyle>
          <a:p>
            <a:pPr lvl="0"/>
            <a:r>
              <a:rPr lang="en-US" dirty="0"/>
              <a:t>Click to edit Master text styles</a:t>
            </a:r>
          </a:p>
        </p:txBody>
      </p:sp>
      <p:sp>
        <p:nvSpPr>
          <p:cNvPr id="22" name="Text Placeholder 21"/>
          <p:cNvSpPr>
            <a:spLocks noGrp="1"/>
          </p:cNvSpPr>
          <p:nvPr>
            <p:ph type="body" sz="quarter" idx="11"/>
          </p:nvPr>
        </p:nvSpPr>
        <p:spPr>
          <a:xfrm>
            <a:off x="-1" y="304800"/>
            <a:ext cx="9132017" cy="911352"/>
          </a:xfrm>
          <a:prstGeom prst="rect">
            <a:avLst/>
          </a:prstGeom>
        </p:spPr>
        <p:txBody>
          <a:bodyPr/>
          <a:lstStyle>
            <a:lvl1pPr marL="0" indent="0">
              <a:lnSpc>
                <a:spcPct val="90000"/>
              </a:lnSpc>
              <a:spcBef>
                <a:spcPts val="0"/>
              </a:spcBef>
              <a:buNone/>
              <a:defRPr sz="2600" b="1" i="0">
                <a:solidFill>
                  <a:schemeClr val="accent6"/>
                </a:solidFill>
                <a:latin typeface="Calibri Light" charset="0"/>
                <a:ea typeface="Calibri Light" charset="0"/>
                <a:cs typeface="Calibri Light"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dirty="0"/>
              <a:t>Click to edit Master text styles</a:t>
            </a:r>
          </a:p>
        </p:txBody>
      </p:sp>
      <p:sp>
        <p:nvSpPr>
          <p:cNvPr id="25" name="Text Placeholder 24"/>
          <p:cNvSpPr>
            <a:spLocks noGrp="1"/>
          </p:cNvSpPr>
          <p:nvPr>
            <p:ph type="body" sz="quarter" idx="12"/>
          </p:nvPr>
        </p:nvSpPr>
        <p:spPr>
          <a:xfrm>
            <a:off x="0" y="5524500"/>
            <a:ext cx="9144000" cy="604264"/>
          </a:xfrm>
          <a:prstGeom prst="rect">
            <a:avLst/>
          </a:prstGeom>
        </p:spPr>
        <p:txBody>
          <a:bodyPr anchor="b" anchorCtr="0"/>
          <a:lstStyle>
            <a:lvl1pPr marL="0" indent="0">
              <a:buNone/>
              <a:defRPr sz="1100" b="0" i="0">
                <a:solidFill>
                  <a:schemeClr val="accent6"/>
                </a:solidFill>
                <a:latin typeface="Trebuchet MS" panose="020B0703020202090204" pitchFamily="34" charset="0"/>
                <a:ea typeface="Trebuchet MS" panose="020B0703020202090204" pitchFamily="34"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dirty="0"/>
              <a:t>Click to edit Master text styles</a:t>
            </a:r>
          </a:p>
        </p:txBody>
      </p:sp>
    </p:spTree>
    <p:extLst>
      <p:ext uri="{BB962C8B-B14F-4D97-AF65-F5344CB8AC3E}">
        <p14:creationId xmlns:p14="http://schemas.microsoft.com/office/powerpoint/2010/main" val="1874697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25339335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MWF Graph - Blue_100">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sp>
        <p:nvSpPr>
          <p:cNvPr id="9" name="Text Placeholder 4"/>
          <p:cNvSpPr>
            <a:spLocks noGrp="1"/>
          </p:cNvSpPr>
          <p:nvPr>
            <p:ph type="body" sz="quarter" idx="21" hasCustomPrompt="1"/>
          </p:nvPr>
        </p:nvSpPr>
        <p:spPr>
          <a:xfrm>
            <a:off x="3018620" y="5999997"/>
            <a:ext cx="5462342"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pic>
        <p:nvPicPr>
          <p:cNvPr id="12" name="Picture 11"/>
          <p:cNvPicPr>
            <a:picLocks noChangeAspect="1"/>
          </p:cNvPicPr>
          <p:nvPr userDrawn="1"/>
        </p:nvPicPr>
        <p:blipFill>
          <a:blip r:embed="rId2"/>
          <a:stretch>
            <a:fillRect/>
          </a:stretch>
        </p:blipFill>
        <p:spPr>
          <a:xfrm>
            <a:off x="635250" y="6184652"/>
            <a:ext cx="1371600" cy="410905"/>
          </a:xfrm>
          <a:prstGeom prst="rect">
            <a:avLst/>
          </a:prstGeom>
        </p:spPr>
      </p:pic>
    </p:spTree>
    <p:extLst>
      <p:ext uri="{BB962C8B-B14F-4D97-AF65-F5344CB8AC3E}">
        <p14:creationId xmlns:p14="http://schemas.microsoft.com/office/powerpoint/2010/main" val="175377148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endParaRPr lang="en-US" dirty="0"/>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dirty="0"/>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dirty="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schemeClr val="tx1"/>
              </a:solidFill>
            </a:endParaRP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809" r:id="rId2"/>
    <p:sldLayoutId id="2147483738" r:id="rId3"/>
    <p:sldLayoutId id="2147483736" r:id="rId4"/>
    <p:sldLayoutId id="2147483737" r:id="rId5"/>
    <p:sldLayoutId id="2147483739"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12" r:id="rId17"/>
    <p:sldLayoutId id="2147483781" r:id="rId18"/>
    <p:sldLayoutId id="2147483782" r:id="rId19"/>
    <p:sldLayoutId id="2147483808" r:id="rId20"/>
    <p:sldLayoutId id="2147483796" r:id="rId21"/>
    <p:sldLayoutId id="2147483797" r:id="rId22"/>
    <p:sldLayoutId id="2147483722" r:id="rId23"/>
    <p:sldLayoutId id="2147483763" r:id="rId24"/>
    <p:sldLayoutId id="2147483791" r:id="rId25"/>
    <p:sldLayoutId id="2147483807" r:id="rId26"/>
    <p:sldLayoutId id="2147483798" r:id="rId27"/>
    <p:sldLayoutId id="2147483799" r:id="rId28"/>
    <p:sldLayoutId id="2147483786" r:id="rId29"/>
    <p:sldLayoutId id="2147483787" r:id="rId30"/>
    <p:sldLayoutId id="2147483733" r:id="rId31"/>
    <p:sldLayoutId id="2147483800" r:id="rId32"/>
    <p:sldLayoutId id="2147483801" r:id="rId33"/>
    <p:sldLayoutId id="2147483802" r:id="rId34"/>
    <p:sldLayoutId id="2147483764" r:id="rId35"/>
    <p:sldLayoutId id="2147483762" r:id="rId36"/>
    <p:sldLayoutId id="2147483790" r:id="rId37"/>
    <p:sldLayoutId id="2147483792" r:id="rId38"/>
    <p:sldLayoutId id="2147483793" r:id="rId39"/>
    <p:sldLayoutId id="2147483794" r:id="rId40"/>
    <p:sldLayoutId id="2147483795" r:id="rId41"/>
    <p:sldLayoutId id="2147483767" r:id="rId42"/>
    <p:sldLayoutId id="2147483803" r:id="rId43"/>
    <p:sldLayoutId id="2147483811" r:id="rId44"/>
    <p:sldLayoutId id="2147483814" r:id="rId45"/>
    <p:sldLayoutId id="2147483815" r:id="rId46"/>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c.gov/nchs/data/nhis/earlyrelease/insur201902.pdf"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mmonwealthfund.org/publications/issue-briefs/2019/feb/health-insurance-coverage-eight-years-after-aca"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monwealthfund.org/publications/issue-briefs/2019/feb/health-insurance-coverage-eight-years-after-aca"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hyperlink" Target="https://www.commonwealthfund.org/publications/issue-briefs/2019/feb/health-insurance-coverage-eight-years-after-aca"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s://www.commonwealthfund.org/publications/issue-briefs/2018/dec/cost-employer-insurance-growing-burden-middle-income-famil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ommonwealthfund.org/publications/issue-briefs/2018/dec/cost-employer-insurance-growing-burden-middle-income-families"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5.emf"/><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mmonwealthfund.org/publications/issue-briefs/2018/dec/cost-employer-insurance-growing-burden-middle-income-families"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commonwealthfund.org/publications/issue-briefs/2018/dec/cost-employer-insurance-growing-burden-middle-income-families" TargetMode="External"/><Relationship Id="rId1" Type="http://schemas.openxmlformats.org/officeDocument/2006/relationships/slideLayout" Target="../slideLayouts/slideLayout23.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care.gov/health-plan-information-2019/"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commonwealthfund.org/publications/issue-briefs/2019/feb/health-insurance-coverage-eight-years-after-aca"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https://www.commonwealthfund.org/publications/fund-reports/2018/aug/expanding-enrollment-without-individual-mandate"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costinstitute.org/research/annual-reports/entry/2017-health-care-cost-and-utilization-report"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hyperlink" Target="https://www.commonwealthfund.org/publications/issue-briefs/2019/feb/health-insurance-coverage-eight-years-after-aca"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hyperlink" Target="https://www.commonwealthfund.org/publications/issue-briefs/2019/feb/health-insurance-coverage-eight-years-after-a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ensus.gov/content/dam/Census/library/publications/2018/demo/p60-264.pdf" TargetMode="External"/><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cdc.gov/nchs/data/nhis/earlyrelease/insur201902.pdf" TargetMode="Externa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s://www.commonwealthfund.org/publications/issue-briefs/2019/feb/health-insurance-coverage-eight-years-after-a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ommonwealthfund.org/publications/issue-briefs/2019/feb/health-insurance-coverage-eight-years-after-aca"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p:txBody>
          <a:bodyPr/>
          <a:lstStyle/>
          <a:p>
            <a:r>
              <a:rPr lang="en-US" dirty="0"/>
              <a:t>Note: Data are for all ages. </a:t>
            </a:r>
          </a:p>
          <a:p>
            <a:r>
              <a:rPr lang="en-US" dirty="0"/>
              <a:t>Source:  Emily P. </a:t>
            </a:r>
            <a:r>
              <a:rPr lang="en-US" dirty="0" err="1"/>
              <a:t>Terlizzi</a:t>
            </a:r>
            <a:r>
              <a:rPr lang="en-US" dirty="0"/>
              <a:t>, Robin A. Cohen, and Michael E. Martinez, </a:t>
            </a:r>
            <a:r>
              <a:rPr lang="en-US" i="1" dirty="0">
                <a:hlinkClick r:id="rId3"/>
              </a:rPr>
              <a:t>Health Insurance Coverage: Early Release of Estimates from the National Health Interview Survey, January–September 2018</a:t>
            </a:r>
            <a:r>
              <a:rPr lang="en-US" dirty="0"/>
              <a:t> (National Center for Health Statistics, Feb. 2019).</a:t>
            </a:r>
          </a:p>
        </p:txBody>
      </p:sp>
      <p:sp>
        <p:nvSpPr>
          <p:cNvPr id="4" name="Subtitle 3">
            <a:extLst>
              <a:ext uri="{FF2B5EF4-FFF2-40B4-BE49-F238E27FC236}">
                <a16:creationId xmlns:a16="http://schemas.microsoft.com/office/drawing/2014/main" id="{45F0BE56-7D45-EC44-A208-84EFDA85797F}"/>
              </a:ext>
            </a:extLst>
          </p:cNvPr>
          <p:cNvSpPr>
            <a:spLocks noGrp="1"/>
          </p:cNvSpPr>
          <p:nvPr>
            <p:ph type="subTitle" idx="1"/>
          </p:nvPr>
        </p:nvSpPr>
        <p:spPr/>
        <p:txBody>
          <a:bodyPr/>
          <a:lstStyle/>
          <a:p>
            <a:r>
              <a:rPr lang="en-US" spc="50" dirty="0"/>
              <a:t>EXHIBIT 1</a:t>
            </a:r>
          </a:p>
        </p:txBody>
      </p:sp>
      <p:sp>
        <p:nvSpPr>
          <p:cNvPr id="2" name="Title 1">
            <a:extLst>
              <a:ext uri="{FF2B5EF4-FFF2-40B4-BE49-F238E27FC236}">
                <a16:creationId xmlns:a16="http://schemas.microsoft.com/office/drawing/2014/main" id="{C1BF0033-1491-C84C-9C00-30A7992DA090}"/>
              </a:ext>
            </a:extLst>
          </p:cNvPr>
          <p:cNvSpPr>
            <a:spLocks noGrp="1"/>
          </p:cNvSpPr>
          <p:nvPr>
            <p:ph type="ctrTitle"/>
          </p:nvPr>
        </p:nvSpPr>
        <p:spPr/>
        <p:txBody>
          <a:bodyPr>
            <a:normAutofit/>
          </a:bodyPr>
          <a:lstStyle/>
          <a:p>
            <a:r>
              <a:rPr lang="en-US" sz="2400" dirty="0"/>
              <a:t>The Number of Uninsured People in the United States Fell by Nearly Half, from 48.6 Million in 2010 to 29.7 Million in 2018</a:t>
            </a:r>
          </a:p>
        </p:txBody>
      </p:sp>
      <p:graphicFrame>
        <p:nvGraphicFramePr>
          <p:cNvPr id="7" name="Chart Placeholder 8">
            <a:extLst>
              <a:ext uri="{FF2B5EF4-FFF2-40B4-BE49-F238E27FC236}">
                <a16:creationId xmlns:a16="http://schemas.microsoft.com/office/drawing/2014/main" id="{8885DAEB-65CA-42FD-84CA-21B8E3BAACD0}"/>
              </a:ext>
            </a:extLst>
          </p:cNvPr>
          <p:cNvGraphicFramePr>
            <a:graphicFrameLocks/>
          </p:cNvGraphicFramePr>
          <p:nvPr>
            <p:extLst/>
          </p:nvPr>
        </p:nvGraphicFramePr>
        <p:xfrm>
          <a:off x="627434" y="1789417"/>
          <a:ext cx="7776925" cy="421057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E22978BD-2036-4E8A-AC91-DDC16F709531}"/>
              </a:ext>
            </a:extLst>
          </p:cNvPr>
          <p:cNvSpPr txBox="1"/>
          <p:nvPr/>
        </p:nvSpPr>
        <p:spPr>
          <a:xfrm>
            <a:off x="536911" y="1626091"/>
            <a:ext cx="7200292" cy="307777"/>
          </a:xfrm>
          <a:prstGeom prst="rect">
            <a:avLst/>
          </a:prstGeom>
          <a:noFill/>
        </p:spPr>
        <p:txBody>
          <a:bodyPr wrap="square" rtlCol="0">
            <a:spAutoFit/>
          </a:bodyPr>
          <a:lstStyle/>
          <a:p>
            <a:r>
              <a:rPr lang="en-US" sz="1400" i="1" dirty="0"/>
              <a:t>Number of people uninsured at the time of the survey (millions)</a:t>
            </a:r>
          </a:p>
        </p:txBody>
      </p:sp>
    </p:spTree>
    <p:extLst>
      <p:ext uri="{BB962C8B-B14F-4D97-AF65-F5344CB8AC3E}">
        <p14:creationId xmlns:p14="http://schemas.microsoft.com/office/powerpoint/2010/main" val="2302612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a:xfrm>
            <a:off x="2133601" y="5769219"/>
            <a:ext cx="6584948" cy="1008153"/>
          </a:xfrm>
        </p:spPr>
        <p:txBody>
          <a:bodyPr>
            <a:normAutofit fontScale="77500" lnSpcReduction="20000"/>
          </a:bodyPr>
          <a:lstStyle/>
          <a:p>
            <a:r>
              <a:rPr lang="en-US" dirty="0"/>
              <a:t>Notes: “Continuously insured” refers to adults who were insured for the full year up to and on the survey field date. “Underinsured” refers to adults who were insured all year but experienced one of the following: out-of-pocket costs, excluding premiums, equaled 10% or more of income; out-of-pocket costs, excluding premiums, equaled 5% or more of income if low-income (&lt;200% of poverty); or deductibles equaled 5% or more of income. “Insured now, had a coverage gap” refers to adults who were insured at the time of the survey but were uninsured at any point in the 12 months prior to the survey field date. “Uninsured now” refers to adults who reported being uninsured at the time of the survey. Respondents were asked if they: had their blood pressure checked within the past two years (in past year if has hypertension or high blood pressure); had their cholesterol checked in past five years (in past year if has hypertension, heart disease, or high cholesterol); and had their seasonal flu shot within the past 12 months.</a:t>
            </a:r>
          </a:p>
          <a:p>
            <a:r>
              <a:rPr lang="en-US" dirty="0"/>
              <a:t>Data: Commonwealth Fund Biennial Health Insurance Surveys (2018).</a:t>
            </a:r>
          </a:p>
          <a:p>
            <a:r>
              <a:rPr lang="en-US" dirty="0"/>
              <a:t>Source: Sara R. Collins, Herman K. Bhupal, and Michelle M. Doty, </a:t>
            </a:r>
            <a:r>
              <a:rPr lang="en-US" i="1" dirty="0">
                <a:hlinkClick r:id="rId3"/>
              </a:rPr>
              <a:t>Health Insurance Coverage Eight Years After the ACA: Fewer Uninsured Americans and Shorter Coverage Gaps, But More Underinsured — Findings from the Commonwealth Fund Biennial Health Insurance Survey, 2018</a:t>
            </a:r>
            <a:r>
              <a:rPr lang="en-US" dirty="0"/>
              <a:t> (Commonwealth Fund, Feb. 2019).</a:t>
            </a:r>
          </a:p>
        </p:txBody>
      </p:sp>
      <p:sp>
        <p:nvSpPr>
          <p:cNvPr id="4" name="Subtitle 3">
            <a:extLst>
              <a:ext uri="{FF2B5EF4-FFF2-40B4-BE49-F238E27FC236}">
                <a16:creationId xmlns:a16="http://schemas.microsoft.com/office/drawing/2014/main" id="{45F0BE56-7D45-EC44-A208-84EFDA85797F}"/>
              </a:ext>
            </a:extLst>
          </p:cNvPr>
          <p:cNvSpPr>
            <a:spLocks noGrp="1"/>
          </p:cNvSpPr>
          <p:nvPr>
            <p:ph type="subTitle" idx="1"/>
          </p:nvPr>
        </p:nvSpPr>
        <p:spPr/>
        <p:txBody>
          <a:bodyPr/>
          <a:lstStyle/>
          <a:p>
            <a:r>
              <a:rPr lang="en-US" spc="50" dirty="0"/>
              <a:t>EXHIBIT 10</a:t>
            </a:r>
          </a:p>
        </p:txBody>
      </p:sp>
      <p:sp>
        <p:nvSpPr>
          <p:cNvPr id="2" name="Title 1">
            <a:extLst>
              <a:ext uri="{FF2B5EF4-FFF2-40B4-BE49-F238E27FC236}">
                <a16:creationId xmlns:a16="http://schemas.microsoft.com/office/drawing/2014/main" id="{C1BF0033-1491-C84C-9C00-30A7992DA090}"/>
              </a:ext>
            </a:extLst>
          </p:cNvPr>
          <p:cNvSpPr>
            <a:spLocks noGrp="1"/>
          </p:cNvSpPr>
          <p:nvPr>
            <p:ph type="ctrTitle"/>
          </p:nvPr>
        </p:nvSpPr>
        <p:spPr/>
        <p:txBody>
          <a:bodyPr>
            <a:normAutofit/>
          </a:bodyPr>
          <a:lstStyle/>
          <a:p>
            <a:r>
              <a:rPr lang="en-US" sz="2400" dirty="0"/>
              <a:t>Continuously Insured Adults Are More Likely to Get Preventive Care </a:t>
            </a:r>
          </a:p>
        </p:txBody>
      </p:sp>
      <p:sp>
        <p:nvSpPr>
          <p:cNvPr id="9" name="TextBox 8">
            <a:extLst>
              <a:ext uri="{FF2B5EF4-FFF2-40B4-BE49-F238E27FC236}">
                <a16:creationId xmlns:a16="http://schemas.microsoft.com/office/drawing/2014/main" id="{EE929ED3-05DF-456E-B9F4-3D405F57EA6F}"/>
              </a:ext>
            </a:extLst>
          </p:cNvPr>
          <p:cNvSpPr txBox="1"/>
          <p:nvPr/>
        </p:nvSpPr>
        <p:spPr>
          <a:xfrm>
            <a:off x="569502" y="1307589"/>
            <a:ext cx="7992380" cy="307777"/>
          </a:xfrm>
          <a:prstGeom prst="rect">
            <a:avLst/>
          </a:prstGeom>
          <a:noFill/>
        </p:spPr>
        <p:txBody>
          <a:bodyPr wrap="square" rtlCol="0">
            <a:spAutoFit/>
          </a:bodyPr>
          <a:lstStyle/>
          <a:p>
            <a:r>
              <a:rPr lang="en-US" sz="1400" i="1" dirty="0"/>
              <a:t>Percent of adults ages 19–64</a:t>
            </a:r>
          </a:p>
        </p:txBody>
      </p:sp>
      <p:graphicFrame>
        <p:nvGraphicFramePr>
          <p:cNvPr id="10" name="Chart Placeholder 9">
            <a:extLst>
              <a:ext uri="{FF2B5EF4-FFF2-40B4-BE49-F238E27FC236}">
                <a16:creationId xmlns:a16="http://schemas.microsoft.com/office/drawing/2014/main" id="{E56B8F89-75F7-4241-AD9B-5116AC21FDCA}"/>
              </a:ext>
            </a:extLst>
          </p:cNvPr>
          <p:cNvGraphicFramePr>
            <a:graphicFrameLocks noGrp="1"/>
          </p:cNvGraphicFramePr>
          <p:nvPr>
            <p:ph type="chart" sz="quarter" idx="19"/>
            <p:extLst>
              <p:ext uri="{D42A27DB-BD31-4B8C-83A1-F6EECF244321}">
                <p14:modId xmlns:p14="http://schemas.microsoft.com/office/powerpoint/2010/main" val="3611201352"/>
              </p:ext>
            </p:extLst>
          </p:nvPr>
        </p:nvGraphicFramePr>
        <p:xfrm>
          <a:off x="627434" y="1535679"/>
          <a:ext cx="7992380" cy="42335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030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a:xfrm>
            <a:off x="2133601" y="5769219"/>
            <a:ext cx="6584948" cy="1008153"/>
          </a:xfrm>
        </p:spPr>
        <p:txBody>
          <a:bodyPr>
            <a:normAutofit fontScale="77500" lnSpcReduction="20000"/>
          </a:bodyPr>
          <a:lstStyle/>
          <a:p>
            <a:r>
              <a:rPr lang="en-US" dirty="0"/>
              <a:t>Notes: “Continuously insured” refers to adults who were insured for the full year up to and on the survey field date. “Underinsured” refers to adults who were insured all year but experienced one of the following: out-of-pocket costs, excluding premiums, equaled 10% or more of income; out-of-pocket costs, excluding premiums, equaled 5% or more of income if low-income (&lt;200% of poverty); or deductibles equaled 5% or more of income. “Insured now, had a coverage gap” refers to adults who were insured at the time of the survey but were uninsured at any point in the 12 months prior to the survey field date. “Uninsured now” refers to adults who reported being uninsured at the time of the survey. Respondents were asked if they: received a Pap test within the past three years for females ages 21–64, received a mammogram within the past two years for females ages 40–64, and received a colon cancer screening within the past five years for adults ages 50–64.</a:t>
            </a:r>
          </a:p>
          <a:p>
            <a:r>
              <a:rPr lang="en-US" dirty="0"/>
              <a:t>Data: Commonwealth Fund Biennial Health Insurance Surveys (2018).</a:t>
            </a:r>
          </a:p>
          <a:p>
            <a:r>
              <a:rPr lang="en-US" dirty="0"/>
              <a:t>Source: Sara R. Collins, Herman K. Bhupal, and Michelle M. Doty, </a:t>
            </a:r>
            <a:r>
              <a:rPr lang="en-US" i="1" dirty="0">
                <a:hlinkClick r:id="rId3"/>
              </a:rPr>
              <a:t>Health Insurance Coverage Eight Years After the ACA: Fewer Uninsured Americans and Shorter Coverage Gaps, But More Underinsured — Findings from the Commonwealth Fund Biennial Health Insurance Survey, 2018</a:t>
            </a:r>
            <a:r>
              <a:rPr lang="en-US" dirty="0"/>
              <a:t> (Commonwealth Fund, Feb. 2019).</a:t>
            </a:r>
          </a:p>
        </p:txBody>
      </p:sp>
      <p:sp>
        <p:nvSpPr>
          <p:cNvPr id="4" name="Subtitle 3">
            <a:extLst>
              <a:ext uri="{FF2B5EF4-FFF2-40B4-BE49-F238E27FC236}">
                <a16:creationId xmlns:a16="http://schemas.microsoft.com/office/drawing/2014/main" id="{45F0BE56-7D45-EC44-A208-84EFDA85797F}"/>
              </a:ext>
            </a:extLst>
          </p:cNvPr>
          <p:cNvSpPr>
            <a:spLocks noGrp="1"/>
          </p:cNvSpPr>
          <p:nvPr>
            <p:ph type="subTitle" idx="1"/>
          </p:nvPr>
        </p:nvSpPr>
        <p:spPr/>
        <p:txBody>
          <a:bodyPr/>
          <a:lstStyle/>
          <a:p>
            <a:r>
              <a:rPr lang="en-US" spc="50" dirty="0"/>
              <a:t>EXHIBIT 11</a:t>
            </a:r>
          </a:p>
        </p:txBody>
      </p:sp>
      <p:sp>
        <p:nvSpPr>
          <p:cNvPr id="2" name="Title 1">
            <a:extLst>
              <a:ext uri="{FF2B5EF4-FFF2-40B4-BE49-F238E27FC236}">
                <a16:creationId xmlns:a16="http://schemas.microsoft.com/office/drawing/2014/main" id="{C1BF0033-1491-C84C-9C00-30A7992DA090}"/>
              </a:ext>
            </a:extLst>
          </p:cNvPr>
          <p:cNvSpPr>
            <a:spLocks noGrp="1"/>
          </p:cNvSpPr>
          <p:nvPr>
            <p:ph type="ctrTitle"/>
          </p:nvPr>
        </p:nvSpPr>
        <p:spPr/>
        <p:txBody>
          <a:bodyPr>
            <a:normAutofit/>
          </a:bodyPr>
          <a:lstStyle/>
          <a:p>
            <a:r>
              <a:rPr lang="en-US" sz="2400" dirty="0"/>
              <a:t>Continuously Insured Adults Are More Likely to Get Cancer Screenings</a:t>
            </a:r>
          </a:p>
        </p:txBody>
      </p:sp>
      <p:graphicFrame>
        <p:nvGraphicFramePr>
          <p:cNvPr id="8" name="Chart Placeholder 10">
            <a:extLst>
              <a:ext uri="{FF2B5EF4-FFF2-40B4-BE49-F238E27FC236}">
                <a16:creationId xmlns:a16="http://schemas.microsoft.com/office/drawing/2014/main" id="{4FAEC86A-3ABC-44F6-B3BD-F6E59B91464B}"/>
              </a:ext>
            </a:extLst>
          </p:cNvPr>
          <p:cNvGraphicFramePr>
            <a:graphicFrameLocks noGrp="1"/>
          </p:cNvGraphicFramePr>
          <p:nvPr>
            <p:ph type="chart" sz="quarter" idx="19"/>
            <p:extLst>
              <p:ext uri="{D42A27DB-BD31-4B8C-83A1-F6EECF244321}">
                <p14:modId xmlns:p14="http://schemas.microsoft.com/office/powerpoint/2010/main" val="3423431457"/>
              </p:ext>
            </p:extLst>
          </p:nvPr>
        </p:nvGraphicFramePr>
        <p:xfrm>
          <a:off x="248445" y="1375715"/>
          <a:ext cx="8647110" cy="464118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EE929ED3-05DF-456E-B9F4-3D405F57EA6F}"/>
              </a:ext>
            </a:extLst>
          </p:cNvPr>
          <p:cNvSpPr txBox="1"/>
          <p:nvPr/>
        </p:nvSpPr>
        <p:spPr>
          <a:xfrm>
            <a:off x="576590" y="1307589"/>
            <a:ext cx="7992380" cy="307777"/>
          </a:xfrm>
          <a:prstGeom prst="rect">
            <a:avLst/>
          </a:prstGeom>
          <a:noFill/>
        </p:spPr>
        <p:txBody>
          <a:bodyPr wrap="square" rtlCol="0">
            <a:spAutoFit/>
          </a:bodyPr>
          <a:lstStyle/>
          <a:p>
            <a:r>
              <a:rPr lang="en-US" sz="1400" i="1" dirty="0"/>
              <a:t>Percent of adults ages 19–64</a:t>
            </a:r>
          </a:p>
        </p:txBody>
      </p:sp>
    </p:spTree>
    <p:extLst>
      <p:ext uri="{BB962C8B-B14F-4D97-AF65-F5344CB8AC3E}">
        <p14:creationId xmlns:p14="http://schemas.microsoft.com/office/powerpoint/2010/main" val="403504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7">
            <a:extLst>
              <a:ext uri="{FF2B5EF4-FFF2-40B4-BE49-F238E27FC236}">
                <a16:creationId xmlns:a16="http://schemas.microsoft.com/office/drawing/2014/main" id="{D439E929-FF3E-B54D-8D95-F2CBC5728B46}"/>
              </a:ext>
            </a:extLst>
          </p:cNvPr>
          <p:cNvGraphicFramePr>
            <a:graphicFrameLocks noGrp="1"/>
          </p:cNvGraphicFramePr>
          <p:nvPr>
            <p:ph type="chart" sz="quarter" idx="19"/>
            <p:extLst>
              <p:ext uri="{D42A27DB-BD31-4B8C-83A1-F6EECF244321}">
                <p14:modId xmlns:p14="http://schemas.microsoft.com/office/powerpoint/2010/main" val="3967570113"/>
              </p:ext>
            </p:extLst>
          </p:nvPr>
        </p:nvGraphicFramePr>
        <p:xfrm>
          <a:off x="627063" y="1631205"/>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21"/>
          </p:nvPr>
        </p:nvSpPr>
        <p:spPr>
          <a:xfrm>
            <a:off x="2286000" y="5873323"/>
            <a:ext cx="6400800" cy="777375"/>
          </a:xfrm>
        </p:spPr>
        <p:txBody>
          <a:bodyPr>
            <a:noAutofit/>
          </a:bodyPr>
          <a:lstStyle/>
          <a:p>
            <a:r>
              <a:rPr lang="en-US" sz="800" dirty="0"/>
              <a:t>Notes: “Underinsured” refers to adults who were insured all year but experienced one of the following: out-of-pocket costs, excluding premiums, equaled 10% or more of income; out-of-pocket costs, excluding premiums, equaled 5% or more of income if low-income (&lt;200% of poverty); or deductibles equaled 5% or more of income. Total includes adults with coverage through Medicaid and Medicare. Respondents may have had another type of coverage at some point during the year, but had coverage for the entire previous 12 months. ^ For 2014 and 2016, includes those who get their individual coverage through the marketplace and outside of the marketplace.</a:t>
            </a:r>
          </a:p>
          <a:p>
            <a:r>
              <a:rPr lang="en-US" sz="800" dirty="0"/>
              <a:t>Data: Commonwealth Fund Biennial Health Insurance Surveys (2003, 2005, 2010, 2012, 2014, 2016, 2018).</a:t>
            </a:r>
          </a:p>
          <a:p>
            <a:r>
              <a:rPr lang="en-US" sz="800" dirty="0"/>
              <a:t>Source: Sara R. Collins, Herman K. Bhupal, and Michelle M. Doty, </a:t>
            </a:r>
            <a:r>
              <a:rPr lang="en-US" sz="800" i="1" dirty="0">
                <a:hlinkClick r:id="rId4"/>
              </a:rPr>
              <a:t>Health Insurance Coverage Eight Years After the ACA: Fewer Uninsured Americans and Shorter Coverage Gaps, But More Underinsured</a:t>
            </a:r>
            <a:r>
              <a:rPr lang="en-US" sz="800" dirty="0"/>
              <a:t> (Commonwealth Fund, Feb. 2019). </a:t>
            </a:r>
          </a:p>
        </p:txBody>
      </p:sp>
      <p:sp>
        <p:nvSpPr>
          <p:cNvPr id="5" name="Subtitle 4">
            <a:extLst>
              <a:ext uri="{FF2B5EF4-FFF2-40B4-BE49-F238E27FC236}">
                <a16:creationId xmlns:a16="http://schemas.microsoft.com/office/drawing/2014/main" id="{C75BC2D0-F311-CC46-980E-14431B25186B}"/>
              </a:ext>
            </a:extLst>
          </p:cNvPr>
          <p:cNvSpPr>
            <a:spLocks noGrp="1"/>
          </p:cNvSpPr>
          <p:nvPr>
            <p:ph type="subTitle" idx="1"/>
          </p:nvPr>
        </p:nvSpPr>
        <p:spPr/>
        <p:txBody>
          <a:bodyPr/>
          <a:lstStyle/>
          <a:p>
            <a:r>
              <a:rPr lang="en-US" spc="50" dirty="0"/>
              <a:t>EXHIBIT 12</a:t>
            </a:r>
          </a:p>
        </p:txBody>
      </p:sp>
      <p:sp>
        <p:nvSpPr>
          <p:cNvPr id="2" name="Title 1">
            <a:extLst>
              <a:ext uri="{FF2B5EF4-FFF2-40B4-BE49-F238E27FC236}">
                <a16:creationId xmlns:a16="http://schemas.microsoft.com/office/drawing/2014/main" id="{0B49E002-1423-E640-BF1A-D99CEFB48158}"/>
              </a:ext>
            </a:extLst>
          </p:cNvPr>
          <p:cNvSpPr>
            <a:spLocks noGrp="1"/>
          </p:cNvSpPr>
          <p:nvPr>
            <p:ph type="ctrTitle"/>
          </p:nvPr>
        </p:nvSpPr>
        <p:spPr>
          <a:xfrm>
            <a:off x="627434" y="514555"/>
            <a:ext cx="7665961" cy="1185034"/>
          </a:xfrm>
        </p:spPr>
        <p:txBody>
          <a:bodyPr>
            <a:noAutofit/>
          </a:bodyPr>
          <a:lstStyle/>
          <a:p>
            <a:r>
              <a:rPr lang="en-US" sz="2400" dirty="0"/>
              <a:t>More Adults Are Underinsured, with the Greatest Growth Occurring Among Those with Employer Coverage</a:t>
            </a:r>
          </a:p>
        </p:txBody>
      </p:sp>
      <p:sp>
        <p:nvSpPr>
          <p:cNvPr id="8" name="TextBox 7">
            <a:extLst>
              <a:ext uri="{FF2B5EF4-FFF2-40B4-BE49-F238E27FC236}">
                <a16:creationId xmlns:a16="http://schemas.microsoft.com/office/drawing/2014/main" id="{D931CCA2-DFEC-BC45-9F65-B5143FD74AB5}"/>
              </a:ext>
            </a:extLst>
          </p:cNvPr>
          <p:cNvSpPr txBox="1"/>
          <p:nvPr/>
        </p:nvSpPr>
        <p:spPr>
          <a:xfrm>
            <a:off x="536911" y="1615073"/>
            <a:ext cx="7200292" cy="307777"/>
          </a:xfrm>
          <a:prstGeom prst="rect">
            <a:avLst/>
          </a:prstGeom>
          <a:noFill/>
        </p:spPr>
        <p:txBody>
          <a:bodyPr wrap="square" rtlCol="0">
            <a:spAutoFit/>
          </a:bodyPr>
          <a:lstStyle/>
          <a:p>
            <a:r>
              <a:rPr lang="en-US" sz="1400" i="1" dirty="0"/>
              <a:t>Percent of adults ages 19–64 insured all year who were underinsured</a:t>
            </a:r>
          </a:p>
        </p:txBody>
      </p:sp>
    </p:spTree>
    <p:extLst>
      <p:ext uri="{BB962C8B-B14F-4D97-AF65-F5344CB8AC3E}">
        <p14:creationId xmlns:p14="http://schemas.microsoft.com/office/powerpoint/2010/main" val="356643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1">
            <a:extLst>
              <a:ext uri="{FF2B5EF4-FFF2-40B4-BE49-F238E27FC236}">
                <a16:creationId xmlns:a16="http://schemas.microsoft.com/office/drawing/2014/main" id="{99E588BD-4B75-2445-B78F-1778DC4D33E1}"/>
              </a:ext>
            </a:extLst>
          </p:cNvPr>
          <p:cNvGraphicFramePr>
            <a:graphicFrameLocks noGrp="1"/>
          </p:cNvGraphicFramePr>
          <p:nvPr>
            <p:ph type="chart" sz="quarter" idx="19"/>
            <p:extLst>
              <p:ext uri="{D42A27DB-BD31-4B8C-83A1-F6EECF244321}">
                <p14:modId xmlns:p14="http://schemas.microsoft.com/office/powerpoint/2010/main" val="532233864"/>
              </p:ext>
            </p:extLst>
          </p:nvPr>
        </p:nvGraphicFramePr>
        <p:xfrm>
          <a:off x="627063" y="2039864"/>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4162E9CC-6D44-ED4B-A062-F5EC9FC3836F}"/>
              </a:ext>
            </a:extLst>
          </p:cNvPr>
          <p:cNvSpPr>
            <a:spLocks noGrp="1"/>
          </p:cNvSpPr>
          <p:nvPr>
            <p:ph type="body" sz="quarter" idx="21"/>
          </p:nvPr>
        </p:nvSpPr>
        <p:spPr>
          <a:xfrm>
            <a:off x="2459736" y="5999997"/>
            <a:ext cx="6400800" cy="777375"/>
          </a:xfrm>
        </p:spPr>
        <p:txBody>
          <a:bodyPr>
            <a:noAutofit/>
          </a:bodyPr>
          <a:lstStyle/>
          <a:p>
            <a:r>
              <a:rPr lang="en-US" sz="800" dirty="0"/>
              <a:t>Data: Commonwealth Fund Affordable Care Act Tracking Survey, Feb.–Mar. 2018.</a:t>
            </a:r>
          </a:p>
        </p:txBody>
      </p:sp>
      <p:sp>
        <p:nvSpPr>
          <p:cNvPr id="4" name="Subtitle 3">
            <a:extLst>
              <a:ext uri="{FF2B5EF4-FFF2-40B4-BE49-F238E27FC236}">
                <a16:creationId xmlns:a16="http://schemas.microsoft.com/office/drawing/2014/main" id="{7E6C948C-E9A0-0049-9C8B-6A6A84C9FC56}"/>
              </a:ext>
            </a:extLst>
          </p:cNvPr>
          <p:cNvSpPr>
            <a:spLocks noGrp="1"/>
          </p:cNvSpPr>
          <p:nvPr>
            <p:ph type="subTitle" idx="1"/>
          </p:nvPr>
        </p:nvSpPr>
        <p:spPr/>
        <p:txBody>
          <a:bodyPr/>
          <a:lstStyle/>
          <a:p>
            <a:r>
              <a:rPr lang="en-US" dirty="0"/>
              <a:t>EXHIBIT 13</a:t>
            </a:r>
            <a:endParaRPr lang="en-US" spc="50" dirty="0"/>
          </a:p>
        </p:txBody>
      </p:sp>
      <p:sp>
        <p:nvSpPr>
          <p:cNvPr id="2" name="Title 1">
            <a:extLst>
              <a:ext uri="{FF2B5EF4-FFF2-40B4-BE49-F238E27FC236}">
                <a16:creationId xmlns:a16="http://schemas.microsoft.com/office/drawing/2014/main" id="{FC324D9A-9E12-B341-BD05-C1815A9BA5B3}"/>
              </a:ext>
            </a:extLst>
          </p:cNvPr>
          <p:cNvSpPr>
            <a:spLocks noGrp="1"/>
          </p:cNvSpPr>
          <p:nvPr>
            <p:ph type="ctrTitle"/>
          </p:nvPr>
        </p:nvSpPr>
        <p:spPr>
          <a:xfrm>
            <a:off x="627434" y="514555"/>
            <a:ext cx="8091114" cy="1185034"/>
          </a:xfrm>
        </p:spPr>
        <p:txBody>
          <a:bodyPr>
            <a:noAutofit/>
          </a:bodyPr>
          <a:lstStyle/>
          <a:p>
            <a:r>
              <a:rPr lang="en-US" sz="2400" dirty="0"/>
              <a:t>One-Third of Adults with Employer Coverage Say They Would Not Have the Money to Pay an Unexpected $1,000 Medical Bill Within 30 Days</a:t>
            </a:r>
          </a:p>
        </p:txBody>
      </p:sp>
      <p:sp>
        <p:nvSpPr>
          <p:cNvPr id="20" name="TextBox 19">
            <a:extLst>
              <a:ext uri="{FF2B5EF4-FFF2-40B4-BE49-F238E27FC236}">
                <a16:creationId xmlns:a16="http://schemas.microsoft.com/office/drawing/2014/main" id="{B179B0BF-503C-3345-9270-A6C8FCE6D30A}"/>
              </a:ext>
            </a:extLst>
          </p:cNvPr>
          <p:cNvSpPr txBox="1"/>
          <p:nvPr/>
        </p:nvSpPr>
        <p:spPr>
          <a:xfrm>
            <a:off x="563038" y="2476215"/>
            <a:ext cx="7200292" cy="307777"/>
          </a:xfrm>
          <a:prstGeom prst="rect">
            <a:avLst/>
          </a:prstGeom>
          <a:noFill/>
        </p:spPr>
        <p:txBody>
          <a:bodyPr wrap="square" rtlCol="0">
            <a:spAutoFit/>
          </a:bodyPr>
          <a:lstStyle/>
          <a:p>
            <a:r>
              <a:rPr lang="en-US" sz="1400" i="1" dirty="0"/>
              <a:t>Percent of adults ages 19–64 with employer coverage who responded “no”</a:t>
            </a:r>
          </a:p>
        </p:txBody>
      </p:sp>
      <p:grpSp>
        <p:nvGrpSpPr>
          <p:cNvPr id="3" name="Group 2">
            <a:extLst>
              <a:ext uri="{FF2B5EF4-FFF2-40B4-BE49-F238E27FC236}">
                <a16:creationId xmlns:a16="http://schemas.microsoft.com/office/drawing/2014/main" id="{E1CD8D6B-0EDD-4EAB-9B1E-AD0654C514C9}"/>
              </a:ext>
            </a:extLst>
          </p:cNvPr>
          <p:cNvGrpSpPr/>
          <p:nvPr/>
        </p:nvGrpSpPr>
        <p:grpSpPr>
          <a:xfrm>
            <a:off x="640398" y="1767659"/>
            <a:ext cx="8019675" cy="515901"/>
            <a:chOff x="640398" y="1356888"/>
            <a:chExt cx="8019675" cy="515901"/>
          </a:xfrm>
        </p:grpSpPr>
        <p:sp>
          <p:nvSpPr>
            <p:cNvPr id="25" name="TextBox 3">
              <a:extLst>
                <a:ext uri="{FF2B5EF4-FFF2-40B4-BE49-F238E27FC236}">
                  <a16:creationId xmlns:a16="http://schemas.microsoft.com/office/drawing/2014/main" id="{9684A126-EBBB-4F10-86C7-991F24F83159}"/>
                </a:ext>
              </a:extLst>
            </p:cNvPr>
            <p:cNvSpPr txBox="1"/>
            <p:nvPr/>
          </p:nvSpPr>
          <p:spPr>
            <a:xfrm>
              <a:off x="1105888" y="1406195"/>
              <a:ext cx="7554185" cy="417286"/>
            </a:xfrm>
            <a:prstGeom prst="rect">
              <a:avLst/>
            </a:prstGeom>
            <a:noFill/>
          </p:spPr>
          <p:txBody>
            <a:bodyPr wrap="square" lIns="9144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600" dirty="0"/>
                <a:t>If you were to experience an unexpected medical event in 2018 that left you with a bill for $1,000, would you have the money to pay the bill within 30 days?</a:t>
              </a:r>
              <a:endParaRPr lang="en-US" sz="4000" dirty="0">
                <a:cs typeface="Arial" panose="020B0604020202020204" pitchFamily="34" charset="0"/>
              </a:endParaRPr>
            </a:p>
          </p:txBody>
        </p:sp>
        <p:grpSp>
          <p:nvGrpSpPr>
            <p:cNvPr id="26" name="Group 25">
              <a:extLst>
                <a:ext uri="{FF2B5EF4-FFF2-40B4-BE49-F238E27FC236}">
                  <a16:creationId xmlns:a16="http://schemas.microsoft.com/office/drawing/2014/main" id="{11E42553-4B11-45C5-A5C0-04ADE84F1B37}"/>
                </a:ext>
              </a:extLst>
            </p:cNvPr>
            <p:cNvGrpSpPr/>
            <p:nvPr/>
          </p:nvGrpSpPr>
          <p:grpSpPr>
            <a:xfrm>
              <a:off x="640398" y="1356888"/>
              <a:ext cx="375339" cy="515901"/>
              <a:chOff x="1752602" y="533401"/>
              <a:chExt cx="787401" cy="965200"/>
            </a:xfrm>
            <a:solidFill>
              <a:schemeClr val="tx1"/>
            </a:solidFill>
          </p:grpSpPr>
          <p:sp>
            <p:nvSpPr>
              <p:cNvPr id="27" name="Freeform 5">
                <a:extLst>
                  <a:ext uri="{FF2B5EF4-FFF2-40B4-BE49-F238E27FC236}">
                    <a16:creationId xmlns:a16="http://schemas.microsoft.com/office/drawing/2014/main" id="{6FD9D6CE-20FB-4EAE-8412-51024046A64F}"/>
                  </a:ext>
                </a:extLst>
              </p:cNvPr>
              <p:cNvSpPr>
                <a:spLocks noEditPoints="1"/>
              </p:cNvSpPr>
              <p:nvPr/>
            </p:nvSpPr>
            <p:spPr bwMode="auto">
              <a:xfrm>
                <a:off x="1752602" y="533401"/>
                <a:ext cx="787401" cy="965200"/>
              </a:xfrm>
              <a:custGeom>
                <a:avLst/>
                <a:gdLst>
                  <a:gd name="T0" fmla="*/ 0 w 496"/>
                  <a:gd name="T1" fmla="*/ 390 h 608"/>
                  <a:gd name="T2" fmla="*/ 2 w 496"/>
                  <a:gd name="T3" fmla="*/ 410 h 608"/>
                  <a:gd name="T4" fmla="*/ 18 w 496"/>
                  <a:gd name="T5" fmla="*/ 448 h 608"/>
                  <a:gd name="T6" fmla="*/ 46 w 496"/>
                  <a:gd name="T7" fmla="*/ 476 h 608"/>
                  <a:gd name="T8" fmla="*/ 84 w 496"/>
                  <a:gd name="T9" fmla="*/ 492 h 608"/>
                  <a:gd name="T10" fmla="*/ 198 w 496"/>
                  <a:gd name="T11" fmla="*/ 494 h 608"/>
                  <a:gd name="T12" fmla="*/ 318 w 496"/>
                  <a:gd name="T13" fmla="*/ 598 h 608"/>
                  <a:gd name="T14" fmla="*/ 334 w 496"/>
                  <a:gd name="T15" fmla="*/ 606 h 608"/>
                  <a:gd name="T16" fmla="*/ 346 w 496"/>
                  <a:gd name="T17" fmla="*/ 608 h 608"/>
                  <a:gd name="T18" fmla="*/ 352 w 496"/>
                  <a:gd name="T19" fmla="*/ 608 h 608"/>
                  <a:gd name="T20" fmla="*/ 366 w 496"/>
                  <a:gd name="T21" fmla="*/ 602 h 608"/>
                  <a:gd name="T22" fmla="*/ 376 w 496"/>
                  <a:gd name="T23" fmla="*/ 592 h 608"/>
                  <a:gd name="T24" fmla="*/ 382 w 496"/>
                  <a:gd name="T25" fmla="*/ 576 h 608"/>
                  <a:gd name="T26" fmla="*/ 382 w 496"/>
                  <a:gd name="T27" fmla="*/ 494 h 608"/>
                  <a:gd name="T28" fmla="*/ 390 w 496"/>
                  <a:gd name="T29" fmla="*/ 494 h 608"/>
                  <a:gd name="T30" fmla="*/ 432 w 496"/>
                  <a:gd name="T31" fmla="*/ 486 h 608"/>
                  <a:gd name="T32" fmla="*/ 464 w 496"/>
                  <a:gd name="T33" fmla="*/ 464 h 608"/>
                  <a:gd name="T34" fmla="*/ 488 w 496"/>
                  <a:gd name="T35" fmla="*/ 430 h 608"/>
                  <a:gd name="T36" fmla="*/ 496 w 496"/>
                  <a:gd name="T37" fmla="*/ 390 h 608"/>
                  <a:gd name="T38" fmla="*/ 496 w 496"/>
                  <a:gd name="T39" fmla="*/ 104 h 608"/>
                  <a:gd name="T40" fmla="*/ 488 w 496"/>
                  <a:gd name="T41" fmla="*/ 64 h 608"/>
                  <a:gd name="T42" fmla="*/ 464 w 496"/>
                  <a:gd name="T43" fmla="*/ 30 h 608"/>
                  <a:gd name="T44" fmla="*/ 432 w 496"/>
                  <a:gd name="T45" fmla="*/ 8 h 608"/>
                  <a:gd name="T46" fmla="*/ 390 w 496"/>
                  <a:gd name="T47" fmla="*/ 0 h 608"/>
                  <a:gd name="T48" fmla="*/ 106 w 496"/>
                  <a:gd name="T49" fmla="*/ 0 h 608"/>
                  <a:gd name="T50" fmla="*/ 64 w 496"/>
                  <a:gd name="T51" fmla="*/ 8 h 608"/>
                  <a:gd name="T52" fmla="*/ 32 w 496"/>
                  <a:gd name="T53" fmla="*/ 30 h 608"/>
                  <a:gd name="T54" fmla="*/ 8 w 496"/>
                  <a:gd name="T55" fmla="*/ 64 h 608"/>
                  <a:gd name="T56" fmla="*/ 0 w 496"/>
                  <a:gd name="T57" fmla="*/ 104 h 608"/>
                  <a:gd name="T58" fmla="*/ 54 w 496"/>
                  <a:gd name="T59" fmla="*/ 104 h 608"/>
                  <a:gd name="T60" fmla="*/ 56 w 496"/>
                  <a:gd name="T61" fmla="*/ 94 h 608"/>
                  <a:gd name="T62" fmla="*/ 62 w 496"/>
                  <a:gd name="T63" fmla="*/ 76 h 608"/>
                  <a:gd name="T64" fmla="*/ 76 w 496"/>
                  <a:gd name="T65" fmla="*/ 62 h 608"/>
                  <a:gd name="T66" fmla="*/ 94 w 496"/>
                  <a:gd name="T67" fmla="*/ 54 h 608"/>
                  <a:gd name="T68" fmla="*/ 390 w 496"/>
                  <a:gd name="T69" fmla="*/ 52 h 608"/>
                  <a:gd name="T70" fmla="*/ 402 w 496"/>
                  <a:gd name="T71" fmla="*/ 54 h 608"/>
                  <a:gd name="T72" fmla="*/ 420 w 496"/>
                  <a:gd name="T73" fmla="*/ 62 h 608"/>
                  <a:gd name="T74" fmla="*/ 434 w 496"/>
                  <a:gd name="T75" fmla="*/ 76 h 608"/>
                  <a:gd name="T76" fmla="*/ 440 w 496"/>
                  <a:gd name="T77" fmla="*/ 94 h 608"/>
                  <a:gd name="T78" fmla="*/ 442 w 496"/>
                  <a:gd name="T79" fmla="*/ 390 h 608"/>
                  <a:gd name="T80" fmla="*/ 440 w 496"/>
                  <a:gd name="T81" fmla="*/ 400 h 608"/>
                  <a:gd name="T82" fmla="*/ 434 w 496"/>
                  <a:gd name="T83" fmla="*/ 418 h 608"/>
                  <a:gd name="T84" fmla="*/ 420 w 496"/>
                  <a:gd name="T85" fmla="*/ 432 h 608"/>
                  <a:gd name="T86" fmla="*/ 402 w 496"/>
                  <a:gd name="T87" fmla="*/ 440 h 608"/>
                  <a:gd name="T88" fmla="*/ 328 w 496"/>
                  <a:gd name="T89" fmla="*/ 440 h 608"/>
                  <a:gd name="T90" fmla="*/ 218 w 496"/>
                  <a:gd name="T91" fmla="*/ 440 h 608"/>
                  <a:gd name="T92" fmla="*/ 106 w 496"/>
                  <a:gd name="T93" fmla="*/ 440 h 608"/>
                  <a:gd name="T94" fmla="*/ 86 w 496"/>
                  <a:gd name="T95" fmla="*/ 436 h 608"/>
                  <a:gd name="T96" fmla="*/ 70 w 496"/>
                  <a:gd name="T97" fmla="*/ 426 h 608"/>
                  <a:gd name="T98" fmla="*/ 58 w 496"/>
                  <a:gd name="T99" fmla="*/ 410 h 608"/>
                  <a:gd name="T100" fmla="*/ 54 w 496"/>
                  <a:gd name="T101" fmla="*/ 39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6" h="608">
                    <a:moveTo>
                      <a:pt x="0" y="104"/>
                    </a:moveTo>
                    <a:lnTo>
                      <a:pt x="0" y="390"/>
                    </a:lnTo>
                    <a:lnTo>
                      <a:pt x="0" y="390"/>
                    </a:lnTo>
                    <a:lnTo>
                      <a:pt x="2" y="410"/>
                    </a:lnTo>
                    <a:lnTo>
                      <a:pt x="8" y="430"/>
                    </a:lnTo>
                    <a:lnTo>
                      <a:pt x="18" y="448"/>
                    </a:lnTo>
                    <a:lnTo>
                      <a:pt x="32" y="464"/>
                    </a:lnTo>
                    <a:lnTo>
                      <a:pt x="46" y="476"/>
                    </a:lnTo>
                    <a:lnTo>
                      <a:pt x="64" y="486"/>
                    </a:lnTo>
                    <a:lnTo>
                      <a:pt x="84" y="492"/>
                    </a:lnTo>
                    <a:lnTo>
                      <a:pt x="106" y="494"/>
                    </a:lnTo>
                    <a:lnTo>
                      <a:pt x="198" y="494"/>
                    </a:lnTo>
                    <a:lnTo>
                      <a:pt x="318" y="598"/>
                    </a:lnTo>
                    <a:lnTo>
                      <a:pt x="318" y="598"/>
                    </a:lnTo>
                    <a:lnTo>
                      <a:pt x="326" y="602"/>
                    </a:lnTo>
                    <a:lnTo>
                      <a:pt x="334" y="606"/>
                    </a:lnTo>
                    <a:lnTo>
                      <a:pt x="340" y="608"/>
                    </a:lnTo>
                    <a:lnTo>
                      <a:pt x="346" y="608"/>
                    </a:lnTo>
                    <a:lnTo>
                      <a:pt x="346" y="608"/>
                    </a:lnTo>
                    <a:lnTo>
                      <a:pt x="352" y="608"/>
                    </a:lnTo>
                    <a:lnTo>
                      <a:pt x="360" y="606"/>
                    </a:lnTo>
                    <a:lnTo>
                      <a:pt x="366" y="602"/>
                    </a:lnTo>
                    <a:lnTo>
                      <a:pt x="372" y="598"/>
                    </a:lnTo>
                    <a:lnTo>
                      <a:pt x="376" y="592"/>
                    </a:lnTo>
                    <a:lnTo>
                      <a:pt x="380" y="586"/>
                    </a:lnTo>
                    <a:lnTo>
                      <a:pt x="382" y="576"/>
                    </a:lnTo>
                    <a:lnTo>
                      <a:pt x="382" y="568"/>
                    </a:lnTo>
                    <a:lnTo>
                      <a:pt x="382" y="494"/>
                    </a:lnTo>
                    <a:lnTo>
                      <a:pt x="390" y="494"/>
                    </a:lnTo>
                    <a:lnTo>
                      <a:pt x="390" y="494"/>
                    </a:lnTo>
                    <a:lnTo>
                      <a:pt x="412" y="492"/>
                    </a:lnTo>
                    <a:lnTo>
                      <a:pt x="432" y="486"/>
                    </a:lnTo>
                    <a:lnTo>
                      <a:pt x="450" y="476"/>
                    </a:lnTo>
                    <a:lnTo>
                      <a:pt x="464" y="464"/>
                    </a:lnTo>
                    <a:lnTo>
                      <a:pt x="478" y="448"/>
                    </a:lnTo>
                    <a:lnTo>
                      <a:pt x="488" y="430"/>
                    </a:lnTo>
                    <a:lnTo>
                      <a:pt x="494" y="410"/>
                    </a:lnTo>
                    <a:lnTo>
                      <a:pt x="496" y="390"/>
                    </a:lnTo>
                    <a:lnTo>
                      <a:pt x="496" y="104"/>
                    </a:lnTo>
                    <a:lnTo>
                      <a:pt x="496" y="104"/>
                    </a:lnTo>
                    <a:lnTo>
                      <a:pt x="494" y="82"/>
                    </a:lnTo>
                    <a:lnTo>
                      <a:pt x="488" y="64"/>
                    </a:lnTo>
                    <a:lnTo>
                      <a:pt x="478" y="46"/>
                    </a:lnTo>
                    <a:lnTo>
                      <a:pt x="464" y="30"/>
                    </a:lnTo>
                    <a:lnTo>
                      <a:pt x="450" y="18"/>
                    </a:lnTo>
                    <a:lnTo>
                      <a:pt x="432" y="8"/>
                    </a:lnTo>
                    <a:lnTo>
                      <a:pt x="412" y="2"/>
                    </a:lnTo>
                    <a:lnTo>
                      <a:pt x="390" y="0"/>
                    </a:lnTo>
                    <a:lnTo>
                      <a:pt x="106" y="0"/>
                    </a:lnTo>
                    <a:lnTo>
                      <a:pt x="106" y="0"/>
                    </a:lnTo>
                    <a:lnTo>
                      <a:pt x="84" y="2"/>
                    </a:lnTo>
                    <a:lnTo>
                      <a:pt x="64" y="8"/>
                    </a:lnTo>
                    <a:lnTo>
                      <a:pt x="46" y="18"/>
                    </a:lnTo>
                    <a:lnTo>
                      <a:pt x="32" y="30"/>
                    </a:lnTo>
                    <a:lnTo>
                      <a:pt x="18" y="46"/>
                    </a:lnTo>
                    <a:lnTo>
                      <a:pt x="8" y="64"/>
                    </a:lnTo>
                    <a:lnTo>
                      <a:pt x="2" y="82"/>
                    </a:lnTo>
                    <a:lnTo>
                      <a:pt x="0" y="104"/>
                    </a:lnTo>
                    <a:lnTo>
                      <a:pt x="0" y="104"/>
                    </a:lnTo>
                    <a:close/>
                    <a:moveTo>
                      <a:pt x="54" y="104"/>
                    </a:moveTo>
                    <a:lnTo>
                      <a:pt x="54" y="104"/>
                    </a:lnTo>
                    <a:lnTo>
                      <a:pt x="56" y="94"/>
                    </a:lnTo>
                    <a:lnTo>
                      <a:pt x="58" y="84"/>
                    </a:lnTo>
                    <a:lnTo>
                      <a:pt x="62" y="76"/>
                    </a:lnTo>
                    <a:lnTo>
                      <a:pt x="70" y="68"/>
                    </a:lnTo>
                    <a:lnTo>
                      <a:pt x="76" y="62"/>
                    </a:lnTo>
                    <a:lnTo>
                      <a:pt x="86" y="56"/>
                    </a:lnTo>
                    <a:lnTo>
                      <a:pt x="94" y="54"/>
                    </a:lnTo>
                    <a:lnTo>
                      <a:pt x="106" y="52"/>
                    </a:lnTo>
                    <a:lnTo>
                      <a:pt x="390" y="52"/>
                    </a:lnTo>
                    <a:lnTo>
                      <a:pt x="390" y="52"/>
                    </a:lnTo>
                    <a:lnTo>
                      <a:pt x="402" y="54"/>
                    </a:lnTo>
                    <a:lnTo>
                      <a:pt x="410" y="56"/>
                    </a:lnTo>
                    <a:lnTo>
                      <a:pt x="420" y="62"/>
                    </a:lnTo>
                    <a:lnTo>
                      <a:pt x="426" y="68"/>
                    </a:lnTo>
                    <a:lnTo>
                      <a:pt x="434" y="76"/>
                    </a:lnTo>
                    <a:lnTo>
                      <a:pt x="438" y="84"/>
                    </a:lnTo>
                    <a:lnTo>
                      <a:pt x="440" y="94"/>
                    </a:lnTo>
                    <a:lnTo>
                      <a:pt x="442" y="104"/>
                    </a:lnTo>
                    <a:lnTo>
                      <a:pt x="442" y="390"/>
                    </a:lnTo>
                    <a:lnTo>
                      <a:pt x="442" y="390"/>
                    </a:lnTo>
                    <a:lnTo>
                      <a:pt x="440" y="400"/>
                    </a:lnTo>
                    <a:lnTo>
                      <a:pt x="438" y="410"/>
                    </a:lnTo>
                    <a:lnTo>
                      <a:pt x="434" y="418"/>
                    </a:lnTo>
                    <a:lnTo>
                      <a:pt x="426" y="426"/>
                    </a:lnTo>
                    <a:lnTo>
                      <a:pt x="420" y="432"/>
                    </a:lnTo>
                    <a:lnTo>
                      <a:pt x="410" y="436"/>
                    </a:lnTo>
                    <a:lnTo>
                      <a:pt x="402" y="440"/>
                    </a:lnTo>
                    <a:lnTo>
                      <a:pt x="390" y="440"/>
                    </a:lnTo>
                    <a:lnTo>
                      <a:pt x="328" y="440"/>
                    </a:lnTo>
                    <a:lnTo>
                      <a:pt x="328" y="536"/>
                    </a:lnTo>
                    <a:lnTo>
                      <a:pt x="218" y="440"/>
                    </a:lnTo>
                    <a:lnTo>
                      <a:pt x="106" y="440"/>
                    </a:lnTo>
                    <a:lnTo>
                      <a:pt x="106" y="440"/>
                    </a:lnTo>
                    <a:lnTo>
                      <a:pt x="94" y="440"/>
                    </a:lnTo>
                    <a:lnTo>
                      <a:pt x="86" y="436"/>
                    </a:lnTo>
                    <a:lnTo>
                      <a:pt x="76" y="432"/>
                    </a:lnTo>
                    <a:lnTo>
                      <a:pt x="70" y="426"/>
                    </a:lnTo>
                    <a:lnTo>
                      <a:pt x="62" y="418"/>
                    </a:lnTo>
                    <a:lnTo>
                      <a:pt x="58" y="410"/>
                    </a:lnTo>
                    <a:lnTo>
                      <a:pt x="56" y="400"/>
                    </a:lnTo>
                    <a:lnTo>
                      <a:pt x="54" y="390"/>
                    </a:lnTo>
                    <a:lnTo>
                      <a:pt x="54"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
                <a:extLst>
                  <a:ext uri="{FF2B5EF4-FFF2-40B4-BE49-F238E27FC236}">
                    <a16:creationId xmlns:a16="http://schemas.microsoft.com/office/drawing/2014/main" id="{325D449B-B6D5-4681-918A-F0423CF82E90}"/>
                  </a:ext>
                </a:extLst>
              </p:cNvPr>
              <p:cNvSpPr>
                <a:spLocks/>
              </p:cNvSpPr>
              <p:nvPr/>
            </p:nvSpPr>
            <p:spPr bwMode="auto">
              <a:xfrm>
                <a:off x="2073278" y="1073150"/>
                <a:ext cx="117475" cy="104774"/>
              </a:xfrm>
              <a:custGeom>
                <a:avLst/>
                <a:gdLst>
                  <a:gd name="T0" fmla="*/ 36 w 74"/>
                  <a:gd name="T1" fmla="*/ 0 h 66"/>
                  <a:gd name="T2" fmla="*/ 36 w 74"/>
                  <a:gd name="T3" fmla="*/ 0 h 66"/>
                  <a:gd name="T4" fmla="*/ 22 w 74"/>
                  <a:gd name="T5" fmla="*/ 4 h 66"/>
                  <a:gd name="T6" fmla="*/ 16 w 74"/>
                  <a:gd name="T7" fmla="*/ 6 h 66"/>
                  <a:gd name="T8" fmla="*/ 10 w 74"/>
                  <a:gd name="T9" fmla="*/ 10 h 66"/>
                  <a:gd name="T10" fmla="*/ 10 w 74"/>
                  <a:gd name="T11" fmla="*/ 10 h 66"/>
                  <a:gd name="T12" fmla="*/ 6 w 74"/>
                  <a:gd name="T13" fmla="*/ 14 h 66"/>
                  <a:gd name="T14" fmla="*/ 4 w 74"/>
                  <a:gd name="T15" fmla="*/ 20 h 66"/>
                  <a:gd name="T16" fmla="*/ 2 w 74"/>
                  <a:gd name="T17" fmla="*/ 26 h 66"/>
                  <a:gd name="T18" fmla="*/ 0 w 74"/>
                  <a:gd name="T19" fmla="*/ 34 h 66"/>
                  <a:gd name="T20" fmla="*/ 0 w 74"/>
                  <a:gd name="T21" fmla="*/ 34 h 66"/>
                  <a:gd name="T22" fmla="*/ 2 w 74"/>
                  <a:gd name="T23" fmla="*/ 40 h 66"/>
                  <a:gd name="T24" fmla="*/ 4 w 74"/>
                  <a:gd name="T25" fmla="*/ 46 h 66"/>
                  <a:gd name="T26" fmla="*/ 6 w 74"/>
                  <a:gd name="T27" fmla="*/ 52 h 66"/>
                  <a:gd name="T28" fmla="*/ 10 w 74"/>
                  <a:gd name="T29" fmla="*/ 58 h 66"/>
                  <a:gd name="T30" fmla="*/ 10 w 74"/>
                  <a:gd name="T31" fmla="*/ 58 h 66"/>
                  <a:gd name="T32" fmla="*/ 16 w 74"/>
                  <a:gd name="T33" fmla="*/ 62 h 66"/>
                  <a:gd name="T34" fmla="*/ 22 w 74"/>
                  <a:gd name="T35" fmla="*/ 64 h 66"/>
                  <a:gd name="T36" fmla="*/ 28 w 74"/>
                  <a:gd name="T37" fmla="*/ 66 h 66"/>
                  <a:gd name="T38" fmla="*/ 36 w 74"/>
                  <a:gd name="T39" fmla="*/ 66 h 66"/>
                  <a:gd name="T40" fmla="*/ 36 w 74"/>
                  <a:gd name="T41" fmla="*/ 66 h 66"/>
                  <a:gd name="T42" fmla="*/ 44 w 74"/>
                  <a:gd name="T43" fmla="*/ 66 h 66"/>
                  <a:gd name="T44" fmla="*/ 52 w 74"/>
                  <a:gd name="T45" fmla="*/ 64 h 66"/>
                  <a:gd name="T46" fmla="*/ 58 w 74"/>
                  <a:gd name="T47" fmla="*/ 62 h 66"/>
                  <a:gd name="T48" fmla="*/ 64 w 74"/>
                  <a:gd name="T49" fmla="*/ 58 h 66"/>
                  <a:gd name="T50" fmla="*/ 64 w 74"/>
                  <a:gd name="T51" fmla="*/ 58 h 66"/>
                  <a:gd name="T52" fmla="*/ 68 w 74"/>
                  <a:gd name="T53" fmla="*/ 52 h 66"/>
                  <a:gd name="T54" fmla="*/ 70 w 74"/>
                  <a:gd name="T55" fmla="*/ 46 h 66"/>
                  <a:gd name="T56" fmla="*/ 72 w 74"/>
                  <a:gd name="T57" fmla="*/ 40 h 66"/>
                  <a:gd name="T58" fmla="*/ 74 w 74"/>
                  <a:gd name="T59" fmla="*/ 34 h 66"/>
                  <a:gd name="T60" fmla="*/ 74 w 74"/>
                  <a:gd name="T61" fmla="*/ 34 h 66"/>
                  <a:gd name="T62" fmla="*/ 72 w 74"/>
                  <a:gd name="T63" fmla="*/ 26 h 66"/>
                  <a:gd name="T64" fmla="*/ 70 w 74"/>
                  <a:gd name="T65" fmla="*/ 20 h 66"/>
                  <a:gd name="T66" fmla="*/ 68 w 74"/>
                  <a:gd name="T67" fmla="*/ 14 h 66"/>
                  <a:gd name="T68" fmla="*/ 64 w 74"/>
                  <a:gd name="T69" fmla="*/ 10 h 66"/>
                  <a:gd name="T70" fmla="*/ 64 w 74"/>
                  <a:gd name="T71" fmla="*/ 10 h 66"/>
                  <a:gd name="T72" fmla="*/ 58 w 74"/>
                  <a:gd name="T73" fmla="*/ 6 h 66"/>
                  <a:gd name="T74" fmla="*/ 52 w 74"/>
                  <a:gd name="T75" fmla="*/ 4 h 66"/>
                  <a:gd name="T76" fmla="*/ 36 w 74"/>
                  <a:gd name="T77" fmla="*/ 0 h 66"/>
                  <a:gd name="T78" fmla="*/ 36 w 74"/>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66">
                    <a:moveTo>
                      <a:pt x="36" y="0"/>
                    </a:moveTo>
                    <a:lnTo>
                      <a:pt x="36" y="0"/>
                    </a:lnTo>
                    <a:lnTo>
                      <a:pt x="22" y="4"/>
                    </a:lnTo>
                    <a:lnTo>
                      <a:pt x="16" y="6"/>
                    </a:lnTo>
                    <a:lnTo>
                      <a:pt x="10" y="10"/>
                    </a:lnTo>
                    <a:lnTo>
                      <a:pt x="10" y="10"/>
                    </a:lnTo>
                    <a:lnTo>
                      <a:pt x="6" y="14"/>
                    </a:lnTo>
                    <a:lnTo>
                      <a:pt x="4" y="20"/>
                    </a:lnTo>
                    <a:lnTo>
                      <a:pt x="2" y="26"/>
                    </a:lnTo>
                    <a:lnTo>
                      <a:pt x="0" y="34"/>
                    </a:lnTo>
                    <a:lnTo>
                      <a:pt x="0" y="34"/>
                    </a:lnTo>
                    <a:lnTo>
                      <a:pt x="2" y="40"/>
                    </a:lnTo>
                    <a:lnTo>
                      <a:pt x="4" y="46"/>
                    </a:lnTo>
                    <a:lnTo>
                      <a:pt x="6" y="52"/>
                    </a:lnTo>
                    <a:lnTo>
                      <a:pt x="10" y="58"/>
                    </a:lnTo>
                    <a:lnTo>
                      <a:pt x="10" y="58"/>
                    </a:lnTo>
                    <a:lnTo>
                      <a:pt x="16" y="62"/>
                    </a:lnTo>
                    <a:lnTo>
                      <a:pt x="22" y="64"/>
                    </a:lnTo>
                    <a:lnTo>
                      <a:pt x="28" y="66"/>
                    </a:lnTo>
                    <a:lnTo>
                      <a:pt x="36" y="66"/>
                    </a:lnTo>
                    <a:lnTo>
                      <a:pt x="36" y="66"/>
                    </a:lnTo>
                    <a:lnTo>
                      <a:pt x="44" y="66"/>
                    </a:lnTo>
                    <a:lnTo>
                      <a:pt x="52" y="64"/>
                    </a:lnTo>
                    <a:lnTo>
                      <a:pt x="58" y="62"/>
                    </a:lnTo>
                    <a:lnTo>
                      <a:pt x="64" y="58"/>
                    </a:lnTo>
                    <a:lnTo>
                      <a:pt x="64" y="58"/>
                    </a:lnTo>
                    <a:lnTo>
                      <a:pt x="68" y="52"/>
                    </a:lnTo>
                    <a:lnTo>
                      <a:pt x="70" y="46"/>
                    </a:lnTo>
                    <a:lnTo>
                      <a:pt x="72" y="40"/>
                    </a:lnTo>
                    <a:lnTo>
                      <a:pt x="74" y="34"/>
                    </a:lnTo>
                    <a:lnTo>
                      <a:pt x="74" y="34"/>
                    </a:lnTo>
                    <a:lnTo>
                      <a:pt x="72" y="26"/>
                    </a:lnTo>
                    <a:lnTo>
                      <a:pt x="70" y="20"/>
                    </a:lnTo>
                    <a:lnTo>
                      <a:pt x="68" y="14"/>
                    </a:lnTo>
                    <a:lnTo>
                      <a:pt x="64" y="10"/>
                    </a:lnTo>
                    <a:lnTo>
                      <a:pt x="64" y="10"/>
                    </a:lnTo>
                    <a:lnTo>
                      <a:pt x="58" y="6"/>
                    </a:lnTo>
                    <a:lnTo>
                      <a:pt x="52" y="4"/>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
                <a:extLst>
                  <a:ext uri="{FF2B5EF4-FFF2-40B4-BE49-F238E27FC236}">
                    <a16:creationId xmlns:a16="http://schemas.microsoft.com/office/drawing/2014/main" id="{7A51363A-7D56-4255-8FB4-8B860F192651}"/>
                  </a:ext>
                </a:extLst>
              </p:cNvPr>
              <p:cNvSpPr>
                <a:spLocks/>
              </p:cNvSpPr>
              <p:nvPr/>
            </p:nvSpPr>
            <p:spPr bwMode="auto">
              <a:xfrm>
                <a:off x="2006600" y="701675"/>
                <a:ext cx="292101" cy="330199"/>
              </a:xfrm>
              <a:custGeom>
                <a:avLst/>
                <a:gdLst>
                  <a:gd name="T0" fmla="*/ 160 w 184"/>
                  <a:gd name="T1" fmla="*/ 18 h 208"/>
                  <a:gd name="T2" fmla="*/ 132 w 184"/>
                  <a:gd name="T3" fmla="*/ 4 h 208"/>
                  <a:gd name="T4" fmla="*/ 94 w 184"/>
                  <a:gd name="T5" fmla="*/ 0 h 208"/>
                  <a:gd name="T6" fmla="*/ 64 w 184"/>
                  <a:gd name="T7" fmla="*/ 2 h 208"/>
                  <a:gd name="T8" fmla="*/ 40 w 184"/>
                  <a:gd name="T9" fmla="*/ 8 h 208"/>
                  <a:gd name="T10" fmla="*/ 0 w 184"/>
                  <a:gd name="T11" fmla="*/ 26 h 208"/>
                  <a:gd name="T12" fmla="*/ 24 w 184"/>
                  <a:gd name="T13" fmla="*/ 70 h 208"/>
                  <a:gd name="T14" fmla="*/ 36 w 184"/>
                  <a:gd name="T15" fmla="*/ 62 h 208"/>
                  <a:gd name="T16" fmla="*/ 52 w 184"/>
                  <a:gd name="T17" fmla="*/ 54 h 208"/>
                  <a:gd name="T18" fmla="*/ 68 w 184"/>
                  <a:gd name="T19" fmla="*/ 50 h 208"/>
                  <a:gd name="T20" fmla="*/ 84 w 184"/>
                  <a:gd name="T21" fmla="*/ 48 h 208"/>
                  <a:gd name="T22" fmla="*/ 110 w 184"/>
                  <a:gd name="T23" fmla="*/ 52 h 208"/>
                  <a:gd name="T24" fmla="*/ 116 w 184"/>
                  <a:gd name="T25" fmla="*/ 56 h 208"/>
                  <a:gd name="T26" fmla="*/ 122 w 184"/>
                  <a:gd name="T27" fmla="*/ 66 h 208"/>
                  <a:gd name="T28" fmla="*/ 124 w 184"/>
                  <a:gd name="T29" fmla="*/ 78 h 208"/>
                  <a:gd name="T30" fmla="*/ 118 w 184"/>
                  <a:gd name="T31" fmla="*/ 96 h 208"/>
                  <a:gd name="T32" fmla="*/ 112 w 184"/>
                  <a:gd name="T33" fmla="*/ 104 h 208"/>
                  <a:gd name="T34" fmla="*/ 102 w 184"/>
                  <a:gd name="T35" fmla="*/ 110 h 208"/>
                  <a:gd name="T36" fmla="*/ 84 w 184"/>
                  <a:gd name="T37" fmla="*/ 124 h 208"/>
                  <a:gd name="T38" fmla="*/ 66 w 184"/>
                  <a:gd name="T39" fmla="*/ 142 h 208"/>
                  <a:gd name="T40" fmla="*/ 58 w 184"/>
                  <a:gd name="T41" fmla="*/ 154 h 208"/>
                  <a:gd name="T42" fmla="*/ 54 w 184"/>
                  <a:gd name="T43" fmla="*/ 168 h 208"/>
                  <a:gd name="T44" fmla="*/ 52 w 184"/>
                  <a:gd name="T45" fmla="*/ 208 h 208"/>
                  <a:gd name="T46" fmla="*/ 102 w 184"/>
                  <a:gd name="T47" fmla="*/ 208 h 208"/>
                  <a:gd name="T48" fmla="*/ 108 w 184"/>
                  <a:gd name="T49" fmla="*/ 180 h 208"/>
                  <a:gd name="T50" fmla="*/ 114 w 184"/>
                  <a:gd name="T51" fmla="*/ 168 h 208"/>
                  <a:gd name="T52" fmla="*/ 124 w 184"/>
                  <a:gd name="T53" fmla="*/ 160 h 208"/>
                  <a:gd name="T54" fmla="*/ 144 w 184"/>
                  <a:gd name="T55" fmla="*/ 146 h 208"/>
                  <a:gd name="T56" fmla="*/ 162 w 184"/>
                  <a:gd name="T57" fmla="*/ 130 h 208"/>
                  <a:gd name="T58" fmla="*/ 172 w 184"/>
                  <a:gd name="T59" fmla="*/ 120 h 208"/>
                  <a:gd name="T60" fmla="*/ 178 w 184"/>
                  <a:gd name="T61" fmla="*/ 106 h 208"/>
                  <a:gd name="T62" fmla="*/ 184 w 184"/>
                  <a:gd name="T63" fmla="*/ 70 h 208"/>
                  <a:gd name="T64" fmla="*/ 182 w 184"/>
                  <a:gd name="T65" fmla="*/ 54 h 208"/>
                  <a:gd name="T66" fmla="*/ 170 w 184"/>
                  <a:gd name="T67" fmla="*/ 30 h 208"/>
                  <a:gd name="T68" fmla="*/ 160 w 184"/>
                  <a:gd name="T69"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208">
                    <a:moveTo>
                      <a:pt x="160" y="18"/>
                    </a:moveTo>
                    <a:lnTo>
                      <a:pt x="160" y="18"/>
                    </a:lnTo>
                    <a:lnTo>
                      <a:pt x="146" y="10"/>
                    </a:lnTo>
                    <a:lnTo>
                      <a:pt x="132" y="4"/>
                    </a:lnTo>
                    <a:lnTo>
                      <a:pt x="114" y="0"/>
                    </a:lnTo>
                    <a:lnTo>
                      <a:pt x="94" y="0"/>
                    </a:lnTo>
                    <a:lnTo>
                      <a:pt x="94" y="0"/>
                    </a:lnTo>
                    <a:lnTo>
                      <a:pt x="64" y="2"/>
                    </a:lnTo>
                    <a:lnTo>
                      <a:pt x="40" y="8"/>
                    </a:lnTo>
                    <a:lnTo>
                      <a:pt x="40" y="8"/>
                    </a:lnTo>
                    <a:lnTo>
                      <a:pt x="18" y="16"/>
                    </a:lnTo>
                    <a:lnTo>
                      <a:pt x="0" y="26"/>
                    </a:lnTo>
                    <a:lnTo>
                      <a:pt x="24" y="70"/>
                    </a:lnTo>
                    <a:lnTo>
                      <a:pt x="24" y="70"/>
                    </a:lnTo>
                    <a:lnTo>
                      <a:pt x="36" y="62"/>
                    </a:lnTo>
                    <a:lnTo>
                      <a:pt x="36" y="62"/>
                    </a:lnTo>
                    <a:lnTo>
                      <a:pt x="52" y="54"/>
                    </a:lnTo>
                    <a:lnTo>
                      <a:pt x="52" y="54"/>
                    </a:lnTo>
                    <a:lnTo>
                      <a:pt x="68" y="50"/>
                    </a:lnTo>
                    <a:lnTo>
                      <a:pt x="68" y="50"/>
                    </a:lnTo>
                    <a:lnTo>
                      <a:pt x="84" y="48"/>
                    </a:lnTo>
                    <a:lnTo>
                      <a:pt x="84" y="48"/>
                    </a:lnTo>
                    <a:lnTo>
                      <a:pt x="104" y="50"/>
                    </a:lnTo>
                    <a:lnTo>
                      <a:pt x="110" y="52"/>
                    </a:lnTo>
                    <a:lnTo>
                      <a:pt x="116" y="56"/>
                    </a:lnTo>
                    <a:lnTo>
                      <a:pt x="116" y="56"/>
                    </a:lnTo>
                    <a:lnTo>
                      <a:pt x="120" y="60"/>
                    </a:lnTo>
                    <a:lnTo>
                      <a:pt x="122" y="66"/>
                    </a:lnTo>
                    <a:lnTo>
                      <a:pt x="124" y="78"/>
                    </a:lnTo>
                    <a:lnTo>
                      <a:pt x="124" y="78"/>
                    </a:lnTo>
                    <a:lnTo>
                      <a:pt x="122" y="88"/>
                    </a:lnTo>
                    <a:lnTo>
                      <a:pt x="118" y="96"/>
                    </a:lnTo>
                    <a:lnTo>
                      <a:pt x="118" y="96"/>
                    </a:lnTo>
                    <a:lnTo>
                      <a:pt x="112" y="104"/>
                    </a:lnTo>
                    <a:lnTo>
                      <a:pt x="102" y="110"/>
                    </a:lnTo>
                    <a:lnTo>
                      <a:pt x="102" y="110"/>
                    </a:lnTo>
                    <a:lnTo>
                      <a:pt x="84" y="124"/>
                    </a:lnTo>
                    <a:lnTo>
                      <a:pt x="84" y="124"/>
                    </a:lnTo>
                    <a:lnTo>
                      <a:pt x="74" y="132"/>
                    </a:lnTo>
                    <a:lnTo>
                      <a:pt x="66" y="142"/>
                    </a:lnTo>
                    <a:lnTo>
                      <a:pt x="66" y="142"/>
                    </a:lnTo>
                    <a:lnTo>
                      <a:pt x="58" y="154"/>
                    </a:lnTo>
                    <a:lnTo>
                      <a:pt x="54" y="168"/>
                    </a:lnTo>
                    <a:lnTo>
                      <a:pt x="54" y="168"/>
                    </a:lnTo>
                    <a:lnTo>
                      <a:pt x="50" y="186"/>
                    </a:lnTo>
                    <a:lnTo>
                      <a:pt x="52" y="208"/>
                    </a:lnTo>
                    <a:lnTo>
                      <a:pt x="102" y="208"/>
                    </a:lnTo>
                    <a:lnTo>
                      <a:pt x="102" y="208"/>
                    </a:lnTo>
                    <a:lnTo>
                      <a:pt x="104" y="192"/>
                    </a:lnTo>
                    <a:lnTo>
                      <a:pt x="108" y="180"/>
                    </a:lnTo>
                    <a:lnTo>
                      <a:pt x="108" y="180"/>
                    </a:lnTo>
                    <a:lnTo>
                      <a:pt x="114" y="168"/>
                    </a:lnTo>
                    <a:lnTo>
                      <a:pt x="124" y="160"/>
                    </a:lnTo>
                    <a:lnTo>
                      <a:pt x="124" y="160"/>
                    </a:lnTo>
                    <a:lnTo>
                      <a:pt x="144" y="146"/>
                    </a:lnTo>
                    <a:lnTo>
                      <a:pt x="144" y="146"/>
                    </a:lnTo>
                    <a:lnTo>
                      <a:pt x="154" y="138"/>
                    </a:lnTo>
                    <a:lnTo>
                      <a:pt x="162" y="130"/>
                    </a:lnTo>
                    <a:lnTo>
                      <a:pt x="162" y="130"/>
                    </a:lnTo>
                    <a:lnTo>
                      <a:pt x="172" y="120"/>
                    </a:lnTo>
                    <a:lnTo>
                      <a:pt x="178" y="106"/>
                    </a:lnTo>
                    <a:lnTo>
                      <a:pt x="178" y="106"/>
                    </a:lnTo>
                    <a:lnTo>
                      <a:pt x="182" y="90"/>
                    </a:lnTo>
                    <a:lnTo>
                      <a:pt x="184" y="70"/>
                    </a:lnTo>
                    <a:lnTo>
                      <a:pt x="184" y="70"/>
                    </a:lnTo>
                    <a:lnTo>
                      <a:pt x="182" y="54"/>
                    </a:lnTo>
                    <a:lnTo>
                      <a:pt x="178" y="42"/>
                    </a:lnTo>
                    <a:lnTo>
                      <a:pt x="170" y="30"/>
                    </a:lnTo>
                    <a:lnTo>
                      <a:pt x="160" y="18"/>
                    </a:lnTo>
                    <a:lnTo>
                      <a:pt x="16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03595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1">
            <a:extLst>
              <a:ext uri="{FF2B5EF4-FFF2-40B4-BE49-F238E27FC236}">
                <a16:creationId xmlns:a16="http://schemas.microsoft.com/office/drawing/2014/main" id="{99E588BD-4B75-2445-B78F-1778DC4D33E1}"/>
              </a:ext>
            </a:extLst>
          </p:cNvPr>
          <p:cNvGraphicFramePr>
            <a:graphicFrameLocks noGrp="1"/>
          </p:cNvGraphicFramePr>
          <p:nvPr>
            <p:ph type="chart" sz="quarter" idx="19"/>
            <p:extLst>
              <p:ext uri="{D42A27DB-BD31-4B8C-83A1-F6EECF244321}">
                <p14:modId xmlns:p14="http://schemas.microsoft.com/office/powerpoint/2010/main" val="339836129"/>
              </p:ext>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4162E9CC-6D44-ED4B-A062-F5EC9FC3836F}"/>
              </a:ext>
            </a:extLst>
          </p:cNvPr>
          <p:cNvSpPr>
            <a:spLocks noGrp="1"/>
          </p:cNvSpPr>
          <p:nvPr>
            <p:ph type="body" sz="quarter" idx="21"/>
          </p:nvPr>
        </p:nvSpPr>
        <p:spPr/>
        <p:txBody>
          <a:bodyPr>
            <a:noAutofit/>
          </a:bodyPr>
          <a:lstStyle/>
          <a:p>
            <a:r>
              <a:rPr lang="en-US" sz="800" dirty="0"/>
              <a:t>^ Base: Respondents who reported at least one of the following medical bill problems in the past 12 months: had problems paying medical bills, contacted by a collection agency for unpaid bills, had to change way of life in order to pay medical bills, or has outstanding medical debt.</a:t>
            </a:r>
          </a:p>
          <a:p>
            <a:r>
              <a:rPr lang="en-US" sz="800" dirty="0"/>
              <a:t>Data: Commonwealth Fund Biennial Health Insurance Survey (2018).</a:t>
            </a:r>
          </a:p>
        </p:txBody>
      </p:sp>
      <p:sp>
        <p:nvSpPr>
          <p:cNvPr id="2" name="Title 1">
            <a:extLst>
              <a:ext uri="{FF2B5EF4-FFF2-40B4-BE49-F238E27FC236}">
                <a16:creationId xmlns:a16="http://schemas.microsoft.com/office/drawing/2014/main" id="{FC324D9A-9E12-B341-BD05-C1815A9BA5B3}"/>
              </a:ext>
            </a:extLst>
          </p:cNvPr>
          <p:cNvSpPr>
            <a:spLocks noGrp="1"/>
          </p:cNvSpPr>
          <p:nvPr>
            <p:ph type="ctrTitle"/>
          </p:nvPr>
        </p:nvSpPr>
        <p:spPr>
          <a:xfrm>
            <a:off x="627434" y="514555"/>
            <a:ext cx="8091114" cy="711733"/>
          </a:xfrm>
        </p:spPr>
        <p:txBody>
          <a:bodyPr>
            <a:normAutofit/>
          </a:bodyPr>
          <a:lstStyle/>
          <a:p>
            <a:r>
              <a:rPr lang="en-US" sz="2400" dirty="0"/>
              <a:t>Adults with Medical Bill Problems Had Lingering Financial Problems</a:t>
            </a:r>
          </a:p>
        </p:txBody>
      </p:sp>
      <p:sp>
        <p:nvSpPr>
          <p:cNvPr id="20" name="TextBox 19">
            <a:extLst>
              <a:ext uri="{FF2B5EF4-FFF2-40B4-BE49-F238E27FC236}">
                <a16:creationId xmlns:a16="http://schemas.microsoft.com/office/drawing/2014/main" id="{B179B0BF-503C-3345-9270-A6C8FCE6D30A}"/>
              </a:ext>
            </a:extLst>
          </p:cNvPr>
          <p:cNvSpPr txBox="1"/>
          <p:nvPr/>
        </p:nvSpPr>
        <p:spPr>
          <a:xfrm>
            <a:off x="586527" y="1300706"/>
            <a:ext cx="720029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C515A"/>
                </a:solidFill>
                <a:effectLst/>
                <a:uLnTx/>
                <a:uFillTx/>
                <a:latin typeface="Trebuchet MS"/>
                <a:ea typeface="+mn-ea"/>
                <a:cs typeface="+mn-cs"/>
              </a:rPr>
              <a:t>Percent adults ages 19–64 who reported the following happened in the past two years because of medical bill problems^</a:t>
            </a:r>
          </a:p>
        </p:txBody>
      </p:sp>
      <p:grpSp>
        <p:nvGrpSpPr>
          <p:cNvPr id="16" name="Group 15">
            <a:extLst>
              <a:ext uri="{FF2B5EF4-FFF2-40B4-BE49-F238E27FC236}">
                <a16:creationId xmlns:a16="http://schemas.microsoft.com/office/drawing/2014/main" id="{037F07F2-E550-4E9B-9E69-FD6F9766A91D}"/>
              </a:ext>
            </a:extLst>
          </p:cNvPr>
          <p:cNvGrpSpPr/>
          <p:nvPr/>
        </p:nvGrpSpPr>
        <p:grpSpPr>
          <a:xfrm>
            <a:off x="2217046" y="1977948"/>
            <a:ext cx="4911520" cy="307777"/>
            <a:chOff x="3903137" y="5234128"/>
            <a:chExt cx="4911520" cy="307777"/>
          </a:xfrm>
        </p:grpSpPr>
        <p:grpSp>
          <p:nvGrpSpPr>
            <p:cNvPr id="21" name="Group 20">
              <a:extLst>
                <a:ext uri="{FF2B5EF4-FFF2-40B4-BE49-F238E27FC236}">
                  <a16:creationId xmlns:a16="http://schemas.microsoft.com/office/drawing/2014/main" id="{5CB356D2-BA2A-464D-85BF-3C8A790EC338}"/>
                </a:ext>
              </a:extLst>
            </p:cNvPr>
            <p:cNvGrpSpPr/>
            <p:nvPr/>
          </p:nvGrpSpPr>
          <p:grpSpPr>
            <a:xfrm>
              <a:off x="3903137" y="5234128"/>
              <a:ext cx="957184" cy="307777"/>
              <a:chOff x="5022671" y="955320"/>
              <a:chExt cx="852518" cy="307777"/>
            </a:xfrm>
          </p:grpSpPr>
          <p:sp>
            <p:nvSpPr>
              <p:cNvPr id="25" name="TextBox 24">
                <a:extLst>
                  <a:ext uri="{FF2B5EF4-FFF2-40B4-BE49-F238E27FC236}">
                    <a16:creationId xmlns:a16="http://schemas.microsoft.com/office/drawing/2014/main" id="{0D53A2C6-F402-4818-BF15-43EB9C06F5A6}"/>
                  </a:ext>
                </a:extLst>
              </p:cNvPr>
              <p:cNvSpPr txBox="1"/>
              <p:nvPr/>
            </p:nvSpPr>
            <p:spPr>
              <a:xfrm>
                <a:off x="5166717" y="955320"/>
                <a:ext cx="708472"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Trebuchet MS"/>
                    <a:ea typeface="+mn-ea"/>
                    <a:cs typeface="+mn-cs"/>
                  </a:rPr>
                  <a:t>Total </a:t>
                </a:r>
              </a:p>
            </p:txBody>
          </p:sp>
          <p:sp>
            <p:nvSpPr>
              <p:cNvPr id="26" name="Rectangle 25">
                <a:extLst>
                  <a:ext uri="{FF2B5EF4-FFF2-40B4-BE49-F238E27FC236}">
                    <a16:creationId xmlns:a16="http://schemas.microsoft.com/office/drawing/2014/main" id="{CCD5FE04-E72E-444F-8A20-2300F0387916}"/>
                  </a:ext>
                </a:extLst>
              </p:cNvPr>
              <p:cNvSpPr/>
              <p:nvPr/>
            </p:nvSpPr>
            <p:spPr>
              <a:xfrm>
                <a:off x="5022671" y="1042416"/>
                <a:ext cx="137160" cy="137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grpSp>
        <p:grpSp>
          <p:nvGrpSpPr>
            <p:cNvPr id="22" name="Group 21">
              <a:extLst>
                <a:ext uri="{FF2B5EF4-FFF2-40B4-BE49-F238E27FC236}">
                  <a16:creationId xmlns:a16="http://schemas.microsoft.com/office/drawing/2014/main" id="{9FDFC605-3793-45FA-800F-61CB4DF92038}"/>
                </a:ext>
              </a:extLst>
            </p:cNvPr>
            <p:cNvGrpSpPr/>
            <p:nvPr/>
          </p:nvGrpSpPr>
          <p:grpSpPr>
            <a:xfrm>
              <a:off x="5143216" y="5234128"/>
              <a:ext cx="3671441" cy="307777"/>
              <a:chOff x="3203848" y="955320"/>
              <a:chExt cx="3671441" cy="307777"/>
            </a:xfrm>
          </p:grpSpPr>
          <p:sp>
            <p:nvSpPr>
              <p:cNvPr id="23" name="TextBox 22">
                <a:extLst>
                  <a:ext uri="{FF2B5EF4-FFF2-40B4-BE49-F238E27FC236}">
                    <a16:creationId xmlns:a16="http://schemas.microsoft.com/office/drawing/2014/main" id="{1502883E-1477-4225-83C8-F17414122D91}"/>
                  </a:ext>
                </a:extLst>
              </p:cNvPr>
              <p:cNvSpPr txBox="1"/>
              <p:nvPr/>
            </p:nvSpPr>
            <p:spPr>
              <a:xfrm>
                <a:off x="3347864" y="955320"/>
                <a:ext cx="1495425"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Trebuchet MS"/>
                    <a:ea typeface="+mn-ea"/>
                    <a:cs typeface="+mn-cs"/>
                  </a:rPr>
                  <a:t>Under 200% FPL</a:t>
                </a:r>
              </a:p>
            </p:txBody>
          </p:sp>
          <p:sp>
            <p:nvSpPr>
              <p:cNvPr id="24" name="Rectangle 23">
                <a:extLst>
                  <a:ext uri="{FF2B5EF4-FFF2-40B4-BE49-F238E27FC236}">
                    <a16:creationId xmlns:a16="http://schemas.microsoft.com/office/drawing/2014/main" id="{834AA099-0EB9-42BD-A45B-382AA58E276B}"/>
                  </a:ext>
                </a:extLst>
              </p:cNvPr>
              <p:cNvSpPr/>
              <p:nvPr/>
            </p:nvSpPr>
            <p:spPr>
              <a:xfrm>
                <a:off x="3203848" y="1042416"/>
                <a:ext cx="137160"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8" name="TextBox 27">
                <a:extLst>
                  <a:ext uri="{FF2B5EF4-FFF2-40B4-BE49-F238E27FC236}">
                    <a16:creationId xmlns:a16="http://schemas.microsoft.com/office/drawing/2014/main" id="{7198DBE9-5016-491D-B13F-9A7ED7D82F4C}"/>
                  </a:ext>
                </a:extLst>
              </p:cNvPr>
              <p:cNvSpPr txBox="1"/>
              <p:nvPr/>
            </p:nvSpPr>
            <p:spPr>
              <a:xfrm>
                <a:off x="5278264" y="955320"/>
                <a:ext cx="1597025"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Trebuchet MS"/>
                    <a:ea typeface="+mn-ea"/>
                    <a:cs typeface="+mn-cs"/>
                  </a:rPr>
                  <a:t>200% FPL or more</a:t>
                </a:r>
              </a:p>
            </p:txBody>
          </p:sp>
          <p:sp>
            <p:nvSpPr>
              <p:cNvPr id="29" name="Rectangle 28">
                <a:extLst>
                  <a:ext uri="{FF2B5EF4-FFF2-40B4-BE49-F238E27FC236}">
                    <a16:creationId xmlns:a16="http://schemas.microsoft.com/office/drawing/2014/main" id="{2E111A26-D1BA-4F84-91E4-EFBCC26DB6B9}"/>
                  </a:ext>
                </a:extLst>
              </p:cNvPr>
              <p:cNvSpPr/>
              <p:nvPr/>
            </p:nvSpPr>
            <p:spPr>
              <a:xfrm>
                <a:off x="5134248" y="1042416"/>
                <a:ext cx="137160" cy="1371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grpSp>
      </p:grpSp>
      <p:sp>
        <p:nvSpPr>
          <p:cNvPr id="5" name="Subtitle 4">
            <a:extLst>
              <a:ext uri="{FF2B5EF4-FFF2-40B4-BE49-F238E27FC236}">
                <a16:creationId xmlns:a16="http://schemas.microsoft.com/office/drawing/2014/main" id="{58391DDB-48E4-4B41-AF68-E85131E75A40}"/>
              </a:ext>
            </a:extLst>
          </p:cNvPr>
          <p:cNvSpPr>
            <a:spLocks noGrp="1"/>
          </p:cNvSpPr>
          <p:nvPr>
            <p:ph type="subTitle" idx="1"/>
          </p:nvPr>
        </p:nvSpPr>
        <p:spPr/>
        <p:txBody>
          <a:bodyPr/>
          <a:lstStyle/>
          <a:p>
            <a:r>
              <a:rPr lang="en-US" dirty="0"/>
              <a:t>EXHIBIT 14</a:t>
            </a:r>
          </a:p>
        </p:txBody>
      </p:sp>
    </p:spTree>
    <p:extLst>
      <p:ext uri="{BB962C8B-B14F-4D97-AF65-F5344CB8AC3E}">
        <p14:creationId xmlns:p14="http://schemas.microsoft.com/office/powerpoint/2010/main" val="404408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2">
            <a:extLst>
              <a:ext uri="{FF2B5EF4-FFF2-40B4-BE49-F238E27FC236}">
                <a16:creationId xmlns:a16="http://schemas.microsoft.com/office/drawing/2014/main" id="{535157A8-73E3-BE42-B90F-D302541990B1}"/>
              </a:ext>
            </a:extLst>
          </p:cNvPr>
          <p:cNvGraphicFramePr>
            <a:graphicFrameLocks noGrp="1"/>
          </p:cNvGraphicFramePr>
          <p:nvPr>
            <p:ph type="chart" sz="quarter" idx="19"/>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2917CD51-A166-EA47-ACD6-EA30A68FAE04}"/>
              </a:ext>
            </a:extLst>
          </p:cNvPr>
          <p:cNvSpPr>
            <a:spLocks noGrp="1"/>
          </p:cNvSpPr>
          <p:nvPr>
            <p:ph type="body" sz="quarter" idx="21"/>
          </p:nvPr>
        </p:nvSpPr>
        <p:spPr>
          <a:xfrm>
            <a:off x="2459736" y="5999997"/>
            <a:ext cx="6400800" cy="777375"/>
          </a:xfrm>
        </p:spPr>
        <p:txBody>
          <a:bodyPr/>
          <a:lstStyle/>
          <a:p>
            <a:r>
              <a:rPr lang="en-US" dirty="0">
                <a:cs typeface="Calibri" panose="020F0502020204030204" pitchFamily="34" charset="0"/>
              </a:rPr>
              <a:t>Data: Medical Expenditure Panel Survey–Insurance Component (MEPS–IC), 2008–2017.</a:t>
            </a:r>
          </a:p>
          <a:p>
            <a:r>
              <a:rPr lang="en-US" dirty="0"/>
              <a:t>Source: Sara R. Collins and David C. Radley, </a:t>
            </a:r>
            <a:r>
              <a:rPr lang="en-US" i="1" dirty="0">
                <a:hlinkClick r:id="rId4"/>
              </a:rPr>
              <a:t>The Cost of Employer Insurance Is a Growing Burden for Middle-Income Families</a:t>
            </a:r>
            <a:r>
              <a:rPr lang="en-US" i="1" dirty="0"/>
              <a:t> </a:t>
            </a:r>
            <a:r>
              <a:rPr lang="en-US" dirty="0"/>
              <a:t>(Commonwealth Fund, Dec. 2018).</a:t>
            </a:r>
          </a:p>
        </p:txBody>
      </p:sp>
      <p:sp>
        <p:nvSpPr>
          <p:cNvPr id="2" name="Subtitle 1">
            <a:extLst>
              <a:ext uri="{FF2B5EF4-FFF2-40B4-BE49-F238E27FC236}">
                <a16:creationId xmlns:a16="http://schemas.microsoft.com/office/drawing/2014/main" id="{AB721AD5-843D-4089-9BC8-0087B47B70E5}"/>
              </a:ext>
            </a:extLst>
          </p:cNvPr>
          <p:cNvSpPr>
            <a:spLocks noGrp="1"/>
          </p:cNvSpPr>
          <p:nvPr>
            <p:ph type="subTitle" idx="1"/>
          </p:nvPr>
        </p:nvSpPr>
        <p:spPr/>
        <p:txBody>
          <a:bodyPr/>
          <a:lstStyle/>
          <a:p>
            <a:r>
              <a:rPr lang="en-US" dirty="0"/>
              <a:t>EXHIBIT 15</a:t>
            </a:r>
          </a:p>
        </p:txBody>
      </p:sp>
      <p:sp>
        <p:nvSpPr>
          <p:cNvPr id="4" name="Title 3">
            <a:extLst>
              <a:ext uri="{FF2B5EF4-FFF2-40B4-BE49-F238E27FC236}">
                <a16:creationId xmlns:a16="http://schemas.microsoft.com/office/drawing/2014/main" id="{1EEDFD0B-5AA4-3F4A-A878-1D444311405E}"/>
              </a:ext>
            </a:extLst>
          </p:cNvPr>
          <p:cNvSpPr>
            <a:spLocks noGrp="1"/>
          </p:cNvSpPr>
          <p:nvPr>
            <p:ph type="ctrTitle"/>
          </p:nvPr>
        </p:nvSpPr>
        <p:spPr>
          <a:xfrm>
            <a:off x="627434" y="514555"/>
            <a:ext cx="7396603" cy="1185034"/>
          </a:xfrm>
        </p:spPr>
        <p:txBody>
          <a:bodyPr>
            <a:normAutofit/>
          </a:bodyPr>
          <a:lstStyle/>
          <a:p>
            <a:r>
              <a:rPr lang="en-US" sz="2400" dirty="0"/>
              <a:t>Premiums for Employer Health Plans Climbed in 2017</a:t>
            </a:r>
          </a:p>
        </p:txBody>
      </p:sp>
      <p:sp>
        <p:nvSpPr>
          <p:cNvPr id="10" name="TextBox 9">
            <a:extLst>
              <a:ext uri="{FF2B5EF4-FFF2-40B4-BE49-F238E27FC236}">
                <a16:creationId xmlns:a16="http://schemas.microsoft.com/office/drawing/2014/main" id="{F7FA5B1F-9B37-2C49-9DB6-7D332547CD93}"/>
              </a:ext>
            </a:extLst>
          </p:cNvPr>
          <p:cNvSpPr txBox="1"/>
          <p:nvPr/>
        </p:nvSpPr>
        <p:spPr>
          <a:xfrm>
            <a:off x="7193898" y="2713614"/>
            <a:ext cx="1250855" cy="307777"/>
          </a:xfrm>
          <a:prstGeom prst="rect">
            <a:avLst/>
          </a:prstGeom>
          <a:noFill/>
        </p:spPr>
        <p:txBody>
          <a:bodyPr wrap="square" rtlCol="0">
            <a:spAutoFit/>
          </a:bodyPr>
          <a:lstStyle/>
          <a:p>
            <a:r>
              <a:rPr lang="en-US" sz="1400" dirty="0">
                <a:solidFill>
                  <a:schemeClr val="tx2"/>
                </a:solidFill>
                <a:cs typeface="Arial" pitchFamily="34" charset="0"/>
              </a:rPr>
              <a:t>Family plans</a:t>
            </a:r>
            <a:endParaRPr lang="en-US" sz="1200" dirty="0">
              <a:solidFill>
                <a:schemeClr val="tx2"/>
              </a:solidFill>
              <a:cs typeface="Arial" pitchFamily="34" charset="0"/>
            </a:endParaRPr>
          </a:p>
        </p:txBody>
      </p:sp>
      <p:sp>
        <p:nvSpPr>
          <p:cNvPr id="11" name="TextBox 10">
            <a:extLst>
              <a:ext uri="{FF2B5EF4-FFF2-40B4-BE49-F238E27FC236}">
                <a16:creationId xmlns:a16="http://schemas.microsoft.com/office/drawing/2014/main" id="{60900009-81C5-BB40-975E-BE1A1FAC93D1}"/>
              </a:ext>
            </a:extLst>
          </p:cNvPr>
          <p:cNvSpPr txBox="1"/>
          <p:nvPr/>
        </p:nvSpPr>
        <p:spPr>
          <a:xfrm>
            <a:off x="7472407" y="4046318"/>
            <a:ext cx="1291913" cy="523220"/>
          </a:xfrm>
          <a:prstGeom prst="rect">
            <a:avLst/>
          </a:prstGeom>
          <a:noFill/>
        </p:spPr>
        <p:txBody>
          <a:bodyPr wrap="square" rtlCol="0">
            <a:spAutoFit/>
          </a:bodyPr>
          <a:lstStyle/>
          <a:p>
            <a:r>
              <a:rPr lang="en-US" sz="1400" dirty="0">
                <a:solidFill>
                  <a:schemeClr val="bg2"/>
                </a:solidFill>
                <a:cs typeface="Arial" pitchFamily="34" charset="0"/>
              </a:rPr>
              <a:t>Single-person plans</a:t>
            </a:r>
            <a:endParaRPr lang="en-US" sz="1200" dirty="0">
              <a:solidFill>
                <a:schemeClr val="bg2"/>
              </a:solidFill>
              <a:cs typeface="Arial" pitchFamily="34" charset="0"/>
            </a:endParaRPr>
          </a:p>
        </p:txBody>
      </p:sp>
      <p:sp>
        <p:nvSpPr>
          <p:cNvPr id="22" name="TextBox 21">
            <a:extLst>
              <a:ext uri="{FF2B5EF4-FFF2-40B4-BE49-F238E27FC236}">
                <a16:creationId xmlns:a16="http://schemas.microsoft.com/office/drawing/2014/main" id="{B9D4D094-A387-654A-9DD7-F4A986E32235}"/>
              </a:ext>
            </a:extLst>
          </p:cNvPr>
          <p:cNvSpPr txBox="1"/>
          <p:nvPr/>
        </p:nvSpPr>
        <p:spPr>
          <a:xfrm>
            <a:off x="595469" y="1412791"/>
            <a:ext cx="3918020" cy="307777"/>
          </a:xfrm>
          <a:prstGeom prst="rect">
            <a:avLst/>
          </a:prstGeom>
          <a:noFill/>
        </p:spPr>
        <p:txBody>
          <a:bodyPr wrap="square" rtlCol="0">
            <a:spAutoFit/>
          </a:bodyPr>
          <a:lstStyle/>
          <a:p>
            <a:r>
              <a:rPr lang="en-US" sz="1400" i="1" dirty="0"/>
              <a:t>Average growth from previous year</a:t>
            </a:r>
          </a:p>
        </p:txBody>
      </p:sp>
    </p:spTree>
    <p:extLst>
      <p:ext uri="{BB962C8B-B14F-4D97-AF65-F5344CB8AC3E}">
        <p14:creationId xmlns:p14="http://schemas.microsoft.com/office/powerpoint/2010/main" val="361277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0D9E76-017E-AC43-A1DB-1BBEABCA2102}"/>
              </a:ext>
            </a:extLst>
          </p:cNvPr>
          <p:cNvSpPr>
            <a:spLocks noGrp="1"/>
          </p:cNvSpPr>
          <p:nvPr>
            <p:ph type="body" sz="quarter" idx="21"/>
          </p:nvPr>
        </p:nvSpPr>
        <p:spPr>
          <a:xfrm>
            <a:off x="2285999" y="5901533"/>
            <a:ext cx="6400800" cy="956467"/>
          </a:xfrm>
        </p:spPr>
        <p:txBody>
          <a:bodyPr>
            <a:normAutofit fontScale="85000" lnSpcReduction="20000"/>
          </a:bodyPr>
          <a:lstStyle/>
          <a:p>
            <a:pPr>
              <a:spcAft>
                <a:spcPct val="25000"/>
              </a:spcAft>
            </a:pPr>
            <a:r>
              <a:rPr lang="en-US" dirty="0">
                <a:cs typeface="Calibri" panose="020F0502020204030204" pitchFamily="34" charset="0"/>
              </a:rPr>
              <a:t>Notes: Estimates of median household income used in the denominator for this ratio come from the Current Population Survey (CPS), which revised its income questions in 2013. The denominator in our ratio estimates prior to 2014 is derived from the traditional CPS income questions, while ratio estimates from 2017 are estimated from the revised income questions. Household incomes have been adjusted for the likelihood that people in the same residence purchase health insurance together.</a:t>
            </a:r>
          </a:p>
          <a:p>
            <a:pPr>
              <a:spcAft>
                <a:spcPct val="25000"/>
              </a:spcAft>
            </a:pPr>
            <a:r>
              <a:rPr lang="en-US" dirty="0">
                <a:cs typeface="Calibri" panose="020F0502020204030204" pitchFamily="34" charset="0"/>
              </a:rPr>
              <a:t>Data: Employee premium contribution: Medical Expenditure Panel Survey–Insurance Component (MEPS–IC), 2008, 2011, 2017; Median household income: Current Population Survey, 2008–09, 2011–12, 2017–18.</a:t>
            </a:r>
          </a:p>
          <a:p>
            <a:pPr>
              <a:spcAft>
                <a:spcPct val="25000"/>
              </a:spcAft>
            </a:pPr>
            <a:r>
              <a:rPr lang="en-US" dirty="0"/>
              <a:t>Source: Sara R. Collins and David C. Radley, </a:t>
            </a:r>
            <a:r>
              <a:rPr lang="en-US" i="1" dirty="0">
                <a:hlinkClick r:id="rId3"/>
              </a:rPr>
              <a:t>The Cost of Employer Insurance Is a Growing Burden for Middle-Income Families </a:t>
            </a:r>
            <a:r>
              <a:rPr lang="en-US" dirty="0"/>
              <a:t>(Commonwealth Fund, Dec. 2018).</a:t>
            </a:r>
          </a:p>
        </p:txBody>
      </p:sp>
      <p:sp>
        <p:nvSpPr>
          <p:cNvPr id="3" name="Subtitle 2">
            <a:extLst>
              <a:ext uri="{FF2B5EF4-FFF2-40B4-BE49-F238E27FC236}">
                <a16:creationId xmlns:a16="http://schemas.microsoft.com/office/drawing/2014/main" id="{2622FBCD-77D8-4677-836D-27FBF82DFC9C}"/>
              </a:ext>
            </a:extLst>
          </p:cNvPr>
          <p:cNvSpPr>
            <a:spLocks noGrp="1"/>
          </p:cNvSpPr>
          <p:nvPr>
            <p:ph type="subTitle" idx="1"/>
          </p:nvPr>
        </p:nvSpPr>
        <p:spPr/>
        <p:txBody>
          <a:bodyPr/>
          <a:lstStyle/>
          <a:p>
            <a:r>
              <a:rPr lang="en-US" dirty="0"/>
              <a:t>EXHIBIT 16</a:t>
            </a:r>
          </a:p>
        </p:txBody>
      </p:sp>
      <p:sp>
        <p:nvSpPr>
          <p:cNvPr id="2" name="Title 1"/>
          <p:cNvSpPr>
            <a:spLocks noGrp="1"/>
          </p:cNvSpPr>
          <p:nvPr>
            <p:ph type="ctrTitle"/>
          </p:nvPr>
        </p:nvSpPr>
        <p:spPr>
          <a:xfrm>
            <a:off x="627434" y="514555"/>
            <a:ext cx="8091114" cy="758801"/>
          </a:xfrm>
        </p:spPr>
        <p:txBody>
          <a:bodyPr>
            <a:normAutofit/>
          </a:bodyPr>
          <a:lstStyle/>
          <a:p>
            <a:r>
              <a:rPr lang="en-US" sz="2400" dirty="0"/>
              <a:t>Worker Payments for Employer Coverage Are Growing Faster than Median Income</a:t>
            </a:r>
          </a:p>
        </p:txBody>
      </p:sp>
      <p:graphicFrame>
        <p:nvGraphicFramePr>
          <p:cNvPr id="5" name="Chart Placeholder 19">
            <a:extLst>
              <a:ext uri="{FF2B5EF4-FFF2-40B4-BE49-F238E27FC236}">
                <a16:creationId xmlns:a16="http://schemas.microsoft.com/office/drawing/2014/main" id="{38BA12D5-B13D-47B7-8116-AB3314A77F15}"/>
              </a:ext>
            </a:extLst>
          </p:cNvPr>
          <p:cNvGraphicFramePr>
            <a:graphicFrameLocks noGrp="1"/>
          </p:cNvGraphicFramePr>
          <p:nvPr>
            <p:ph type="chart" sz="quarter" idx="19"/>
            <p:extLst/>
          </p:nvPr>
        </p:nvGraphicFramePr>
        <p:xfrm>
          <a:off x="846500" y="1994726"/>
          <a:ext cx="1972938" cy="343242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7889C140-B6D3-495F-A127-3F0A93A4DA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063" y="2117018"/>
            <a:ext cx="4690723" cy="3310959"/>
          </a:xfrm>
          <a:prstGeom prst="rect">
            <a:avLst/>
          </a:prstGeom>
        </p:spPr>
      </p:pic>
      <p:sp>
        <p:nvSpPr>
          <p:cNvPr id="7" name="TextBox 6">
            <a:extLst>
              <a:ext uri="{FF2B5EF4-FFF2-40B4-BE49-F238E27FC236}">
                <a16:creationId xmlns:a16="http://schemas.microsoft.com/office/drawing/2014/main" id="{3AFC0BFC-1962-414E-9C09-FE3C41B7B75E}"/>
              </a:ext>
            </a:extLst>
          </p:cNvPr>
          <p:cNvSpPr txBox="1"/>
          <p:nvPr/>
        </p:nvSpPr>
        <p:spPr>
          <a:xfrm>
            <a:off x="3791499" y="1417208"/>
            <a:ext cx="3996444" cy="523220"/>
          </a:xfrm>
          <a:prstGeom prst="rect">
            <a:avLst/>
          </a:prstGeom>
          <a:noFill/>
        </p:spPr>
        <p:txBody>
          <a:bodyPr wrap="square" rtlCol="0">
            <a:spAutoFit/>
          </a:bodyPr>
          <a:lstStyle/>
          <a:p>
            <a:r>
              <a:rPr lang="en-US" sz="1400" i="1" dirty="0">
                <a:cs typeface="Calibri" panose="020F0502020204030204" pitchFamily="34" charset="0"/>
              </a:rPr>
              <a:t>Average employee premium contribution as percent of median state income in 2017</a:t>
            </a:r>
          </a:p>
        </p:txBody>
      </p:sp>
      <p:grpSp>
        <p:nvGrpSpPr>
          <p:cNvPr id="8" name="Group 7">
            <a:extLst>
              <a:ext uri="{FF2B5EF4-FFF2-40B4-BE49-F238E27FC236}">
                <a16:creationId xmlns:a16="http://schemas.microsoft.com/office/drawing/2014/main" id="{9A74FBF9-B748-40FA-9B13-D9F6517C55B8}"/>
              </a:ext>
            </a:extLst>
          </p:cNvPr>
          <p:cNvGrpSpPr/>
          <p:nvPr/>
        </p:nvGrpSpPr>
        <p:grpSpPr>
          <a:xfrm>
            <a:off x="5984424" y="5070536"/>
            <a:ext cx="2854325" cy="817059"/>
            <a:chOff x="2725787" y="1819745"/>
            <a:chExt cx="2854325" cy="817059"/>
          </a:xfrm>
        </p:grpSpPr>
        <p:sp>
          <p:nvSpPr>
            <p:cNvPr id="9" name="Oval 8">
              <a:extLst>
                <a:ext uri="{FF2B5EF4-FFF2-40B4-BE49-F238E27FC236}">
                  <a16:creationId xmlns:a16="http://schemas.microsoft.com/office/drawing/2014/main" id="{8B59D84A-B9E2-4605-8288-AD8AD67CE037}"/>
                </a:ext>
              </a:extLst>
            </p:cNvPr>
            <p:cNvSpPr/>
            <p:nvPr/>
          </p:nvSpPr>
          <p:spPr>
            <a:xfrm>
              <a:off x="2725787" y="1868742"/>
              <a:ext cx="164592" cy="164592"/>
            </a:xfrm>
            <a:prstGeom prst="ellipse">
              <a:avLst/>
            </a:prstGeom>
            <a:solidFill>
              <a:schemeClr val="bg1"/>
            </a:solidFill>
            <a:ln w="9525">
              <a:solidFill>
                <a:srgbClr val="92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Oval 9">
              <a:extLst>
                <a:ext uri="{FF2B5EF4-FFF2-40B4-BE49-F238E27FC236}">
                  <a16:creationId xmlns:a16="http://schemas.microsoft.com/office/drawing/2014/main" id="{89B6876B-7089-4796-B124-0CA6908C858B}"/>
                </a:ext>
              </a:extLst>
            </p:cNvPr>
            <p:cNvSpPr/>
            <p:nvPr/>
          </p:nvSpPr>
          <p:spPr>
            <a:xfrm>
              <a:off x="2726074" y="2135442"/>
              <a:ext cx="164592" cy="164592"/>
            </a:xfrm>
            <a:prstGeom prst="ellipse">
              <a:avLst/>
            </a:prstGeom>
            <a:solidFill>
              <a:srgbClr val="92D7D7"/>
            </a:solidFill>
            <a:ln w="9525">
              <a:solidFill>
                <a:srgbClr val="92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1" name="TextBox 10">
              <a:extLst>
                <a:ext uri="{FF2B5EF4-FFF2-40B4-BE49-F238E27FC236}">
                  <a16:creationId xmlns:a16="http://schemas.microsoft.com/office/drawing/2014/main" id="{B78E0149-FBD7-48F9-9C2C-5EA803CE750F}"/>
                </a:ext>
              </a:extLst>
            </p:cNvPr>
            <p:cNvSpPr txBox="1"/>
            <p:nvPr/>
          </p:nvSpPr>
          <p:spPr>
            <a:xfrm>
              <a:off x="2916287" y="1819745"/>
              <a:ext cx="2663825" cy="276999"/>
            </a:xfrm>
            <a:prstGeom prst="rect">
              <a:avLst/>
            </a:prstGeom>
            <a:noFill/>
          </p:spPr>
          <p:txBody>
            <a:bodyPr wrap="square" rtlCol="0">
              <a:spAutoFit/>
            </a:bodyPr>
            <a:lstStyle/>
            <a:p>
              <a:r>
                <a:rPr lang="en-US" sz="1200" dirty="0">
                  <a:cs typeface="Arial" pitchFamily="34" charset="0"/>
                </a:rPr>
                <a:t>4.8%–5.9% (16 states + D.C.)</a:t>
              </a:r>
              <a:endParaRPr lang="en-US" sz="1100" dirty="0">
                <a:cs typeface="Arial" pitchFamily="34" charset="0"/>
              </a:endParaRPr>
            </a:p>
          </p:txBody>
        </p:sp>
        <p:sp>
          <p:nvSpPr>
            <p:cNvPr id="12" name="TextBox 11">
              <a:extLst>
                <a:ext uri="{FF2B5EF4-FFF2-40B4-BE49-F238E27FC236}">
                  <a16:creationId xmlns:a16="http://schemas.microsoft.com/office/drawing/2014/main" id="{691F2655-A34E-4934-BFA4-8788E29A2881}"/>
                </a:ext>
              </a:extLst>
            </p:cNvPr>
            <p:cNvSpPr txBox="1"/>
            <p:nvPr/>
          </p:nvSpPr>
          <p:spPr>
            <a:xfrm>
              <a:off x="2925165" y="2096744"/>
              <a:ext cx="2311365" cy="276999"/>
            </a:xfrm>
            <a:prstGeom prst="rect">
              <a:avLst/>
            </a:prstGeom>
            <a:noFill/>
          </p:spPr>
          <p:txBody>
            <a:bodyPr wrap="square" rtlCol="0">
              <a:spAutoFit/>
            </a:bodyPr>
            <a:lstStyle/>
            <a:p>
              <a:r>
                <a:rPr lang="en-US" sz="1200" dirty="0">
                  <a:cs typeface="Arial" pitchFamily="34" charset="0"/>
                </a:rPr>
                <a:t>6.0%–7.9% (23 states)</a:t>
              </a:r>
              <a:endParaRPr lang="en-US" sz="1100" dirty="0">
                <a:cs typeface="Arial" pitchFamily="34" charset="0"/>
              </a:endParaRPr>
            </a:p>
          </p:txBody>
        </p:sp>
        <p:sp>
          <p:nvSpPr>
            <p:cNvPr id="13" name="Oval 12">
              <a:extLst>
                <a:ext uri="{FF2B5EF4-FFF2-40B4-BE49-F238E27FC236}">
                  <a16:creationId xmlns:a16="http://schemas.microsoft.com/office/drawing/2014/main" id="{CD351089-B1FD-4799-B870-8D67EA84891D}"/>
                </a:ext>
              </a:extLst>
            </p:cNvPr>
            <p:cNvSpPr/>
            <p:nvPr/>
          </p:nvSpPr>
          <p:spPr>
            <a:xfrm>
              <a:off x="2725787" y="2402142"/>
              <a:ext cx="164592" cy="164592"/>
            </a:xfrm>
            <a:prstGeom prst="ellipse">
              <a:avLst/>
            </a:prstGeom>
            <a:solidFill>
              <a:srgbClr val="209696"/>
            </a:solidFill>
            <a:ln w="9525">
              <a:solidFill>
                <a:srgbClr val="20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4" name="TextBox 13">
              <a:extLst>
                <a:ext uri="{FF2B5EF4-FFF2-40B4-BE49-F238E27FC236}">
                  <a16:creationId xmlns:a16="http://schemas.microsoft.com/office/drawing/2014/main" id="{45A89ABA-50C9-4182-8D82-55509F9500C7}"/>
                </a:ext>
              </a:extLst>
            </p:cNvPr>
            <p:cNvSpPr txBox="1"/>
            <p:nvPr/>
          </p:nvSpPr>
          <p:spPr>
            <a:xfrm>
              <a:off x="2924878" y="2359805"/>
              <a:ext cx="2311365" cy="276999"/>
            </a:xfrm>
            <a:prstGeom prst="rect">
              <a:avLst/>
            </a:prstGeom>
            <a:noFill/>
          </p:spPr>
          <p:txBody>
            <a:bodyPr wrap="square" rtlCol="0">
              <a:spAutoFit/>
            </a:bodyPr>
            <a:lstStyle/>
            <a:p>
              <a:r>
                <a:rPr lang="en-US" sz="1200" dirty="0">
                  <a:cs typeface="Arial" pitchFamily="34" charset="0"/>
                </a:rPr>
                <a:t>8.0%–10.2% (11 states)</a:t>
              </a:r>
              <a:endParaRPr lang="en-US" sz="1100" dirty="0">
                <a:cs typeface="Arial" pitchFamily="34" charset="0"/>
              </a:endParaRPr>
            </a:p>
          </p:txBody>
        </p:sp>
      </p:grpSp>
      <p:sp>
        <p:nvSpPr>
          <p:cNvPr id="15" name="Rectangle 14">
            <a:extLst>
              <a:ext uri="{FF2B5EF4-FFF2-40B4-BE49-F238E27FC236}">
                <a16:creationId xmlns:a16="http://schemas.microsoft.com/office/drawing/2014/main" id="{358A1C54-B1A6-49ED-AF32-74EAEF0CB534}"/>
              </a:ext>
            </a:extLst>
          </p:cNvPr>
          <p:cNvSpPr/>
          <p:nvPr/>
        </p:nvSpPr>
        <p:spPr>
          <a:xfrm>
            <a:off x="846500" y="1417208"/>
            <a:ext cx="2024421" cy="738664"/>
          </a:xfrm>
          <a:prstGeom prst="rect">
            <a:avLst/>
          </a:prstGeom>
        </p:spPr>
        <p:txBody>
          <a:bodyPr wrap="square">
            <a:spAutoFit/>
          </a:bodyPr>
          <a:lstStyle/>
          <a:p>
            <a:r>
              <a:rPr lang="en-US" sz="1400" i="1" dirty="0"/>
              <a:t>Employee premium contribution as share of median income</a:t>
            </a:r>
          </a:p>
        </p:txBody>
      </p:sp>
    </p:spTree>
    <p:extLst>
      <p:ext uri="{BB962C8B-B14F-4D97-AF65-F5344CB8AC3E}">
        <p14:creationId xmlns:p14="http://schemas.microsoft.com/office/powerpoint/2010/main" val="373005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0D9E76-017E-AC43-A1DB-1BBEABCA2102}"/>
              </a:ext>
            </a:extLst>
          </p:cNvPr>
          <p:cNvSpPr>
            <a:spLocks noGrp="1"/>
          </p:cNvSpPr>
          <p:nvPr>
            <p:ph type="body" sz="quarter" idx="21"/>
          </p:nvPr>
        </p:nvSpPr>
        <p:spPr>
          <a:xfrm>
            <a:off x="2286000" y="5889371"/>
            <a:ext cx="6400800" cy="968629"/>
          </a:xfrm>
        </p:spPr>
        <p:txBody>
          <a:bodyPr>
            <a:normAutofit fontScale="92500" lnSpcReduction="20000"/>
          </a:bodyPr>
          <a:lstStyle/>
          <a:p>
            <a:pPr>
              <a:spcAft>
                <a:spcPct val="25000"/>
              </a:spcAft>
            </a:pPr>
            <a:r>
              <a:rPr lang="en-US" dirty="0">
                <a:cs typeface="Calibri" panose="020F0502020204030204" pitchFamily="34" charset="0"/>
              </a:rPr>
              <a:t>Notes: Estimates of median household income used in the denominator for this ratio come from the Current Population Survey (CPS), which revised its income questions in 2013. The denominator in our ratio estimates prior to 2014 is derived from the traditional CPS income questions, while ratio estimates from 2017 are estimated from the revised income questions. Household incomes have been adjusted for the likelihood that people in the same residence purchase health insurance together.</a:t>
            </a:r>
          </a:p>
          <a:p>
            <a:pPr>
              <a:spcAft>
                <a:spcPct val="25000"/>
              </a:spcAft>
            </a:pPr>
            <a:r>
              <a:rPr lang="en-US" dirty="0">
                <a:cs typeface="Calibri" panose="020F0502020204030204" pitchFamily="34" charset="0"/>
              </a:rPr>
              <a:t>Data: Deductible: Medical Expenditure Panel Survey–Insurance Component (MEPS–IC), 2008, 2011, 2017; Median household income: Current Population Survey, 2008–09, 2011–12, 2017–18.</a:t>
            </a:r>
          </a:p>
          <a:p>
            <a:pPr>
              <a:spcAft>
                <a:spcPct val="25000"/>
              </a:spcAft>
            </a:pPr>
            <a:r>
              <a:rPr lang="en-US" dirty="0"/>
              <a:t>Source: Sara R. Collins and David C. Radley, </a:t>
            </a:r>
            <a:r>
              <a:rPr lang="en-US" i="1" dirty="0">
                <a:hlinkClick r:id="rId3"/>
              </a:rPr>
              <a:t>The Cost of Employer Insurance Is a Growing Burden for Middle-Income Families </a:t>
            </a:r>
            <a:r>
              <a:rPr lang="en-US" dirty="0"/>
              <a:t>(Commonwealth Fund, Dec. 2018).</a:t>
            </a:r>
          </a:p>
        </p:txBody>
      </p:sp>
      <p:sp>
        <p:nvSpPr>
          <p:cNvPr id="3" name="Subtitle 2">
            <a:extLst>
              <a:ext uri="{FF2B5EF4-FFF2-40B4-BE49-F238E27FC236}">
                <a16:creationId xmlns:a16="http://schemas.microsoft.com/office/drawing/2014/main" id="{2622FBCD-77D8-4677-836D-27FBF82DFC9C}"/>
              </a:ext>
            </a:extLst>
          </p:cNvPr>
          <p:cNvSpPr>
            <a:spLocks noGrp="1"/>
          </p:cNvSpPr>
          <p:nvPr>
            <p:ph type="subTitle" idx="1"/>
          </p:nvPr>
        </p:nvSpPr>
        <p:spPr/>
        <p:txBody>
          <a:bodyPr/>
          <a:lstStyle/>
          <a:p>
            <a:r>
              <a:rPr lang="en-US" dirty="0"/>
              <a:t>EXHIBIT 17</a:t>
            </a:r>
          </a:p>
        </p:txBody>
      </p:sp>
      <p:sp>
        <p:nvSpPr>
          <p:cNvPr id="2" name="Title 1"/>
          <p:cNvSpPr>
            <a:spLocks noGrp="1"/>
          </p:cNvSpPr>
          <p:nvPr>
            <p:ph type="ctrTitle"/>
          </p:nvPr>
        </p:nvSpPr>
        <p:spPr>
          <a:xfrm>
            <a:off x="627434" y="514555"/>
            <a:ext cx="7701403" cy="702588"/>
          </a:xfrm>
        </p:spPr>
        <p:txBody>
          <a:bodyPr>
            <a:normAutofit/>
          </a:bodyPr>
          <a:lstStyle/>
          <a:p>
            <a:r>
              <a:rPr lang="en-US" sz="2400" dirty="0"/>
              <a:t>Average Deductibles Are Also Outpacing Growth in Median Income</a:t>
            </a:r>
          </a:p>
        </p:txBody>
      </p:sp>
      <p:graphicFrame>
        <p:nvGraphicFramePr>
          <p:cNvPr id="5" name="Chart Placeholder 19">
            <a:extLst>
              <a:ext uri="{FF2B5EF4-FFF2-40B4-BE49-F238E27FC236}">
                <a16:creationId xmlns:a16="http://schemas.microsoft.com/office/drawing/2014/main" id="{04CC4587-CCB6-495D-8056-3625339D17FD}"/>
              </a:ext>
            </a:extLst>
          </p:cNvPr>
          <p:cNvGraphicFramePr>
            <a:graphicFrameLocks/>
          </p:cNvGraphicFramePr>
          <p:nvPr>
            <p:extLst/>
          </p:nvPr>
        </p:nvGraphicFramePr>
        <p:xfrm>
          <a:off x="411890" y="1986374"/>
          <a:ext cx="1959868" cy="33964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2">
            <a:extLst>
              <a:ext uri="{FF2B5EF4-FFF2-40B4-BE49-F238E27FC236}">
                <a16:creationId xmlns:a16="http://schemas.microsoft.com/office/drawing/2014/main" id="{6EB3F746-CDE3-4C63-95C9-1A0A8AC08566}"/>
              </a:ext>
            </a:extLst>
          </p:cNvPr>
          <p:cNvGraphicFramePr>
            <a:graphicFrameLocks noGrp="1"/>
          </p:cNvGraphicFramePr>
          <p:nvPr>
            <p:ph type="chart" sz="quarter" idx="19"/>
            <p:extLst/>
          </p:nvPr>
        </p:nvGraphicFramePr>
        <p:xfrm>
          <a:off x="2372497" y="1909316"/>
          <a:ext cx="6771503" cy="3980055"/>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A276FD86-B517-41AB-B0B5-6E42E1FBD26D}"/>
              </a:ext>
            </a:extLst>
          </p:cNvPr>
          <p:cNvSpPr/>
          <p:nvPr/>
        </p:nvSpPr>
        <p:spPr>
          <a:xfrm>
            <a:off x="563529" y="1381867"/>
            <a:ext cx="1826703" cy="523220"/>
          </a:xfrm>
          <a:prstGeom prst="rect">
            <a:avLst/>
          </a:prstGeom>
        </p:spPr>
        <p:txBody>
          <a:bodyPr wrap="square">
            <a:spAutoFit/>
          </a:bodyPr>
          <a:lstStyle/>
          <a:p>
            <a:r>
              <a:rPr lang="en-US" sz="1400" i="1" dirty="0"/>
              <a:t>Deductible as share of median income</a:t>
            </a:r>
          </a:p>
        </p:txBody>
      </p:sp>
      <p:sp>
        <p:nvSpPr>
          <p:cNvPr id="8" name="TextBox 7">
            <a:extLst>
              <a:ext uri="{FF2B5EF4-FFF2-40B4-BE49-F238E27FC236}">
                <a16:creationId xmlns:a16="http://schemas.microsoft.com/office/drawing/2014/main" id="{1863286A-4466-439D-B472-AE4ECC54DFE7}"/>
              </a:ext>
            </a:extLst>
          </p:cNvPr>
          <p:cNvSpPr txBox="1"/>
          <p:nvPr/>
        </p:nvSpPr>
        <p:spPr>
          <a:xfrm>
            <a:off x="3524660" y="1381867"/>
            <a:ext cx="4637288" cy="523220"/>
          </a:xfrm>
          <a:prstGeom prst="rect">
            <a:avLst/>
          </a:prstGeom>
          <a:noFill/>
        </p:spPr>
        <p:txBody>
          <a:bodyPr wrap="square" rtlCol="0">
            <a:spAutoFit/>
          </a:bodyPr>
          <a:lstStyle/>
          <a:p>
            <a:r>
              <a:rPr lang="en-US" sz="1400" i="1" dirty="0">
                <a:cs typeface="Calibri" panose="020F0502020204030204" pitchFamily="34" charset="0"/>
              </a:rPr>
              <a:t>Average single-person deductibles for employer coverage, by state, 2017</a:t>
            </a:r>
          </a:p>
        </p:txBody>
      </p:sp>
      <p:sp>
        <p:nvSpPr>
          <p:cNvPr id="9" name="Text Box 10">
            <a:extLst>
              <a:ext uri="{FF2B5EF4-FFF2-40B4-BE49-F238E27FC236}">
                <a16:creationId xmlns:a16="http://schemas.microsoft.com/office/drawing/2014/main" id="{FE7D0FC1-2E97-47DD-B3D1-A9561E78C5BF}"/>
              </a:ext>
            </a:extLst>
          </p:cNvPr>
          <p:cNvSpPr txBox="1">
            <a:spLocks noChangeArrowheads="1"/>
          </p:cNvSpPr>
          <p:nvPr/>
        </p:nvSpPr>
        <p:spPr bwMode="auto">
          <a:xfrm>
            <a:off x="2922545" y="2523945"/>
            <a:ext cx="1436612" cy="261610"/>
          </a:xfrm>
          <a:prstGeom prst="rect">
            <a:avLst/>
          </a:prstGeom>
          <a:noFill/>
          <a:ln w="9525" algn="ctr">
            <a:noFill/>
            <a:miter lim="800000"/>
            <a:headEnd/>
            <a:tailEnd/>
          </a:ln>
        </p:spPr>
        <p:txBody>
          <a:bodyPr wrap="none">
            <a:spAutoFit/>
          </a:bodyPr>
          <a:lstStyle/>
          <a:p>
            <a:r>
              <a:rPr lang="en-US" sz="1100" dirty="0"/>
              <a:t>U.S. average = $1,808</a:t>
            </a:r>
          </a:p>
        </p:txBody>
      </p:sp>
      <p:sp>
        <p:nvSpPr>
          <p:cNvPr id="10" name="TextBox 9">
            <a:extLst>
              <a:ext uri="{FF2B5EF4-FFF2-40B4-BE49-F238E27FC236}">
                <a16:creationId xmlns:a16="http://schemas.microsoft.com/office/drawing/2014/main" id="{BF4CDBD3-F571-4E28-ABEB-470EC2DAD705}"/>
              </a:ext>
            </a:extLst>
          </p:cNvPr>
          <p:cNvSpPr txBox="1"/>
          <p:nvPr/>
        </p:nvSpPr>
        <p:spPr>
          <a:xfrm rot="16200000">
            <a:off x="2556331" y="3453763"/>
            <a:ext cx="885825" cy="261610"/>
          </a:xfrm>
          <a:prstGeom prst="rect">
            <a:avLst/>
          </a:prstGeom>
          <a:noFill/>
        </p:spPr>
        <p:txBody>
          <a:bodyPr wrap="square" rtlCol="0">
            <a:spAutoFit/>
          </a:bodyPr>
          <a:lstStyle/>
          <a:p>
            <a:r>
              <a:rPr lang="en-US" sz="1100" dirty="0"/>
              <a:t>$863</a:t>
            </a:r>
          </a:p>
        </p:txBody>
      </p:sp>
      <p:sp>
        <p:nvSpPr>
          <p:cNvPr id="11" name="TextBox 10">
            <a:extLst>
              <a:ext uri="{FF2B5EF4-FFF2-40B4-BE49-F238E27FC236}">
                <a16:creationId xmlns:a16="http://schemas.microsoft.com/office/drawing/2014/main" id="{5435A305-7DC2-495A-861F-4CD81DC601A7}"/>
              </a:ext>
            </a:extLst>
          </p:cNvPr>
          <p:cNvSpPr txBox="1"/>
          <p:nvPr/>
        </p:nvSpPr>
        <p:spPr>
          <a:xfrm rot="16200000">
            <a:off x="8429396" y="1573974"/>
            <a:ext cx="885825" cy="430887"/>
          </a:xfrm>
          <a:prstGeom prst="rect">
            <a:avLst/>
          </a:prstGeom>
          <a:noFill/>
        </p:spPr>
        <p:txBody>
          <a:bodyPr wrap="square" rtlCol="0">
            <a:spAutoFit/>
          </a:bodyPr>
          <a:lstStyle/>
          <a:p>
            <a:r>
              <a:rPr lang="en-US" sz="1100" dirty="0"/>
              <a:t>$2,303</a:t>
            </a:r>
          </a:p>
          <a:p>
            <a:r>
              <a:rPr lang="en-US" sz="1100" dirty="0"/>
              <a:t>$2,305</a:t>
            </a:r>
          </a:p>
        </p:txBody>
      </p:sp>
    </p:spTree>
    <p:extLst>
      <p:ext uri="{BB962C8B-B14F-4D97-AF65-F5344CB8AC3E}">
        <p14:creationId xmlns:p14="http://schemas.microsoft.com/office/powerpoint/2010/main" val="183930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0D9E76-017E-AC43-A1DB-1BBEABCA2102}"/>
              </a:ext>
            </a:extLst>
          </p:cNvPr>
          <p:cNvSpPr>
            <a:spLocks noGrp="1"/>
          </p:cNvSpPr>
          <p:nvPr>
            <p:ph type="body" sz="quarter" idx="21"/>
          </p:nvPr>
        </p:nvSpPr>
        <p:spPr>
          <a:xfrm>
            <a:off x="2286000" y="5890054"/>
            <a:ext cx="6400800" cy="960120"/>
          </a:xfrm>
        </p:spPr>
        <p:txBody>
          <a:bodyPr>
            <a:normAutofit fontScale="92500" lnSpcReduction="10000"/>
          </a:bodyPr>
          <a:lstStyle/>
          <a:p>
            <a:pPr>
              <a:spcAft>
                <a:spcPct val="25000"/>
              </a:spcAft>
            </a:pPr>
            <a:r>
              <a:rPr lang="en-US" dirty="0">
                <a:cs typeface="Calibri" panose="020F0502020204030204" pitchFamily="34" charset="0"/>
              </a:rPr>
              <a:t>Notes: Estimates of median household income used in the denominator for this ratio come from the Current Population Survey (CPS), which revised its income questions in 2013. The denominator in our ratio estimates prior to 2014 is derived from the traditional CPS income questions, while ratio estimates from 2017 are estimated from the revised income questions. Household incomes have been adjusted for the likelihood that people in the same residence purchase health insurance together. </a:t>
            </a:r>
          </a:p>
          <a:p>
            <a:r>
              <a:rPr lang="en-US" dirty="0">
                <a:cs typeface="Calibri" panose="020F0502020204030204" pitchFamily="34" charset="0"/>
              </a:rPr>
              <a:t>Data: Employee premium contribution and deductible: Medical Expenditure Panel Survey–Insurance Component (MEPS–IC), 2008, 2011, 2017; Median household income: Current Population Survey, 2008–09, 2011–12, 2017–18.</a:t>
            </a:r>
          </a:p>
          <a:p>
            <a:pPr>
              <a:spcAft>
                <a:spcPct val="25000"/>
              </a:spcAft>
            </a:pPr>
            <a:r>
              <a:rPr lang="en-US" dirty="0"/>
              <a:t>Source: Sara R. Collins and David C. Radley, </a:t>
            </a:r>
            <a:r>
              <a:rPr lang="en-US" i="1" dirty="0">
                <a:hlinkClick r:id="rId2"/>
              </a:rPr>
              <a:t>The Cost of Employer Insurance Is a Growing Burden for Middle-Income Families </a:t>
            </a:r>
            <a:r>
              <a:rPr lang="en-US" dirty="0"/>
              <a:t>(Commonwealth Fund, Dec. 2018).</a:t>
            </a:r>
          </a:p>
        </p:txBody>
      </p:sp>
      <p:sp>
        <p:nvSpPr>
          <p:cNvPr id="3" name="Subtitle 2">
            <a:extLst>
              <a:ext uri="{FF2B5EF4-FFF2-40B4-BE49-F238E27FC236}">
                <a16:creationId xmlns:a16="http://schemas.microsoft.com/office/drawing/2014/main" id="{2622FBCD-77D8-4677-836D-27FBF82DFC9C}"/>
              </a:ext>
            </a:extLst>
          </p:cNvPr>
          <p:cNvSpPr>
            <a:spLocks noGrp="1"/>
          </p:cNvSpPr>
          <p:nvPr>
            <p:ph type="subTitle" idx="1"/>
          </p:nvPr>
        </p:nvSpPr>
        <p:spPr/>
        <p:txBody>
          <a:bodyPr/>
          <a:lstStyle/>
          <a:p>
            <a:r>
              <a:rPr lang="en-US" dirty="0"/>
              <a:t>EXHIBIT 18</a:t>
            </a:r>
          </a:p>
        </p:txBody>
      </p:sp>
      <p:sp>
        <p:nvSpPr>
          <p:cNvPr id="2" name="Title 1"/>
          <p:cNvSpPr>
            <a:spLocks noGrp="1"/>
          </p:cNvSpPr>
          <p:nvPr>
            <p:ph type="ctrTitle"/>
          </p:nvPr>
        </p:nvSpPr>
        <p:spPr>
          <a:xfrm>
            <a:off x="627434" y="514555"/>
            <a:ext cx="8059366" cy="732742"/>
          </a:xfrm>
        </p:spPr>
        <p:txBody>
          <a:bodyPr>
            <a:normAutofit/>
          </a:bodyPr>
          <a:lstStyle/>
          <a:p>
            <a:r>
              <a:rPr lang="en-US" sz="2400" dirty="0"/>
              <a:t>Premium and Deductible Costs Amounted to Nearly 12 Percent of Median Income in 2017</a:t>
            </a:r>
          </a:p>
        </p:txBody>
      </p:sp>
      <p:pic>
        <p:nvPicPr>
          <p:cNvPr id="5" name="Picture 4">
            <a:extLst>
              <a:ext uri="{FF2B5EF4-FFF2-40B4-BE49-F238E27FC236}">
                <a16:creationId xmlns:a16="http://schemas.microsoft.com/office/drawing/2014/main" id="{164BB01C-F2B7-41A9-A871-24EFEEABFB0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3509667" y="2067586"/>
            <a:ext cx="4689544" cy="3310128"/>
          </a:xfrm>
          <a:prstGeom prst="rect">
            <a:avLst/>
          </a:prstGeom>
        </p:spPr>
      </p:pic>
      <p:grpSp>
        <p:nvGrpSpPr>
          <p:cNvPr id="6" name="Group 5">
            <a:extLst>
              <a:ext uri="{FF2B5EF4-FFF2-40B4-BE49-F238E27FC236}">
                <a16:creationId xmlns:a16="http://schemas.microsoft.com/office/drawing/2014/main" id="{FBCF7130-DE15-4EDB-BC3A-B4A8D3580B06}"/>
              </a:ext>
            </a:extLst>
          </p:cNvPr>
          <p:cNvGrpSpPr/>
          <p:nvPr/>
        </p:nvGrpSpPr>
        <p:grpSpPr>
          <a:xfrm>
            <a:off x="5902052" y="4980011"/>
            <a:ext cx="2854325" cy="817059"/>
            <a:chOff x="6632192" y="3908085"/>
            <a:chExt cx="2854325" cy="817059"/>
          </a:xfrm>
        </p:grpSpPr>
        <p:sp>
          <p:nvSpPr>
            <p:cNvPr id="7" name="Oval 6">
              <a:extLst>
                <a:ext uri="{FF2B5EF4-FFF2-40B4-BE49-F238E27FC236}">
                  <a16:creationId xmlns:a16="http://schemas.microsoft.com/office/drawing/2014/main" id="{51FC21D6-4092-466A-8D62-09E0AAC8D37F}"/>
                </a:ext>
              </a:extLst>
            </p:cNvPr>
            <p:cNvSpPr/>
            <p:nvPr/>
          </p:nvSpPr>
          <p:spPr>
            <a:xfrm>
              <a:off x="6632192" y="3963354"/>
              <a:ext cx="164592" cy="164592"/>
            </a:xfrm>
            <a:prstGeom prst="ellipse">
              <a:avLst/>
            </a:prstGeom>
            <a:solidFill>
              <a:schemeClr val="bg1"/>
            </a:solidFill>
            <a:ln w="9525">
              <a:solidFill>
                <a:srgbClr val="689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8" name="Oval 7">
              <a:extLst>
                <a:ext uri="{FF2B5EF4-FFF2-40B4-BE49-F238E27FC236}">
                  <a16:creationId xmlns:a16="http://schemas.microsoft.com/office/drawing/2014/main" id="{AF7E175C-DC6D-43ED-B619-248C5856E3A5}"/>
                </a:ext>
              </a:extLst>
            </p:cNvPr>
            <p:cNvSpPr/>
            <p:nvPr/>
          </p:nvSpPr>
          <p:spPr>
            <a:xfrm>
              <a:off x="6632479" y="4232820"/>
              <a:ext cx="164592" cy="164592"/>
            </a:xfrm>
            <a:prstGeom prst="ellipse">
              <a:avLst/>
            </a:prstGeom>
            <a:solidFill>
              <a:srgbClr val="6894B2"/>
            </a:solidFill>
            <a:ln w="9525">
              <a:solidFill>
                <a:srgbClr val="689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a:extLst>
                <a:ext uri="{FF2B5EF4-FFF2-40B4-BE49-F238E27FC236}">
                  <a16:creationId xmlns:a16="http://schemas.microsoft.com/office/drawing/2014/main" id="{0920E937-1662-42C1-A69F-4BD38ABACEAE}"/>
                </a:ext>
              </a:extLst>
            </p:cNvPr>
            <p:cNvSpPr txBox="1"/>
            <p:nvPr/>
          </p:nvSpPr>
          <p:spPr>
            <a:xfrm>
              <a:off x="6822692" y="3908085"/>
              <a:ext cx="2663825" cy="276999"/>
            </a:xfrm>
            <a:prstGeom prst="rect">
              <a:avLst/>
            </a:prstGeom>
            <a:noFill/>
          </p:spPr>
          <p:txBody>
            <a:bodyPr wrap="square" rtlCol="0">
              <a:spAutoFit/>
            </a:bodyPr>
            <a:lstStyle/>
            <a:p>
              <a:r>
                <a:rPr lang="en-US" sz="1200" dirty="0">
                  <a:cs typeface="Arial" pitchFamily="34" charset="0"/>
                </a:rPr>
                <a:t>7.8%–9.9% (11 states + D.C.)</a:t>
              </a:r>
              <a:endParaRPr lang="en-US" sz="1100" dirty="0">
                <a:cs typeface="Arial" pitchFamily="34" charset="0"/>
              </a:endParaRPr>
            </a:p>
          </p:txBody>
        </p:sp>
        <p:sp>
          <p:nvSpPr>
            <p:cNvPr id="10" name="TextBox 9">
              <a:extLst>
                <a:ext uri="{FF2B5EF4-FFF2-40B4-BE49-F238E27FC236}">
                  <a16:creationId xmlns:a16="http://schemas.microsoft.com/office/drawing/2014/main" id="{D359B049-C4CE-48A7-BCB1-73C5CB3462B2}"/>
                </a:ext>
              </a:extLst>
            </p:cNvPr>
            <p:cNvSpPr txBox="1"/>
            <p:nvPr/>
          </p:nvSpPr>
          <p:spPr>
            <a:xfrm>
              <a:off x="6831570" y="4185084"/>
              <a:ext cx="2311365" cy="276999"/>
            </a:xfrm>
            <a:prstGeom prst="rect">
              <a:avLst/>
            </a:prstGeom>
            <a:noFill/>
          </p:spPr>
          <p:txBody>
            <a:bodyPr wrap="square" rtlCol="0">
              <a:spAutoFit/>
            </a:bodyPr>
            <a:lstStyle/>
            <a:p>
              <a:r>
                <a:rPr lang="en-US" sz="1200" dirty="0">
                  <a:cs typeface="Arial" pitchFamily="34" charset="0"/>
                </a:rPr>
                <a:t>10.0%–11.9% (21 states)</a:t>
              </a:r>
              <a:endParaRPr lang="en-US" sz="1100" dirty="0">
                <a:cs typeface="Arial" pitchFamily="34" charset="0"/>
              </a:endParaRPr>
            </a:p>
          </p:txBody>
        </p:sp>
        <p:sp>
          <p:nvSpPr>
            <p:cNvPr id="11" name="Oval 10">
              <a:extLst>
                <a:ext uri="{FF2B5EF4-FFF2-40B4-BE49-F238E27FC236}">
                  <a16:creationId xmlns:a16="http://schemas.microsoft.com/office/drawing/2014/main" id="{49681EC2-4AF8-4152-AD23-DED896C573F9}"/>
                </a:ext>
              </a:extLst>
            </p:cNvPr>
            <p:cNvSpPr/>
            <p:nvPr/>
          </p:nvSpPr>
          <p:spPr>
            <a:xfrm>
              <a:off x="6632192" y="4499520"/>
              <a:ext cx="164592" cy="164592"/>
            </a:xfrm>
            <a:prstGeom prst="ellipse">
              <a:avLst/>
            </a:prstGeom>
            <a:solidFill>
              <a:srgbClr val="044C7F"/>
            </a:solidFill>
            <a:ln w="9525">
              <a:solidFill>
                <a:srgbClr val="044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2" name="TextBox 11">
              <a:extLst>
                <a:ext uri="{FF2B5EF4-FFF2-40B4-BE49-F238E27FC236}">
                  <a16:creationId xmlns:a16="http://schemas.microsoft.com/office/drawing/2014/main" id="{DA91BEBC-FB77-4A46-BB49-2353DEB23EDB}"/>
                </a:ext>
              </a:extLst>
            </p:cNvPr>
            <p:cNvSpPr txBox="1"/>
            <p:nvPr/>
          </p:nvSpPr>
          <p:spPr>
            <a:xfrm>
              <a:off x="6831283" y="4448145"/>
              <a:ext cx="2311365" cy="276999"/>
            </a:xfrm>
            <a:prstGeom prst="rect">
              <a:avLst/>
            </a:prstGeom>
            <a:noFill/>
          </p:spPr>
          <p:txBody>
            <a:bodyPr wrap="square" rtlCol="0">
              <a:spAutoFit/>
            </a:bodyPr>
            <a:lstStyle/>
            <a:p>
              <a:r>
                <a:rPr lang="en-US" sz="1200" dirty="0">
                  <a:cs typeface="Arial" pitchFamily="34" charset="0"/>
                </a:rPr>
                <a:t>12.0%–15.5% (18 states)</a:t>
              </a:r>
              <a:endParaRPr lang="en-US" sz="1100" dirty="0">
                <a:cs typeface="Arial" pitchFamily="34" charset="0"/>
              </a:endParaRPr>
            </a:p>
          </p:txBody>
        </p:sp>
      </p:grpSp>
      <p:graphicFrame>
        <p:nvGraphicFramePr>
          <p:cNvPr id="13" name="Chart Placeholder 19">
            <a:extLst>
              <a:ext uri="{FF2B5EF4-FFF2-40B4-BE49-F238E27FC236}">
                <a16:creationId xmlns:a16="http://schemas.microsoft.com/office/drawing/2014/main" id="{22A9140D-DDF7-4677-847B-9965775116F8}"/>
              </a:ext>
            </a:extLst>
          </p:cNvPr>
          <p:cNvGraphicFramePr>
            <a:graphicFrameLocks/>
          </p:cNvGraphicFramePr>
          <p:nvPr>
            <p:extLst>
              <p:ext uri="{D42A27DB-BD31-4B8C-83A1-F6EECF244321}">
                <p14:modId xmlns:p14="http://schemas.microsoft.com/office/powerpoint/2010/main" val="837684775"/>
              </p:ext>
            </p:extLst>
          </p:nvPr>
        </p:nvGraphicFramePr>
        <p:xfrm>
          <a:off x="739876" y="2057400"/>
          <a:ext cx="2348381" cy="3396416"/>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22264117-4F58-4926-8B85-E980F9AA5481}"/>
              </a:ext>
            </a:extLst>
          </p:cNvPr>
          <p:cNvSpPr/>
          <p:nvPr/>
        </p:nvSpPr>
        <p:spPr>
          <a:xfrm>
            <a:off x="627434" y="1417976"/>
            <a:ext cx="2227953" cy="954107"/>
          </a:xfrm>
          <a:prstGeom prst="rect">
            <a:avLst/>
          </a:prstGeom>
        </p:spPr>
        <p:txBody>
          <a:bodyPr wrap="square">
            <a:spAutoFit/>
          </a:bodyPr>
          <a:lstStyle/>
          <a:p>
            <a:r>
              <a:rPr lang="en-US" sz="1400" i="1" dirty="0"/>
              <a:t>Combined employee premium contribution and deductible as share of median income</a:t>
            </a:r>
          </a:p>
        </p:txBody>
      </p:sp>
      <p:sp>
        <p:nvSpPr>
          <p:cNvPr id="15" name="TextBox 14">
            <a:extLst>
              <a:ext uri="{FF2B5EF4-FFF2-40B4-BE49-F238E27FC236}">
                <a16:creationId xmlns:a16="http://schemas.microsoft.com/office/drawing/2014/main" id="{01CBCE9B-A648-4A13-94EF-13219C825398}"/>
              </a:ext>
            </a:extLst>
          </p:cNvPr>
          <p:cNvSpPr txBox="1"/>
          <p:nvPr/>
        </p:nvSpPr>
        <p:spPr>
          <a:xfrm>
            <a:off x="3539401" y="1417976"/>
            <a:ext cx="4689544" cy="523220"/>
          </a:xfrm>
          <a:prstGeom prst="rect">
            <a:avLst/>
          </a:prstGeom>
          <a:noFill/>
        </p:spPr>
        <p:txBody>
          <a:bodyPr wrap="square" rtlCol="0">
            <a:spAutoFit/>
          </a:bodyPr>
          <a:lstStyle/>
          <a:p>
            <a:r>
              <a:rPr lang="en-US" sz="1400" i="1" dirty="0">
                <a:cs typeface="Calibri" panose="020F0502020204030204" pitchFamily="34" charset="0"/>
              </a:rPr>
              <a:t>Average employee premium contribution plus average deductible as percent of median state income in 2017</a:t>
            </a:r>
          </a:p>
        </p:txBody>
      </p:sp>
    </p:spTree>
    <p:extLst>
      <p:ext uri="{BB962C8B-B14F-4D97-AF65-F5344CB8AC3E}">
        <p14:creationId xmlns:p14="http://schemas.microsoft.com/office/powerpoint/2010/main" val="366908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756E290-3E90-47C2-AD36-59DA70216DB2}"/>
              </a:ext>
            </a:extLst>
          </p:cNvPr>
          <p:cNvGrpSpPr/>
          <p:nvPr/>
        </p:nvGrpSpPr>
        <p:grpSpPr>
          <a:xfrm>
            <a:off x="2222970" y="5119755"/>
            <a:ext cx="4303534" cy="854995"/>
            <a:chOff x="3580280" y="5009472"/>
            <a:chExt cx="4303534" cy="854995"/>
          </a:xfrm>
        </p:grpSpPr>
        <p:grpSp>
          <p:nvGrpSpPr>
            <p:cNvPr id="11" name="Group 10">
              <a:extLst>
                <a:ext uri="{FF2B5EF4-FFF2-40B4-BE49-F238E27FC236}">
                  <a16:creationId xmlns:a16="http://schemas.microsoft.com/office/drawing/2014/main" id="{BF8CE768-77D2-4BDC-92AE-136AEAE610C8}"/>
                </a:ext>
              </a:extLst>
            </p:cNvPr>
            <p:cNvGrpSpPr/>
            <p:nvPr/>
          </p:nvGrpSpPr>
          <p:grpSpPr>
            <a:xfrm>
              <a:off x="3580280" y="5009472"/>
              <a:ext cx="2476259" cy="276999"/>
              <a:chOff x="702423" y="4365770"/>
              <a:chExt cx="2476259" cy="276999"/>
            </a:xfrm>
          </p:grpSpPr>
          <p:sp>
            <p:nvSpPr>
              <p:cNvPr id="142" name="Text Box 126">
                <a:extLst>
                  <a:ext uri="{FF2B5EF4-FFF2-40B4-BE49-F238E27FC236}">
                    <a16:creationId xmlns:a16="http://schemas.microsoft.com/office/drawing/2014/main" id="{CC88686E-4A85-4534-B7EA-A2602F06A923}"/>
                  </a:ext>
                </a:extLst>
              </p:cNvPr>
              <p:cNvSpPr txBox="1">
                <a:spLocks noChangeArrowheads="1"/>
              </p:cNvSpPr>
              <p:nvPr/>
            </p:nvSpPr>
            <p:spPr bwMode="auto">
              <a:xfrm>
                <a:off x="1007223" y="4365770"/>
                <a:ext cx="2171459"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i="0" u="none" strike="noStrike" kern="0" cap="none" spc="0" normalizeH="0" baseline="0" noProof="0" dirty="0">
                    <a:ln>
                      <a:noFill/>
                    </a:ln>
                    <a:effectLst/>
                    <a:uLnTx/>
                    <a:uFillTx/>
                    <a:ea typeface="ＭＳ Ｐゴシック" pitchFamily="34" charset="-128"/>
                    <a:cs typeface="Arial"/>
                  </a:rPr>
                  <a:t>8%-9%</a:t>
                </a:r>
              </a:p>
            </p:txBody>
          </p:sp>
          <p:sp>
            <p:nvSpPr>
              <p:cNvPr id="144" name="Rectangle 66">
                <a:extLst>
                  <a:ext uri="{FF2B5EF4-FFF2-40B4-BE49-F238E27FC236}">
                    <a16:creationId xmlns:a16="http://schemas.microsoft.com/office/drawing/2014/main" id="{CC06DD45-32A9-465C-A2C3-41122E2BFD7A}"/>
                  </a:ext>
                </a:extLst>
              </p:cNvPr>
              <p:cNvSpPr>
                <a:spLocks noChangeArrowheads="1"/>
              </p:cNvSpPr>
              <p:nvPr/>
            </p:nvSpPr>
            <p:spPr bwMode="auto">
              <a:xfrm>
                <a:off x="702423" y="4382529"/>
                <a:ext cx="304800" cy="228600"/>
              </a:xfrm>
              <a:prstGeom prst="rect">
                <a:avLst/>
              </a:prstGeom>
              <a:solidFill>
                <a:srgbClr val="B6DFFD"/>
              </a:solidFill>
              <a:ln w="9525">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effectLst/>
                  <a:uLnTx/>
                  <a:uFillTx/>
                  <a:ea typeface="ＭＳ Ｐゴシック" pitchFamily="34" charset="-128"/>
                  <a:cs typeface="Arial"/>
                </a:endParaRPr>
              </a:p>
            </p:txBody>
          </p:sp>
        </p:grpSp>
        <p:grpSp>
          <p:nvGrpSpPr>
            <p:cNvPr id="10" name="Group 9">
              <a:extLst>
                <a:ext uri="{FF2B5EF4-FFF2-40B4-BE49-F238E27FC236}">
                  <a16:creationId xmlns:a16="http://schemas.microsoft.com/office/drawing/2014/main" id="{D3B6FC20-EE6D-40ED-831B-C6F17DDA1B04}"/>
                </a:ext>
              </a:extLst>
            </p:cNvPr>
            <p:cNvGrpSpPr/>
            <p:nvPr/>
          </p:nvGrpSpPr>
          <p:grpSpPr>
            <a:xfrm>
              <a:off x="3580280" y="5298470"/>
              <a:ext cx="3649470" cy="276999"/>
              <a:chOff x="715075" y="4728383"/>
              <a:chExt cx="3649470" cy="276999"/>
            </a:xfrm>
          </p:grpSpPr>
          <p:sp>
            <p:nvSpPr>
              <p:cNvPr id="82" name="Text Box 126">
                <a:extLst>
                  <a:ext uri="{FF2B5EF4-FFF2-40B4-BE49-F238E27FC236}">
                    <a16:creationId xmlns:a16="http://schemas.microsoft.com/office/drawing/2014/main" id="{8A94E7B3-1FA9-4BA3-A5EC-1F355C0B0886}"/>
                  </a:ext>
                </a:extLst>
              </p:cNvPr>
              <p:cNvSpPr txBox="1">
                <a:spLocks noChangeArrowheads="1"/>
              </p:cNvSpPr>
              <p:nvPr/>
            </p:nvSpPr>
            <p:spPr bwMode="auto">
              <a:xfrm>
                <a:off x="1019875" y="4728383"/>
                <a:ext cx="334467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i="0" u="none" strike="noStrike" kern="0" cap="none" spc="0" normalizeH="0" baseline="0" noProof="0" dirty="0">
                    <a:ln>
                      <a:noFill/>
                    </a:ln>
                    <a:effectLst/>
                    <a:uLnTx/>
                    <a:uFillTx/>
                    <a:ea typeface="ＭＳ Ｐゴシック" pitchFamily="34" charset="-128"/>
                    <a:cs typeface="Arial"/>
                  </a:rPr>
                  <a:t>10%-11%</a:t>
                </a:r>
              </a:p>
            </p:txBody>
          </p:sp>
          <p:sp>
            <p:nvSpPr>
              <p:cNvPr id="83" name="Rectangle 66">
                <a:extLst>
                  <a:ext uri="{FF2B5EF4-FFF2-40B4-BE49-F238E27FC236}">
                    <a16:creationId xmlns:a16="http://schemas.microsoft.com/office/drawing/2014/main" id="{DFA56EBC-8818-4BF3-8762-86BE8B281DC6}"/>
                  </a:ext>
                </a:extLst>
              </p:cNvPr>
              <p:cNvSpPr>
                <a:spLocks noChangeArrowheads="1"/>
              </p:cNvSpPr>
              <p:nvPr/>
            </p:nvSpPr>
            <p:spPr bwMode="auto">
              <a:xfrm>
                <a:off x="715075" y="4745142"/>
                <a:ext cx="304800" cy="228600"/>
              </a:xfrm>
              <a:prstGeom prst="rect">
                <a:avLst/>
              </a:prstGeom>
              <a:solidFill>
                <a:srgbClr val="6CBFFA"/>
              </a:solidFill>
              <a:ln w="9525">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effectLst/>
                  <a:uLnTx/>
                  <a:uFillTx/>
                  <a:ea typeface="ＭＳ Ｐゴシック" pitchFamily="34" charset="-128"/>
                  <a:cs typeface="Arial"/>
                </a:endParaRPr>
              </a:p>
            </p:txBody>
          </p:sp>
        </p:grpSp>
        <p:grpSp>
          <p:nvGrpSpPr>
            <p:cNvPr id="9" name="Group 8">
              <a:extLst>
                <a:ext uri="{FF2B5EF4-FFF2-40B4-BE49-F238E27FC236}">
                  <a16:creationId xmlns:a16="http://schemas.microsoft.com/office/drawing/2014/main" id="{0E6F8E01-C3BA-4E47-B5EB-0A847994600E}"/>
                </a:ext>
              </a:extLst>
            </p:cNvPr>
            <p:cNvGrpSpPr/>
            <p:nvPr/>
          </p:nvGrpSpPr>
          <p:grpSpPr>
            <a:xfrm>
              <a:off x="3580280" y="5587468"/>
              <a:ext cx="4303534" cy="276999"/>
              <a:chOff x="727727" y="5090996"/>
              <a:chExt cx="4303534" cy="276999"/>
            </a:xfrm>
          </p:grpSpPr>
          <p:sp>
            <p:nvSpPr>
              <p:cNvPr id="84" name="Text Box 126">
                <a:extLst>
                  <a:ext uri="{FF2B5EF4-FFF2-40B4-BE49-F238E27FC236}">
                    <a16:creationId xmlns:a16="http://schemas.microsoft.com/office/drawing/2014/main" id="{F65D5D5B-21AD-4AA5-A0BE-F52748AFF53E}"/>
                  </a:ext>
                </a:extLst>
              </p:cNvPr>
              <p:cNvSpPr txBox="1">
                <a:spLocks noChangeArrowheads="1"/>
              </p:cNvSpPr>
              <p:nvPr/>
            </p:nvSpPr>
            <p:spPr bwMode="auto">
              <a:xfrm>
                <a:off x="1032527" y="5090996"/>
                <a:ext cx="3998734"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i="0" u="none" strike="noStrike" kern="0" cap="none" spc="0" normalizeH="0" baseline="0" noProof="0" dirty="0">
                    <a:ln>
                      <a:noFill/>
                    </a:ln>
                    <a:effectLst/>
                    <a:uLnTx/>
                    <a:uFillTx/>
                    <a:ea typeface="ＭＳ Ｐゴシック" pitchFamily="34" charset="-128"/>
                    <a:cs typeface="Arial"/>
                  </a:rPr>
                  <a:t>12%-15%</a:t>
                </a:r>
              </a:p>
            </p:txBody>
          </p:sp>
          <p:sp>
            <p:nvSpPr>
              <p:cNvPr id="85" name="Rectangle 66">
                <a:extLst>
                  <a:ext uri="{FF2B5EF4-FFF2-40B4-BE49-F238E27FC236}">
                    <a16:creationId xmlns:a16="http://schemas.microsoft.com/office/drawing/2014/main" id="{02BF5290-CB64-4BCF-8E44-0AE8661DF16B}"/>
                  </a:ext>
                </a:extLst>
              </p:cNvPr>
              <p:cNvSpPr>
                <a:spLocks noChangeArrowheads="1"/>
              </p:cNvSpPr>
              <p:nvPr/>
            </p:nvSpPr>
            <p:spPr bwMode="auto">
              <a:xfrm>
                <a:off x="727727" y="5107755"/>
                <a:ext cx="304800" cy="228600"/>
              </a:xfrm>
              <a:prstGeom prst="rect">
                <a:avLst/>
              </a:prstGeom>
              <a:solidFill>
                <a:srgbClr val="044C7F"/>
              </a:solidFill>
              <a:ln w="9525">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effectLst/>
                  <a:uLnTx/>
                  <a:uFillTx/>
                  <a:ea typeface="ＭＳ Ｐゴシック" pitchFamily="34" charset="-128"/>
                  <a:cs typeface="Arial"/>
                </a:endParaRPr>
              </a:p>
            </p:txBody>
          </p:sp>
        </p:grpSp>
      </p:grpSp>
      <p:grpSp>
        <p:nvGrpSpPr>
          <p:cNvPr id="15" name="Group 14">
            <a:extLst>
              <a:ext uri="{FF2B5EF4-FFF2-40B4-BE49-F238E27FC236}">
                <a16:creationId xmlns:a16="http://schemas.microsoft.com/office/drawing/2014/main" id="{333D3E2F-6816-4636-9AF7-6D9DCA683F1A}"/>
              </a:ext>
            </a:extLst>
          </p:cNvPr>
          <p:cNvGrpSpPr/>
          <p:nvPr/>
        </p:nvGrpSpPr>
        <p:grpSpPr>
          <a:xfrm>
            <a:off x="6758131" y="5119756"/>
            <a:ext cx="2263213" cy="854993"/>
            <a:chOff x="5838655" y="5011467"/>
            <a:chExt cx="2818391" cy="854993"/>
          </a:xfrm>
        </p:grpSpPr>
        <p:grpSp>
          <p:nvGrpSpPr>
            <p:cNvPr id="7" name="Group 6">
              <a:extLst>
                <a:ext uri="{FF2B5EF4-FFF2-40B4-BE49-F238E27FC236}">
                  <a16:creationId xmlns:a16="http://schemas.microsoft.com/office/drawing/2014/main" id="{8DBED37A-3884-4B37-9480-363261AF18E6}"/>
                </a:ext>
              </a:extLst>
            </p:cNvPr>
            <p:cNvGrpSpPr/>
            <p:nvPr/>
          </p:nvGrpSpPr>
          <p:grpSpPr>
            <a:xfrm>
              <a:off x="5838655" y="5011467"/>
              <a:ext cx="2303945" cy="276999"/>
              <a:chOff x="661987" y="5453609"/>
              <a:chExt cx="2303945" cy="276999"/>
            </a:xfrm>
          </p:grpSpPr>
          <p:sp>
            <p:nvSpPr>
              <p:cNvPr id="86" name="Text Box 126">
                <a:extLst>
                  <a:ext uri="{FF2B5EF4-FFF2-40B4-BE49-F238E27FC236}">
                    <a16:creationId xmlns:a16="http://schemas.microsoft.com/office/drawing/2014/main" id="{985AFD9C-0598-4286-9341-909EFA079E6B}"/>
                  </a:ext>
                </a:extLst>
              </p:cNvPr>
              <p:cNvSpPr txBox="1">
                <a:spLocks noChangeArrowheads="1"/>
              </p:cNvSpPr>
              <p:nvPr/>
            </p:nvSpPr>
            <p:spPr bwMode="auto">
              <a:xfrm>
                <a:off x="966788" y="5453609"/>
                <a:ext cx="1999144"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i="0" u="none" strike="noStrike" kern="0" cap="none" spc="0" normalizeH="0" baseline="0" noProof="0" dirty="0">
                    <a:ln>
                      <a:noFill/>
                    </a:ln>
                    <a:effectLst/>
                    <a:uLnTx/>
                    <a:uFillTx/>
                    <a:ea typeface="ＭＳ Ｐゴシック" pitchFamily="34" charset="-128"/>
                    <a:cs typeface="Arial"/>
                  </a:rPr>
                  <a:t>11%-14%</a:t>
                </a:r>
              </a:p>
            </p:txBody>
          </p:sp>
          <p:sp>
            <p:nvSpPr>
              <p:cNvPr id="87" name="Rectangle 66">
                <a:extLst>
                  <a:ext uri="{FF2B5EF4-FFF2-40B4-BE49-F238E27FC236}">
                    <a16:creationId xmlns:a16="http://schemas.microsoft.com/office/drawing/2014/main" id="{13A28330-4ADC-45C9-8696-B90F99375836}"/>
                  </a:ext>
                </a:extLst>
              </p:cNvPr>
              <p:cNvSpPr>
                <a:spLocks noChangeArrowheads="1"/>
              </p:cNvSpPr>
              <p:nvPr/>
            </p:nvSpPr>
            <p:spPr bwMode="auto">
              <a:xfrm>
                <a:off x="661987" y="5470368"/>
                <a:ext cx="304800" cy="228600"/>
              </a:xfrm>
              <a:prstGeom prst="rect">
                <a:avLst/>
              </a:prstGeom>
              <a:solidFill>
                <a:schemeClr val="tx2">
                  <a:lumMod val="20000"/>
                  <a:lumOff val="80000"/>
                </a:schemeClr>
              </a:solidFill>
              <a:ln w="9525">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effectLst/>
                  <a:uLnTx/>
                  <a:uFillTx/>
                  <a:ea typeface="ＭＳ Ｐゴシック" pitchFamily="34" charset="-128"/>
                  <a:cs typeface="Arial"/>
                </a:endParaRPr>
              </a:p>
            </p:txBody>
          </p:sp>
        </p:grpSp>
        <p:grpSp>
          <p:nvGrpSpPr>
            <p:cNvPr id="4" name="Group 3">
              <a:extLst>
                <a:ext uri="{FF2B5EF4-FFF2-40B4-BE49-F238E27FC236}">
                  <a16:creationId xmlns:a16="http://schemas.microsoft.com/office/drawing/2014/main" id="{BBC6FBD7-B2C0-457F-B62B-CA10A4DFC674}"/>
                </a:ext>
              </a:extLst>
            </p:cNvPr>
            <p:cNvGrpSpPr/>
            <p:nvPr/>
          </p:nvGrpSpPr>
          <p:grpSpPr>
            <a:xfrm>
              <a:off x="5838655" y="5300465"/>
              <a:ext cx="2818391" cy="276999"/>
              <a:chOff x="649335" y="5767638"/>
              <a:chExt cx="2818391" cy="276999"/>
            </a:xfrm>
          </p:grpSpPr>
          <p:sp>
            <p:nvSpPr>
              <p:cNvPr id="88" name="Text Box 126">
                <a:extLst>
                  <a:ext uri="{FF2B5EF4-FFF2-40B4-BE49-F238E27FC236}">
                    <a16:creationId xmlns:a16="http://schemas.microsoft.com/office/drawing/2014/main" id="{2C3EC919-BA2A-436A-B5B9-54EE5CB04F20}"/>
                  </a:ext>
                </a:extLst>
              </p:cNvPr>
              <p:cNvSpPr txBox="1">
                <a:spLocks noChangeArrowheads="1"/>
              </p:cNvSpPr>
              <p:nvPr/>
            </p:nvSpPr>
            <p:spPr bwMode="auto">
              <a:xfrm>
                <a:off x="954136" y="5767638"/>
                <a:ext cx="2513590"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i="0" u="none" strike="noStrike" kern="0" cap="none" spc="0" normalizeH="0" baseline="0" noProof="0" dirty="0">
                    <a:ln>
                      <a:noFill/>
                    </a:ln>
                    <a:effectLst/>
                    <a:uLnTx/>
                    <a:uFillTx/>
                    <a:ea typeface="ＭＳ Ｐゴシック" pitchFamily="34" charset="-128"/>
                    <a:cs typeface="Arial"/>
                  </a:rPr>
                  <a:t>15%-17%</a:t>
                </a:r>
              </a:p>
            </p:txBody>
          </p:sp>
          <p:sp>
            <p:nvSpPr>
              <p:cNvPr id="89" name="Rectangle 66">
                <a:extLst>
                  <a:ext uri="{FF2B5EF4-FFF2-40B4-BE49-F238E27FC236}">
                    <a16:creationId xmlns:a16="http://schemas.microsoft.com/office/drawing/2014/main" id="{E036CB58-DA9B-4BEE-8E8D-5556ED944E64}"/>
                  </a:ext>
                </a:extLst>
              </p:cNvPr>
              <p:cNvSpPr>
                <a:spLocks noChangeArrowheads="1"/>
              </p:cNvSpPr>
              <p:nvPr/>
            </p:nvSpPr>
            <p:spPr bwMode="auto">
              <a:xfrm>
                <a:off x="649335" y="5784397"/>
                <a:ext cx="304800" cy="228600"/>
              </a:xfrm>
              <a:prstGeom prst="rect">
                <a:avLst/>
              </a:prstGeom>
              <a:solidFill>
                <a:schemeClr val="tx2">
                  <a:lumMod val="40000"/>
                  <a:lumOff val="60000"/>
                </a:schemeClr>
              </a:solidFill>
              <a:ln w="9525">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effectLst/>
                  <a:uLnTx/>
                  <a:uFillTx/>
                  <a:ea typeface="ＭＳ Ｐゴシック" pitchFamily="34" charset="-128"/>
                  <a:cs typeface="Arial"/>
                </a:endParaRPr>
              </a:p>
            </p:txBody>
          </p:sp>
        </p:grpSp>
        <p:grpSp>
          <p:nvGrpSpPr>
            <p:cNvPr id="2" name="Group 1">
              <a:extLst>
                <a:ext uri="{FF2B5EF4-FFF2-40B4-BE49-F238E27FC236}">
                  <a16:creationId xmlns:a16="http://schemas.microsoft.com/office/drawing/2014/main" id="{A03FDAE9-6C31-41F2-832A-28E07B81421F}"/>
                </a:ext>
              </a:extLst>
            </p:cNvPr>
            <p:cNvGrpSpPr/>
            <p:nvPr/>
          </p:nvGrpSpPr>
          <p:grpSpPr>
            <a:xfrm>
              <a:off x="5838655" y="5589461"/>
              <a:ext cx="2665017" cy="276999"/>
              <a:chOff x="661987" y="6130251"/>
              <a:chExt cx="2665017" cy="276999"/>
            </a:xfrm>
          </p:grpSpPr>
          <p:sp>
            <p:nvSpPr>
              <p:cNvPr id="90" name="Text Box 126">
                <a:extLst>
                  <a:ext uri="{FF2B5EF4-FFF2-40B4-BE49-F238E27FC236}">
                    <a16:creationId xmlns:a16="http://schemas.microsoft.com/office/drawing/2014/main" id="{D0D80A91-1994-43D3-9E61-3626430CB4EA}"/>
                  </a:ext>
                </a:extLst>
              </p:cNvPr>
              <p:cNvSpPr txBox="1">
                <a:spLocks noChangeArrowheads="1"/>
              </p:cNvSpPr>
              <p:nvPr/>
            </p:nvSpPr>
            <p:spPr bwMode="auto">
              <a:xfrm>
                <a:off x="966787" y="6130251"/>
                <a:ext cx="2360217"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i="0" u="none" strike="noStrike" kern="0" cap="none" spc="0" normalizeH="0" baseline="0" noProof="0" dirty="0">
                    <a:ln>
                      <a:noFill/>
                    </a:ln>
                    <a:effectLst/>
                    <a:uLnTx/>
                    <a:uFillTx/>
                    <a:ea typeface="ＭＳ Ｐゴシック" pitchFamily="34" charset="-128"/>
                    <a:cs typeface="Arial"/>
                  </a:rPr>
                  <a:t>18%-23%</a:t>
                </a:r>
              </a:p>
            </p:txBody>
          </p:sp>
          <p:sp>
            <p:nvSpPr>
              <p:cNvPr id="91" name="Rectangle 66">
                <a:extLst>
                  <a:ext uri="{FF2B5EF4-FFF2-40B4-BE49-F238E27FC236}">
                    <a16:creationId xmlns:a16="http://schemas.microsoft.com/office/drawing/2014/main" id="{2F55648F-D0DF-404A-8F4A-91E2FA566A27}"/>
                  </a:ext>
                </a:extLst>
              </p:cNvPr>
              <p:cNvSpPr>
                <a:spLocks noChangeArrowheads="1"/>
              </p:cNvSpPr>
              <p:nvPr/>
            </p:nvSpPr>
            <p:spPr bwMode="auto">
              <a:xfrm>
                <a:off x="661987" y="6147010"/>
                <a:ext cx="304800" cy="228600"/>
              </a:xfrm>
              <a:prstGeom prst="rect">
                <a:avLst/>
              </a:prstGeom>
              <a:solidFill>
                <a:srgbClr val="044C7F"/>
              </a:solidFill>
              <a:ln w="9525">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effectLst/>
                  <a:uLnTx/>
                  <a:uFillTx/>
                  <a:ea typeface="ＭＳ Ｐゴシック" pitchFamily="34" charset="-128"/>
                  <a:cs typeface="Arial"/>
                </a:endParaRPr>
              </a:p>
            </p:txBody>
          </p:sp>
        </p:grpSp>
      </p:grpSp>
      <p:sp>
        <p:nvSpPr>
          <p:cNvPr id="6" name="Text Placeholder 5">
            <a:extLst>
              <a:ext uri="{FF2B5EF4-FFF2-40B4-BE49-F238E27FC236}">
                <a16:creationId xmlns:a16="http://schemas.microsoft.com/office/drawing/2014/main" id="{6B25B087-BCD9-4A61-AD65-4AE804034325}"/>
              </a:ext>
            </a:extLst>
          </p:cNvPr>
          <p:cNvSpPr>
            <a:spLocks noGrp="1"/>
          </p:cNvSpPr>
          <p:nvPr>
            <p:ph type="body" sz="quarter" idx="21"/>
          </p:nvPr>
        </p:nvSpPr>
        <p:spPr>
          <a:xfrm>
            <a:off x="2468173" y="5960666"/>
            <a:ext cx="6103215" cy="877198"/>
          </a:xfrm>
        </p:spPr>
        <p:txBody>
          <a:bodyPr anchor="ctr">
            <a:normAutofit/>
          </a:bodyPr>
          <a:lstStyle/>
          <a:p>
            <a:r>
              <a:rPr lang="en-US" dirty="0"/>
              <a:t>Data: 2019 Marketplace QHP landscape data for 2019. Available at </a:t>
            </a:r>
            <a:r>
              <a:rPr lang="en-US" dirty="0">
                <a:hlinkClick r:id="rId3"/>
              </a:rPr>
              <a:t>healthcare.gov</a:t>
            </a:r>
            <a:r>
              <a:rPr lang="en-US" dirty="0"/>
              <a:t>.</a:t>
            </a:r>
          </a:p>
        </p:txBody>
      </p:sp>
      <p:grpSp>
        <p:nvGrpSpPr>
          <p:cNvPr id="92" name="Group 91">
            <a:extLst>
              <a:ext uri="{FF2B5EF4-FFF2-40B4-BE49-F238E27FC236}">
                <a16:creationId xmlns:a16="http://schemas.microsoft.com/office/drawing/2014/main" id="{8FB699D2-3B4D-44F7-9280-1E6C28A124CF}"/>
              </a:ext>
            </a:extLst>
          </p:cNvPr>
          <p:cNvGrpSpPr>
            <a:grpSpLocks noChangeAspect="1"/>
          </p:cNvGrpSpPr>
          <p:nvPr/>
        </p:nvGrpSpPr>
        <p:grpSpPr>
          <a:xfrm>
            <a:off x="4688221" y="2230392"/>
            <a:ext cx="4333123" cy="2406560"/>
            <a:chOff x="-312352" y="701310"/>
            <a:chExt cx="9101306" cy="5054743"/>
          </a:xfrm>
          <a:solidFill>
            <a:srgbClr val="DADCE0"/>
          </a:solidFill>
        </p:grpSpPr>
        <p:sp>
          <p:nvSpPr>
            <p:cNvPr id="93" name="Freeform 5">
              <a:extLst>
                <a:ext uri="{FF2B5EF4-FFF2-40B4-BE49-F238E27FC236}">
                  <a16:creationId xmlns:a16="http://schemas.microsoft.com/office/drawing/2014/main" id="{D63CA94D-2D3E-4D8C-B39E-33FD992DFAC7}"/>
                </a:ext>
              </a:extLst>
            </p:cNvPr>
            <p:cNvSpPr>
              <a:spLocks/>
            </p:cNvSpPr>
            <p:nvPr/>
          </p:nvSpPr>
          <p:spPr bwMode="auto">
            <a:xfrm>
              <a:off x="1136039" y="701310"/>
              <a:ext cx="1031481" cy="765491"/>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4" name="Freeform 6">
              <a:extLst>
                <a:ext uri="{FF2B5EF4-FFF2-40B4-BE49-F238E27FC236}">
                  <a16:creationId xmlns:a16="http://schemas.microsoft.com/office/drawing/2014/main" id="{8F97E668-7FAA-4F4A-BD8C-1C4BA2D7F153}"/>
                </a:ext>
              </a:extLst>
            </p:cNvPr>
            <p:cNvSpPr>
              <a:spLocks/>
            </p:cNvSpPr>
            <p:nvPr/>
          </p:nvSpPr>
          <p:spPr bwMode="auto">
            <a:xfrm>
              <a:off x="2676129" y="3397165"/>
              <a:ext cx="1083768" cy="1112574"/>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5" name="Freeform 7">
              <a:extLst>
                <a:ext uri="{FF2B5EF4-FFF2-40B4-BE49-F238E27FC236}">
                  <a16:creationId xmlns:a16="http://schemas.microsoft.com/office/drawing/2014/main" id="{1582FEAF-186D-4394-9107-268490FEEC90}"/>
                </a:ext>
              </a:extLst>
            </p:cNvPr>
            <p:cNvSpPr>
              <a:spLocks/>
            </p:cNvSpPr>
            <p:nvPr/>
          </p:nvSpPr>
          <p:spPr bwMode="auto">
            <a:xfrm>
              <a:off x="3080160" y="3606369"/>
              <a:ext cx="2148521" cy="2120550"/>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6" name="Freeform 8">
              <a:extLst>
                <a:ext uri="{FF2B5EF4-FFF2-40B4-BE49-F238E27FC236}">
                  <a16:creationId xmlns:a16="http://schemas.microsoft.com/office/drawing/2014/main" id="{AF0B754C-5F6C-415E-A269-171E42604617}"/>
                </a:ext>
              </a:extLst>
            </p:cNvPr>
            <p:cNvSpPr>
              <a:spLocks/>
            </p:cNvSpPr>
            <p:nvPr/>
          </p:nvSpPr>
          <p:spPr bwMode="auto">
            <a:xfrm>
              <a:off x="1796752" y="3264034"/>
              <a:ext cx="1040984" cy="1226686"/>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7" name="Freeform 9">
              <a:extLst>
                <a:ext uri="{FF2B5EF4-FFF2-40B4-BE49-F238E27FC236}">
                  <a16:creationId xmlns:a16="http://schemas.microsoft.com/office/drawing/2014/main" id="{3D3D24AB-8016-4621-8A94-167ABBABC4A5}"/>
                </a:ext>
              </a:extLst>
            </p:cNvPr>
            <p:cNvSpPr>
              <a:spLocks/>
            </p:cNvSpPr>
            <p:nvPr/>
          </p:nvSpPr>
          <p:spPr bwMode="auto">
            <a:xfrm>
              <a:off x="741506" y="1942259"/>
              <a:ext cx="1221613" cy="2115796"/>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8" name="Freeform 10">
              <a:extLst>
                <a:ext uri="{FF2B5EF4-FFF2-40B4-BE49-F238E27FC236}">
                  <a16:creationId xmlns:a16="http://schemas.microsoft.com/office/drawing/2014/main" id="{284EBBF1-E4F2-42DC-A793-604C9F5B8B39}"/>
                </a:ext>
              </a:extLst>
            </p:cNvPr>
            <p:cNvSpPr>
              <a:spLocks/>
            </p:cNvSpPr>
            <p:nvPr/>
          </p:nvSpPr>
          <p:spPr bwMode="auto">
            <a:xfrm>
              <a:off x="3740882" y="3506523"/>
              <a:ext cx="1335695" cy="717948"/>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9" name="Freeform 11">
              <a:extLst>
                <a:ext uri="{FF2B5EF4-FFF2-40B4-BE49-F238E27FC236}">
                  <a16:creationId xmlns:a16="http://schemas.microsoft.com/office/drawing/2014/main" id="{BEAE217A-8885-4C87-AA16-788F23CEC6A1}"/>
                </a:ext>
              </a:extLst>
            </p:cNvPr>
            <p:cNvSpPr>
              <a:spLocks/>
            </p:cNvSpPr>
            <p:nvPr/>
          </p:nvSpPr>
          <p:spPr bwMode="auto">
            <a:xfrm>
              <a:off x="3912003" y="2926462"/>
              <a:ext cx="1131301" cy="627609"/>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0" name="Freeform 12">
              <a:extLst>
                <a:ext uri="{FF2B5EF4-FFF2-40B4-BE49-F238E27FC236}">
                  <a16:creationId xmlns:a16="http://schemas.microsoft.com/office/drawing/2014/main" id="{B71B8FCD-AD8D-414D-8A2C-8648EE292657}"/>
                </a:ext>
              </a:extLst>
            </p:cNvPr>
            <p:cNvSpPr>
              <a:spLocks/>
            </p:cNvSpPr>
            <p:nvPr/>
          </p:nvSpPr>
          <p:spPr bwMode="auto">
            <a:xfrm>
              <a:off x="3674336" y="2327382"/>
              <a:ext cx="1259642" cy="637119"/>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1" name="Freeform 13">
              <a:extLst>
                <a:ext uri="{FF2B5EF4-FFF2-40B4-BE49-F238E27FC236}">
                  <a16:creationId xmlns:a16="http://schemas.microsoft.com/office/drawing/2014/main" id="{68F63FA7-B03D-492B-85FD-9B81F3E36433}"/>
                </a:ext>
              </a:extLst>
            </p:cNvPr>
            <p:cNvSpPr>
              <a:spLocks/>
            </p:cNvSpPr>
            <p:nvPr/>
          </p:nvSpPr>
          <p:spPr bwMode="auto">
            <a:xfrm>
              <a:off x="3712361" y="1756830"/>
              <a:ext cx="1083768" cy="722701"/>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2" name="Freeform 14">
              <a:extLst>
                <a:ext uri="{FF2B5EF4-FFF2-40B4-BE49-F238E27FC236}">
                  <a16:creationId xmlns:a16="http://schemas.microsoft.com/office/drawing/2014/main" id="{BE07ED37-4CBB-44FD-9F0A-AEB9DF3AB183}"/>
                </a:ext>
              </a:extLst>
            </p:cNvPr>
            <p:cNvSpPr>
              <a:spLocks/>
            </p:cNvSpPr>
            <p:nvPr/>
          </p:nvSpPr>
          <p:spPr bwMode="auto">
            <a:xfrm>
              <a:off x="2666621" y="1809129"/>
              <a:ext cx="1088519" cy="898620"/>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3" name="Freeform 15">
              <a:extLst>
                <a:ext uri="{FF2B5EF4-FFF2-40B4-BE49-F238E27FC236}">
                  <a16:creationId xmlns:a16="http://schemas.microsoft.com/office/drawing/2014/main" id="{8BA5EC82-CD2D-4454-A841-FCE4EE41CF4C}"/>
                </a:ext>
              </a:extLst>
            </p:cNvPr>
            <p:cNvSpPr>
              <a:spLocks/>
            </p:cNvSpPr>
            <p:nvPr/>
          </p:nvSpPr>
          <p:spPr bwMode="auto">
            <a:xfrm>
              <a:off x="3769403" y="1162504"/>
              <a:ext cx="1012467" cy="65138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4" name="Freeform 16">
              <a:extLst>
                <a:ext uri="{FF2B5EF4-FFF2-40B4-BE49-F238E27FC236}">
                  <a16:creationId xmlns:a16="http://schemas.microsoft.com/office/drawing/2014/main" id="{4DF5A797-4CE7-4D22-9CBA-E6FCEA16F7DD}"/>
                </a:ext>
              </a:extLst>
            </p:cNvPr>
            <p:cNvSpPr>
              <a:spLocks/>
            </p:cNvSpPr>
            <p:nvPr/>
          </p:nvSpPr>
          <p:spPr bwMode="auto">
            <a:xfrm>
              <a:off x="2837743" y="2626921"/>
              <a:ext cx="1131301" cy="889111"/>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5" name="Freeform 17">
              <a:extLst>
                <a:ext uri="{FF2B5EF4-FFF2-40B4-BE49-F238E27FC236}">
                  <a16:creationId xmlns:a16="http://schemas.microsoft.com/office/drawing/2014/main" id="{168D9D55-888C-49FD-84BE-438F6516A565}"/>
                </a:ext>
              </a:extLst>
            </p:cNvPr>
            <p:cNvSpPr>
              <a:spLocks/>
            </p:cNvSpPr>
            <p:nvPr/>
          </p:nvSpPr>
          <p:spPr bwMode="auto">
            <a:xfrm>
              <a:off x="2086711" y="2308364"/>
              <a:ext cx="869866" cy="1088805"/>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6" name="Freeform 18">
              <a:extLst>
                <a:ext uri="{FF2B5EF4-FFF2-40B4-BE49-F238E27FC236}">
                  <a16:creationId xmlns:a16="http://schemas.microsoft.com/office/drawing/2014/main" id="{95D620FE-729F-44FD-9D75-F0584712D922}"/>
                </a:ext>
              </a:extLst>
            </p:cNvPr>
            <p:cNvSpPr>
              <a:spLocks/>
            </p:cNvSpPr>
            <p:nvPr/>
          </p:nvSpPr>
          <p:spPr bwMode="auto">
            <a:xfrm>
              <a:off x="1273884" y="2108672"/>
              <a:ext cx="998206" cy="1511960"/>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7" name="Freeform 19">
              <a:extLst>
                <a:ext uri="{FF2B5EF4-FFF2-40B4-BE49-F238E27FC236}">
                  <a16:creationId xmlns:a16="http://schemas.microsoft.com/office/drawing/2014/main" id="{ECDDCDCB-D083-4C28-A72D-DB6F680AE7F4}"/>
                </a:ext>
              </a:extLst>
            </p:cNvPr>
            <p:cNvSpPr>
              <a:spLocks/>
            </p:cNvSpPr>
            <p:nvPr/>
          </p:nvSpPr>
          <p:spPr bwMode="auto">
            <a:xfrm>
              <a:off x="850835" y="1167259"/>
              <a:ext cx="1240627" cy="1050767"/>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8" name="Freeform 20">
              <a:extLst>
                <a:ext uri="{FF2B5EF4-FFF2-40B4-BE49-F238E27FC236}">
                  <a16:creationId xmlns:a16="http://schemas.microsoft.com/office/drawing/2014/main" id="{6D9BC646-3EF1-478A-9DD1-F7C0667AF11A}"/>
                </a:ext>
              </a:extLst>
            </p:cNvPr>
            <p:cNvSpPr>
              <a:spLocks/>
            </p:cNvSpPr>
            <p:nvPr/>
          </p:nvSpPr>
          <p:spPr bwMode="auto">
            <a:xfrm>
              <a:off x="1863299" y="886739"/>
              <a:ext cx="917399" cy="1502451"/>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9" name="Freeform 21">
              <a:extLst>
                <a:ext uri="{FF2B5EF4-FFF2-40B4-BE49-F238E27FC236}">
                  <a16:creationId xmlns:a16="http://schemas.microsoft.com/office/drawing/2014/main" id="{F85A3BF3-3C5D-45A5-90C6-FF40FC8D9C2B}"/>
                </a:ext>
              </a:extLst>
            </p:cNvPr>
            <p:cNvSpPr>
              <a:spLocks/>
            </p:cNvSpPr>
            <p:nvPr/>
          </p:nvSpPr>
          <p:spPr bwMode="auto">
            <a:xfrm>
              <a:off x="2253077" y="920022"/>
              <a:ext cx="1573362" cy="1017484"/>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0" name="Freeform 22">
              <a:extLst>
                <a:ext uri="{FF2B5EF4-FFF2-40B4-BE49-F238E27FC236}">
                  <a16:creationId xmlns:a16="http://schemas.microsoft.com/office/drawing/2014/main" id="{E893160E-C30E-4AA3-B773-C42F79C2CB8D}"/>
                </a:ext>
              </a:extLst>
            </p:cNvPr>
            <p:cNvSpPr>
              <a:spLocks/>
            </p:cNvSpPr>
            <p:nvPr/>
          </p:nvSpPr>
          <p:spPr bwMode="auto">
            <a:xfrm>
              <a:off x="8232810" y="1043641"/>
              <a:ext cx="556144" cy="889111"/>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1" name="Freeform 23">
              <a:extLst>
                <a:ext uri="{FF2B5EF4-FFF2-40B4-BE49-F238E27FC236}">
                  <a16:creationId xmlns:a16="http://schemas.microsoft.com/office/drawing/2014/main" id="{B27A0174-0E64-4404-96D9-1537EF640A60}"/>
                </a:ext>
              </a:extLst>
            </p:cNvPr>
            <p:cNvSpPr>
              <a:spLocks/>
            </p:cNvSpPr>
            <p:nvPr/>
          </p:nvSpPr>
          <p:spPr bwMode="auto">
            <a:xfrm>
              <a:off x="7163304" y="1652231"/>
              <a:ext cx="1150314" cy="846319"/>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2" name="Freeform 24">
              <a:extLst>
                <a:ext uri="{FF2B5EF4-FFF2-40B4-BE49-F238E27FC236}">
                  <a16:creationId xmlns:a16="http://schemas.microsoft.com/office/drawing/2014/main" id="{FE970466-770D-4F35-9699-AED29CAAE7BA}"/>
                </a:ext>
              </a:extLst>
            </p:cNvPr>
            <p:cNvSpPr>
              <a:spLocks/>
            </p:cNvSpPr>
            <p:nvPr/>
          </p:nvSpPr>
          <p:spPr bwMode="auto">
            <a:xfrm>
              <a:off x="7938101" y="1595174"/>
              <a:ext cx="266189" cy="480215"/>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3" name="Freeform 25">
              <a:extLst>
                <a:ext uri="{FF2B5EF4-FFF2-40B4-BE49-F238E27FC236}">
                  <a16:creationId xmlns:a16="http://schemas.microsoft.com/office/drawing/2014/main" id="{5426548B-5887-4DB6-A837-507CB5681BDD}"/>
                </a:ext>
              </a:extLst>
            </p:cNvPr>
            <p:cNvSpPr>
              <a:spLocks/>
            </p:cNvSpPr>
            <p:nvPr/>
          </p:nvSpPr>
          <p:spPr bwMode="auto">
            <a:xfrm>
              <a:off x="8147250" y="1533364"/>
              <a:ext cx="237668" cy="527760"/>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4" name="Freeform 26">
              <a:extLst>
                <a:ext uri="{FF2B5EF4-FFF2-40B4-BE49-F238E27FC236}">
                  <a16:creationId xmlns:a16="http://schemas.microsoft.com/office/drawing/2014/main" id="{D6497B03-F11B-44D6-AEC0-36B903717FE6}"/>
                </a:ext>
              </a:extLst>
            </p:cNvPr>
            <p:cNvSpPr>
              <a:spLocks/>
            </p:cNvSpPr>
            <p:nvPr/>
          </p:nvSpPr>
          <p:spPr bwMode="auto">
            <a:xfrm>
              <a:off x="8056939" y="2175236"/>
              <a:ext cx="266189" cy="242485"/>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5" name="Freeform 27">
              <a:extLst>
                <a:ext uri="{FF2B5EF4-FFF2-40B4-BE49-F238E27FC236}">
                  <a16:creationId xmlns:a16="http://schemas.microsoft.com/office/drawing/2014/main" id="{E55BB162-936A-4A1F-BCCD-0CC297C2F837}"/>
                </a:ext>
              </a:extLst>
            </p:cNvPr>
            <p:cNvSpPr>
              <a:spLocks/>
            </p:cNvSpPr>
            <p:nvPr/>
          </p:nvSpPr>
          <p:spPr bwMode="auto">
            <a:xfrm>
              <a:off x="8294607" y="2151460"/>
              <a:ext cx="114083" cy="147393"/>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6" name="Freeform 28">
              <a:extLst>
                <a:ext uri="{FF2B5EF4-FFF2-40B4-BE49-F238E27FC236}">
                  <a16:creationId xmlns:a16="http://schemas.microsoft.com/office/drawing/2014/main" id="{871887E3-0D5A-427F-9917-221D09EE8FB8}"/>
                </a:ext>
              </a:extLst>
            </p:cNvPr>
            <p:cNvSpPr>
              <a:spLocks/>
            </p:cNvSpPr>
            <p:nvPr/>
          </p:nvSpPr>
          <p:spPr bwMode="auto">
            <a:xfrm>
              <a:off x="8056939" y="1980294"/>
              <a:ext cx="518116" cy="26150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7" name="Freeform 30">
              <a:extLst>
                <a:ext uri="{FF2B5EF4-FFF2-40B4-BE49-F238E27FC236}">
                  <a16:creationId xmlns:a16="http://schemas.microsoft.com/office/drawing/2014/main" id="{0896B943-BCD5-4F75-A8AC-51A4912FA02C}"/>
                </a:ext>
              </a:extLst>
            </p:cNvPr>
            <p:cNvSpPr>
              <a:spLocks/>
            </p:cNvSpPr>
            <p:nvPr/>
          </p:nvSpPr>
          <p:spPr bwMode="auto">
            <a:xfrm>
              <a:off x="7857296" y="2403458"/>
              <a:ext cx="199639" cy="446930"/>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8" name="Freeform 31">
              <a:extLst>
                <a:ext uri="{FF2B5EF4-FFF2-40B4-BE49-F238E27FC236}">
                  <a16:creationId xmlns:a16="http://schemas.microsoft.com/office/drawing/2014/main" id="{7E9F5A9E-E607-452F-95DF-D96C74927625}"/>
                </a:ext>
              </a:extLst>
            </p:cNvPr>
            <p:cNvSpPr>
              <a:spLocks/>
            </p:cNvSpPr>
            <p:nvPr/>
          </p:nvSpPr>
          <p:spPr bwMode="auto">
            <a:xfrm>
              <a:off x="7819270" y="2712504"/>
              <a:ext cx="156858" cy="256750"/>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9" name="Freeform 32">
              <a:extLst>
                <a:ext uri="{FF2B5EF4-FFF2-40B4-BE49-F238E27FC236}">
                  <a16:creationId xmlns:a16="http://schemas.microsoft.com/office/drawing/2014/main" id="{67D96723-A4F4-4BA4-92A4-3E849620C97A}"/>
                </a:ext>
              </a:extLst>
            </p:cNvPr>
            <p:cNvSpPr>
              <a:spLocks/>
            </p:cNvSpPr>
            <p:nvPr/>
          </p:nvSpPr>
          <p:spPr bwMode="auto">
            <a:xfrm>
              <a:off x="7058731" y="2284587"/>
              <a:ext cx="893633" cy="580061"/>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0" name="Freeform 33">
              <a:extLst>
                <a:ext uri="{FF2B5EF4-FFF2-40B4-BE49-F238E27FC236}">
                  <a16:creationId xmlns:a16="http://schemas.microsoft.com/office/drawing/2014/main" id="{ECC03418-29C2-450A-B1E5-C4D0F9366A38}"/>
                </a:ext>
              </a:extLst>
            </p:cNvPr>
            <p:cNvSpPr>
              <a:spLocks/>
            </p:cNvSpPr>
            <p:nvPr/>
          </p:nvSpPr>
          <p:spPr bwMode="auto">
            <a:xfrm>
              <a:off x="6222139" y="4609590"/>
              <a:ext cx="1383227" cy="108404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1" name="Freeform 34">
              <a:extLst>
                <a:ext uri="{FF2B5EF4-FFF2-40B4-BE49-F238E27FC236}">
                  <a16:creationId xmlns:a16="http://schemas.microsoft.com/office/drawing/2014/main" id="{745C0F04-A4BD-4D2B-B564-1E1500772D1A}"/>
                </a:ext>
              </a:extLst>
            </p:cNvPr>
            <p:cNvSpPr>
              <a:spLocks/>
            </p:cNvSpPr>
            <p:nvPr/>
          </p:nvSpPr>
          <p:spPr bwMode="auto">
            <a:xfrm>
              <a:off x="5147878" y="4324310"/>
              <a:ext cx="865113" cy="765491"/>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2" name="Freeform 35">
              <a:extLst>
                <a:ext uri="{FF2B5EF4-FFF2-40B4-BE49-F238E27FC236}">
                  <a16:creationId xmlns:a16="http://schemas.microsoft.com/office/drawing/2014/main" id="{B486165F-5181-4743-A055-A4A7628B763D}"/>
                </a:ext>
              </a:extLst>
            </p:cNvPr>
            <p:cNvSpPr>
              <a:spLocks/>
            </p:cNvSpPr>
            <p:nvPr/>
          </p:nvSpPr>
          <p:spPr bwMode="auto">
            <a:xfrm>
              <a:off x="5043304" y="3639650"/>
              <a:ext cx="774798" cy="69892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3" name="Freeform 36">
              <a:extLst>
                <a:ext uri="{FF2B5EF4-FFF2-40B4-BE49-F238E27FC236}">
                  <a16:creationId xmlns:a16="http://schemas.microsoft.com/office/drawing/2014/main" id="{3693793E-B7F2-4553-B537-40F034B3A22F}"/>
                </a:ext>
              </a:extLst>
            </p:cNvPr>
            <p:cNvSpPr>
              <a:spLocks/>
            </p:cNvSpPr>
            <p:nvPr/>
          </p:nvSpPr>
          <p:spPr bwMode="auto">
            <a:xfrm>
              <a:off x="5737297" y="3497014"/>
              <a:ext cx="1311928" cy="427911"/>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4" name="Freeform 37">
              <a:extLst>
                <a:ext uri="{FF2B5EF4-FFF2-40B4-BE49-F238E27FC236}">
                  <a16:creationId xmlns:a16="http://schemas.microsoft.com/office/drawing/2014/main" id="{0226E5D6-FD21-4A02-8BFD-0F65CC3A0EA5}"/>
                </a:ext>
              </a:extLst>
            </p:cNvPr>
            <p:cNvSpPr>
              <a:spLocks/>
            </p:cNvSpPr>
            <p:nvPr/>
          </p:nvSpPr>
          <p:spPr bwMode="auto">
            <a:xfrm>
              <a:off x="6668957" y="3354374"/>
              <a:ext cx="1311928" cy="580061"/>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5" name="Freeform 38">
              <a:extLst>
                <a:ext uri="{FF2B5EF4-FFF2-40B4-BE49-F238E27FC236}">
                  <a16:creationId xmlns:a16="http://schemas.microsoft.com/office/drawing/2014/main" id="{EAA0F60C-130D-4245-9918-59167DB9F9B4}"/>
                </a:ext>
              </a:extLst>
            </p:cNvPr>
            <p:cNvSpPr>
              <a:spLocks/>
            </p:cNvSpPr>
            <p:nvPr/>
          </p:nvSpPr>
          <p:spPr bwMode="auto">
            <a:xfrm>
              <a:off x="6478820" y="3829834"/>
              <a:ext cx="808073" cy="870094"/>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6" name="Freeform 39">
              <a:extLst>
                <a:ext uri="{FF2B5EF4-FFF2-40B4-BE49-F238E27FC236}">
                  <a16:creationId xmlns:a16="http://schemas.microsoft.com/office/drawing/2014/main" id="{2DD382F3-2414-4E7C-A8E3-4ECCB2DD8822}"/>
                </a:ext>
              </a:extLst>
            </p:cNvPr>
            <p:cNvSpPr>
              <a:spLocks/>
            </p:cNvSpPr>
            <p:nvPr/>
          </p:nvSpPr>
          <p:spPr bwMode="auto">
            <a:xfrm>
              <a:off x="6745011" y="2870964"/>
              <a:ext cx="1178835" cy="660890"/>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7" name="Freeform 40">
              <a:extLst>
                <a:ext uri="{FF2B5EF4-FFF2-40B4-BE49-F238E27FC236}">
                  <a16:creationId xmlns:a16="http://schemas.microsoft.com/office/drawing/2014/main" id="{4487468E-70EF-43D0-825E-C6BA05BA76C8}"/>
                </a:ext>
              </a:extLst>
            </p:cNvPr>
            <p:cNvSpPr>
              <a:spLocks/>
            </p:cNvSpPr>
            <p:nvPr/>
          </p:nvSpPr>
          <p:spPr bwMode="auto">
            <a:xfrm>
              <a:off x="6849583" y="3758515"/>
              <a:ext cx="760538" cy="589570"/>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8" name="Freeform 41">
              <a:extLst>
                <a:ext uri="{FF2B5EF4-FFF2-40B4-BE49-F238E27FC236}">
                  <a16:creationId xmlns:a16="http://schemas.microsoft.com/office/drawing/2014/main" id="{FF9C6269-BFC3-4511-86F1-689713548DFF}"/>
                </a:ext>
              </a:extLst>
            </p:cNvPr>
            <p:cNvSpPr>
              <a:spLocks/>
            </p:cNvSpPr>
            <p:nvPr/>
          </p:nvSpPr>
          <p:spPr bwMode="auto">
            <a:xfrm>
              <a:off x="6065276" y="3867871"/>
              <a:ext cx="598924" cy="960427"/>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9" name="Freeform 42">
              <a:extLst>
                <a:ext uri="{FF2B5EF4-FFF2-40B4-BE49-F238E27FC236}">
                  <a16:creationId xmlns:a16="http://schemas.microsoft.com/office/drawing/2014/main" id="{96CFEC0F-B517-4A3E-B43B-396DBA22EB21}"/>
                </a:ext>
              </a:extLst>
            </p:cNvPr>
            <p:cNvSpPr>
              <a:spLocks/>
            </p:cNvSpPr>
            <p:nvPr/>
          </p:nvSpPr>
          <p:spPr bwMode="auto">
            <a:xfrm>
              <a:off x="5542406" y="3901153"/>
              <a:ext cx="551393" cy="965183"/>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0" name="Freeform 43">
              <a:extLst>
                <a:ext uri="{FF2B5EF4-FFF2-40B4-BE49-F238E27FC236}">
                  <a16:creationId xmlns:a16="http://schemas.microsoft.com/office/drawing/2014/main" id="{DF860109-0B60-48EE-B905-6FEF4B3C2108}"/>
                </a:ext>
              </a:extLst>
            </p:cNvPr>
            <p:cNvSpPr>
              <a:spLocks/>
            </p:cNvSpPr>
            <p:nvPr/>
          </p:nvSpPr>
          <p:spPr bwMode="auto">
            <a:xfrm>
              <a:off x="7282140" y="2736276"/>
              <a:ext cx="684486" cy="499235"/>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1" name="Freeform 44">
              <a:extLst>
                <a:ext uri="{FF2B5EF4-FFF2-40B4-BE49-F238E27FC236}">
                  <a16:creationId xmlns:a16="http://schemas.microsoft.com/office/drawing/2014/main" id="{7288A8E0-98CA-4113-953C-7CB53DA06D75}"/>
                </a:ext>
              </a:extLst>
            </p:cNvPr>
            <p:cNvSpPr>
              <a:spLocks/>
            </p:cNvSpPr>
            <p:nvPr/>
          </p:nvSpPr>
          <p:spPr bwMode="auto">
            <a:xfrm>
              <a:off x="6863841" y="2679222"/>
              <a:ext cx="703499" cy="694172"/>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2" name="Freeform 45">
              <a:extLst>
                <a:ext uri="{FF2B5EF4-FFF2-40B4-BE49-F238E27FC236}">
                  <a16:creationId xmlns:a16="http://schemas.microsoft.com/office/drawing/2014/main" id="{D2B295C4-47C7-4C40-88D8-92D09FD69A1F}"/>
                </a:ext>
              </a:extLst>
            </p:cNvPr>
            <p:cNvSpPr>
              <a:spLocks/>
            </p:cNvSpPr>
            <p:nvPr/>
          </p:nvSpPr>
          <p:spPr bwMode="auto">
            <a:xfrm>
              <a:off x="5832365" y="3050080"/>
              <a:ext cx="1121793" cy="580061"/>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3" name="Freeform 46">
              <a:extLst>
                <a:ext uri="{FF2B5EF4-FFF2-40B4-BE49-F238E27FC236}">
                  <a16:creationId xmlns:a16="http://schemas.microsoft.com/office/drawing/2014/main" id="{730B8036-B4C6-4FB8-9EAD-739BCE9EAE0B}"/>
                </a:ext>
              </a:extLst>
            </p:cNvPr>
            <p:cNvSpPr>
              <a:spLocks/>
            </p:cNvSpPr>
            <p:nvPr/>
          </p:nvSpPr>
          <p:spPr bwMode="auto">
            <a:xfrm>
              <a:off x="4876935" y="2845631"/>
              <a:ext cx="1021974" cy="889111"/>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4" name="Freeform 47">
              <a:extLst>
                <a:ext uri="{FF2B5EF4-FFF2-40B4-BE49-F238E27FC236}">
                  <a16:creationId xmlns:a16="http://schemas.microsoft.com/office/drawing/2014/main" id="{4E7373A9-CB3B-45A3-8FC6-63F2F94A9DE4}"/>
                </a:ext>
              </a:extLst>
            </p:cNvPr>
            <p:cNvSpPr>
              <a:spLocks/>
            </p:cNvSpPr>
            <p:nvPr/>
          </p:nvSpPr>
          <p:spPr bwMode="auto">
            <a:xfrm>
              <a:off x="4696306" y="1138731"/>
              <a:ext cx="988701" cy="1150612"/>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5" name="Line 48">
              <a:extLst>
                <a:ext uri="{FF2B5EF4-FFF2-40B4-BE49-F238E27FC236}">
                  <a16:creationId xmlns:a16="http://schemas.microsoft.com/office/drawing/2014/main" id="{E6BAB141-F97B-4744-BFC8-F8B5E68EBB89}"/>
                </a:ext>
              </a:extLst>
            </p:cNvPr>
            <p:cNvSpPr>
              <a:spLocks noChangeShapeType="1"/>
            </p:cNvSpPr>
            <p:nvPr/>
          </p:nvSpPr>
          <p:spPr bwMode="auto">
            <a:xfrm>
              <a:off x="5371287" y="1685510"/>
              <a:ext cx="0" cy="0"/>
            </a:xfrm>
            <a:prstGeom prst="line">
              <a:avLst/>
            </a:pr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6" name="Line 49">
              <a:extLst>
                <a:ext uri="{FF2B5EF4-FFF2-40B4-BE49-F238E27FC236}">
                  <a16:creationId xmlns:a16="http://schemas.microsoft.com/office/drawing/2014/main" id="{FDF75625-79CF-43AA-BE65-855EF83C1508}"/>
                </a:ext>
              </a:extLst>
            </p:cNvPr>
            <p:cNvSpPr>
              <a:spLocks noChangeShapeType="1"/>
            </p:cNvSpPr>
            <p:nvPr/>
          </p:nvSpPr>
          <p:spPr bwMode="auto">
            <a:xfrm>
              <a:off x="5371287" y="1685510"/>
              <a:ext cx="0" cy="0"/>
            </a:xfrm>
            <a:prstGeom prst="line">
              <a:avLst/>
            </a:pr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7" name="Freeform 50">
              <a:extLst>
                <a:ext uri="{FF2B5EF4-FFF2-40B4-BE49-F238E27FC236}">
                  <a16:creationId xmlns:a16="http://schemas.microsoft.com/office/drawing/2014/main" id="{A66E969D-E93D-4AA9-A308-15271472D87E}"/>
                </a:ext>
              </a:extLst>
            </p:cNvPr>
            <p:cNvSpPr>
              <a:spLocks/>
            </p:cNvSpPr>
            <p:nvPr/>
          </p:nvSpPr>
          <p:spPr bwMode="auto">
            <a:xfrm>
              <a:off x="5604202" y="1476309"/>
              <a:ext cx="1155067" cy="1088805"/>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8" name="Freeform 51">
              <a:extLst>
                <a:ext uri="{FF2B5EF4-FFF2-40B4-BE49-F238E27FC236}">
                  <a16:creationId xmlns:a16="http://schemas.microsoft.com/office/drawing/2014/main" id="{DEA39BB9-5BDB-401C-8961-EBBAADD65D7F}"/>
                </a:ext>
              </a:extLst>
            </p:cNvPr>
            <p:cNvSpPr>
              <a:spLocks/>
            </p:cNvSpPr>
            <p:nvPr/>
          </p:nvSpPr>
          <p:spPr bwMode="auto">
            <a:xfrm>
              <a:off x="5276218" y="1604684"/>
              <a:ext cx="808073" cy="860585"/>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9" name="Freeform 52">
              <a:extLst>
                <a:ext uri="{FF2B5EF4-FFF2-40B4-BE49-F238E27FC236}">
                  <a16:creationId xmlns:a16="http://schemas.microsoft.com/office/drawing/2014/main" id="{3D6DD1A9-872F-4FD8-A122-3D8489B08956}"/>
                </a:ext>
              </a:extLst>
            </p:cNvPr>
            <p:cNvSpPr>
              <a:spLocks/>
            </p:cNvSpPr>
            <p:nvPr/>
          </p:nvSpPr>
          <p:spPr bwMode="auto">
            <a:xfrm>
              <a:off x="6459807" y="2417717"/>
              <a:ext cx="646461" cy="741718"/>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40" name="Freeform 53">
              <a:extLst>
                <a:ext uri="{FF2B5EF4-FFF2-40B4-BE49-F238E27FC236}">
                  <a16:creationId xmlns:a16="http://schemas.microsoft.com/office/drawing/2014/main" id="{43189D5F-34EC-49BE-82AC-570D06166945}"/>
                </a:ext>
              </a:extLst>
            </p:cNvPr>
            <p:cNvSpPr>
              <a:spLocks/>
            </p:cNvSpPr>
            <p:nvPr/>
          </p:nvSpPr>
          <p:spPr bwMode="auto">
            <a:xfrm>
              <a:off x="6041511" y="2546095"/>
              <a:ext cx="475335" cy="817790"/>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43" name="Freeform 54">
              <a:extLst>
                <a:ext uri="{FF2B5EF4-FFF2-40B4-BE49-F238E27FC236}">
                  <a16:creationId xmlns:a16="http://schemas.microsoft.com/office/drawing/2014/main" id="{885CBD50-911F-4418-959C-C3E2796E4FB3}"/>
                </a:ext>
              </a:extLst>
            </p:cNvPr>
            <p:cNvSpPr>
              <a:spLocks/>
            </p:cNvSpPr>
            <p:nvPr/>
          </p:nvSpPr>
          <p:spPr bwMode="auto">
            <a:xfrm>
              <a:off x="5504381" y="2441492"/>
              <a:ext cx="613183" cy="1074540"/>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45" name="Freeform 55">
              <a:extLst>
                <a:ext uri="{FF2B5EF4-FFF2-40B4-BE49-F238E27FC236}">
                  <a16:creationId xmlns:a16="http://schemas.microsoft.com/office/drawing/2014/main" id="{B2ACAD23-70A7-4622-A864-16ACF52A8178}"/>
                </a:ext>
              </a:extLst>
            </p:cNvPr>
            <p:cNvSpPr>
              <a:spLocks/>
            </p:cNvSpPr>
            <p:nvPr/>
          </p:nvSpPr>
          <p:spPr bwMode="auto">
            <a:xfrm>
              <a:off x="4753348" y="2203761"/>
              <a:ext cx="931661" cy="684662"/>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46" name="Freeform 56">
              <a:extLst>
                <a:ext uri="{FF2B5EF4-FFF2-40B4-BE49-F238E27FC236}">
                  <a16:creationId xmlns:a16="http://schemas.microsoft.com/office/drawing/2014/main" id="{0BC8DF1C-1EE1-4314-9C29-6D361D751B8B}"/>
                </a:ext>
              </a:extLst>
            </p:cNvPr>
            <p:cNvSpPr>
              <a:spLocks/>
            </p:cNvSpPr>
            <p:nvPr/>
          </p:nvSpPr>
          <p:spPr bwMode="auto">
            <a:xfrm>
              <a:off x="-312352" y="4049397"/>
              <a:ext cx="2073230" cy="1611808"/>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47" name="Freeform 57">
              <a:extLst>
                <a:ext uri="{FF2B5EF4-FFF2-40B4-BE49-F238E27FC236}">
                  <a16:creationId xmlns:a16="http://schemas.microsoft.com/office/drawing/2014/main" id="{DC87DB99-396A-4FC1-9678-4028100463D5}"/>
                </a:ext>
              </a:extLst>
            </p:cNvPr>
            <p:cNvSpPr>
              <a:spLocks/>
            </p:cNvSpPr>
            <p:nvPr/>
          </p:nvSpPr>
          <p:spPr bwMode="auto">
            <a:xfrm>
              <a:off x="1722700" y="4952523"/>
              <a:ext cx="1264393" cy="80353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48" name="Rectangle 147">
              <a:extLst>
                <a:ext uri="{FF2B5EF4-FFF2-40B4-BE49-F238E27FC236}">
                  <a16:creationId xmlns:a16="http://schemas.microsoft.com/office/drawing/2014/main" id="{7A1999C8-8EF4-469E-B9DE-191CE64C3B81}"/>
                </a:ext>
              </a:extLst>
            </p:cNvPr>
            <p:cNvSpPr/>
            <p:nvPr/>
          </p:nvSpPr>
          <p:spPr>
            <a:xfrm rot="2400000">
              <a:off x="7552407" y="2905079"/>
              <a:ext cx="71292" cy="71292"/>
            </a:xfrm>
            <a:prstGeom prst="rect">
              <a:avLst/>
            </a:prstGeom>
            <a:grp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grpSp>
      <p:sp>
        <p:nvSpPr>
          <p:cNvPr id="13" name="TextBox 12">
            <a:extLst>
              <a:ext uri="{FF2B5EF4-FFF2-40B4-BE49-F238E27FC236}">
                <a16:creationId xmlns:a16="http://schemas.microsoft.com/office/drawing/2014/main" id="{2EBA68CF-901E-42A9-A286-13CF38513FA2}"/>
              </a:ext>
            </a:extLst>
          </p:cNvPr>
          <p:cNvSpPr txBox="1"/>
          <p:nvPr/>
        </p:nvSpPr>
        <p:spPr>
          <a:xfrm>
            <a:off x="2112958" y="4778702"/>
            <a:ext cx="1509472" cy="338554"/>
          </a:xfrm>
          <a:prstGeom prst="rect">
            <a:avLst/>
          </a:prstGeom>
          <a:noFill/>
        </p:spPr>
        <p:txBody>
          <a:bodyPr wrap="square" rtlCol="0">
            <a:spAutoFit/>
          </a:bodyPr>
          <a:lstStyle/>
          <a:p>
            <a:r>
              <a:rPr lang="en-US" sz="1600" dirty="0"/>
              <a:t>Bronze plan</a:t>
            </a:r>
          </a:p>
        </p:txBody>
      </p:sp>
      <p:sp>
        <p:nvSpPr>
          <p:cNvPr id="283" name="TextBox 282">
            <a:extLst>
              <a:ext uri="{FF2B5EF4-FFF2-40B4-BE49-F238E27FC236}">
                <a16:creationId xmlns:a16="http://schemas.microsoft.com/office/drawing/2014/main" id="{61389103-2A80-4657-9DDE-8A2312A7AC83}"/>
              </a:ext>
            </a:extLst>
          </p:cNvPr>
          <p:cNvSpPr txBox="1"/>
          <p:nvPr/>
        </p:nvSpPr>
        <p:spPr>
          <a:xfrm>
            <a:off x="6645939" y="4778702"/>
            <a:ext cx="1372247" cy="338554"/>
          </a:xfrm>
          <a:prstGeom prst="rect">
            <a:avLst/>
          </a:prstGeom>
          <a:noFill/>
        </p:spPr>
        <p:txBody>
          <a:bodyPr wrap="square" rtlCol="0">
            <a:spAutoFit/>
          </a:bodyPr>
          <a:lstStyle/>
          <a:p>
            <a:r>
              <a:rPr lang="en-US" sz="1600" dirty="0"/>
              <a:t>Gold plan</a:t>
            </a:r>
          </a:p>
        </p:txBody>
      </p:sp>
      <p:sp>
        <p:nvSpPr>
          <p:cNvPr id="284" name="TextBox 283">
            <a:extLst>
              <a:ext uri="{FF2B5EF4-FFF2-40B4-BE49-F238E27FC236}">
                <a16:creationId xmlns:a16="http://schemas.microsoft.com/office/drawing/2014/main" id="{E8CCF612-DE0A-4EE3-92AA-9CC335FE9FF9}"/>
              </a:ext>
            </a:extLst>
          </p:cNvPr>
          <p:cNvSpPr txBox="1"/>
          <p:nvPr/>
        </p:nvSpPr>
        <p:spPr>
          <a:xfrm>
            <a:off x="536534" y="1642187"/>
            <a:ext cx="7675595" cy="307777"/>
          </a:xfrm>
          <a:prstGeom prst="rect">
            <a:avLst/>
          </a:prstGeom>
          <a:noFill/>
        </p:spPr>
        <p:txBody>
          <a:bodyPr wrap="square" rtlCol="0">
            <a:spAutoFit/>
          </a:bodyPr>
          <a:lstStyle/>
          <a:p>
            <a:r>
              <a:rPr lang="en-US" sz="1400" i="1" dirty="0"/>
              <a:t>2019 HealthCare.gov premiums as a percentage of income for 40-year-olds earning $49,000</a:t>
            </a:r>
          </a:p>
        </p:txBody>
      </p:sp>
      <p:sp>
        <p:nvSpPr>
          <p:cNvPr id="8" name="Title 7">
            <a:extLst>
              <a:ext uri="{FF2B5EF4-FFF2-40B4-BE49-F238E27FC236}">
                <a16:creationId xmlns:a16="http://schemas.microsoft.com/office/drawing/2014/main" id="{ADF969B8-7E6C-4DAC-8170-CC9423751C27}"/>
              </a:ext>
            </a:extLst>
          </p:cNvPr>
          <p:cNvSpPr>
            <a:spLocks noGrp="1"/>
          </p:cNvSpPr>
          <p:nvPr>
            <p:ph type="ctrTitle"/>
          </p:nvPr>
        </p:nvSpPr>
        <p:spPr>
          <a:xfrm>
            <a:off x="627434" y="514555"/>
            <a:ext cx="8091114" cy="1029996"/>
          </a:xfrm>
        </p:spPr>
        <p:txBody>
          <a:bodyPr>
            <a:normAutofit/>
          </a:bodyPr>
          <a:lstStyle/>
          <a:p>
            <a:r>
              <a:rPr lang="en-US" sz="2400" dirty="0"/>
              <a:t>Even Bronze Plan Premiums Are High Relative to Income in Many States for Those Earning Just Over the Subsidy Threshold</a:t>
            </a:r>
          </a:p>
        </p:txBody>
      </p:sp>
      <p:sp>
        <p:nvSpPr>
          <p:cNvPr id="141" name="Subtitle 3">
            <a:extLst>
              <a:ext uri="{FF2B5EF4-FFF2-40B4-BE49-F238E27FC236}">
                <a16:creationId xmlns:a16="http://schemas.microsoft.com/office/drawing/2014/main" id="{74B59170-3C92-479D-A15A-04AC1FA9FE16}"/>
              </a:ext>
            </a:extLst>
          </p:cNvPr>
          <p:cNvSpPr>
            <a:spLocks noGrp="1"/>
          </p:cNvSpPr>
          <p:nvPr>
            <p:ph type="subTitle" idx="1"/>
          </p:nvPr>
        </p:nvSpPr>
        <p:spPr>
          <a:xfrm>
            <a:off x="627434" y="177796"/>
            <a:ext cx="8091114" cy="246930"/>
          </a:xfrm>
        </p:spPr>
        <p:txBody>
          <a:bodyPr/>
          <a:lstStyle/>
          <a:p>
            <a:r>
              <a:rPr lang="en-US" dirty="0"/>
              <a:t>EXHIBIT 19</a:t>
            </a:r>
          </a:p>
        </p:txBody>
      </p:sp>
      <p:grpSp>
        <p:nvGrpSpPr>
          <p:cNvPr id="203" name="Group 202">
            <a:extLst>
              <a:ext uri="{FF2B5EF4-FFF2-40B4-BE49-F238E27FC236}">
                <a16:creationId xmlns:a16="http://schemas.microsoft.com/office/drawing/2014/main" id="{6E789314-4FEA-4236-8A30-A10DCAE12FC9}"/>
              </a:ext>
            </a:extLst>
          </p:cNvPr>
          <p:cNvGrpSpPr>
            <a:grpSpLocks noChangeAspect="1"/>
          </p:cNvGrpSpPr>
          <p:nvPr/>
        </p:nvGrpSpPr>
        <p:grpSpPr>
          <a:xfrm>
            <a:off x="372629" y="2230392"/>
            <a:ext cx="4355464" cy="2394439"/>
            <a:chOff x="-359278" y="701310"/>
            <a:chExt cx="9148232" cy="5029285"/>
          </a:xfrm>
          <a:solidFill>
            <a:srgbClr val="DADCE0"/>
          </a:solidFill>
        </p:grpSpPr>
        <p:sp>
          <p:nvSpPr>
            <p:cNvPr id="204" name="Freeform 5">
              <a:extLst>
                <a:ext uri="{FF2B5EF4-FFF2-40B4-BE49-F238E27FC236}">
                  <a16:creationId xmlns:a16="http://schemas.microsoft.com/office/drawing/2014/main" id="{95458E5D-0649-438A-8C0F-740F0C8E3CCE}"/>
                </a:ext>
              </a:extLst>
            </p:cNvPr>
            <p:cNvSpPr>
              <a:spLocks/>
            </p:cNvSpPr>
            <p:nvPr/>
          </p:nvSpPr>
          <p:spPr bwMode="auto">
            <a:xfrm>
              <a:off x="1136039" y="701310"/>
              <a:ext cx="1031481" cy="765491"/>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05" name="Freeform 6">
              <a:extLst>
                <a:ext uri="{FF2B5EF4-FFF2-40B4-BE49-F238E27FC236}">
                  <a16:creationId xmlns:a16="http://schemas.microsoft.com/office/drawing/2014/main" id="{C74D12ED-A94D-4FE0-9269-D7E811C1AABE}"/>
                </a:ext>
              </a:extLst>
            </p:cNvPr>
            <p:cNvSpPr>
              <a:spLocks/>
            </p:cNvSpPr>
            <p:nvPr/>
          </p:nvSpPr>
          <p:spPr bwMode="auto">
            <a:xfrm>
              <a:off x="2676129" y="3397165"/>
              <a:ext cx="1083768" cy="1112574"/>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06" name="Freeform 7">
              <a:extLst>
                <a:ext uri="{FF2B5EF4-FFF2-40B4-BE49-F238E27FC236}">
                  <a16:creationId xmlns:a16="http://schemas.microsoft.com/office/drawing/2014/main" id="{1F4E3AED-9316-4492-95FD-354416E5CB53}"/>
                </a:ext>
              </a:extLst>
            </p:cNvPr>
            <p:cNvSpPr>
              <a:spLocks/>
            </p:cNvSpPr>
            <p:nvPr/>
          </p:nvSpPr>
          <p:spPr bwMode="auto">
            <a:xfrm>
              <a:off x="3080160" y="3606369"/>
              <a:ext cx="2148521" cy="2120550"/>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07" name="Freeform 8">
              <a:extLst>
                <a:ext uri="{FF2B5EF4-FFF2-40B4-BE49-F238E27FC236}">
                  <a16:creationId xmlns:a16="http://schemas.microsoft.com/office/drawing/2014/main" id="{97F60260-5D1F-4C98-B828-6590124FC8E5}"/>
                </a:ext>
              </a:extLst>
            </p:cNvPr>
            <p:cNvSpPr>
              <a:spLocks/>
            </p:cNvSpPr>
            <p:nvPr/>
          </p:nvSpPr>
          <p:spPr bwMode="auto">
            <a:xfrm>
              <a:off x="1796752" y="3264034"/>
              <a:ext cx="1040984" cy="1226686"/>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08" name="Freeform 9">
              <a:extLst>
                <a:ext uri="{FF2B5EF4-FFF2-40B4-BE49-F238E27FC236}">
                  <a16:creationId xmlns:a16="http://schemas.microsoft.com/office/drawing/2014/main" id="{74DA59A8-01FF-43EC-977A-6D80A5BA4B1B}"/>
                </a:ext>
              </a:extLst>
            </p:cNvPr>
            <p:cNvSpPr>
              <a:spLocks/>
            </p:cNvSpPr>
            <p:nvPr/>
          </p:nvSpPr>
          <p:spPr bwMode="auto">
            <a:xfrm>
              <a:off x="741506" y="1942259"/>
              <a:ext cx="1221613" cy="2115796"/>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09" name="Freeform 10">
              <a:extLst>
                <a:ext uri="{FF2B5EF4-FFF2-40B4-BE49-F238E27FC236}">
                  <a16:creationId xmlns:a16="http://schemas.microsoft.com/office/drawing/2014/main" id="{0C929575-9DA0-454C-B65D-B158C5EB2D63}"/>
                </a:ext>
              </a:extLst>
            </p:cNvPr>
            <p:cNvSpPr>
              <a:spLocks/>
            </p:cNvSpPr>
            <p:nvPr/>
          </p:nvSpPr>
          <p:spPr bwMode="auto">
            <a:xfrm>
              <a:off x="3740882" y="3506523"/>
              <a:ext cx="1335695" cy="717948"/>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0" name="Freeform 11">
              <a:extLst>
                <a:ext uri="{FF2B5EF4-FFF2-40B4-BE49-F238E27FC236}">
                  <a16:creationId xmlns:a16="http://schemas.microsoft.com/office/drawing/2014/main" id="{71F7D546-B132-4C76-98F3-EEC61FFBD98B}"/>
                </a:ext>
              </a:extLst>
            </p:cNvPr>
            <p:cNvSpPr>
              <a:spLocks/>
            </p:cNvSpPr>
            <p:nvPr/>
          </p:nvSpPr>
          <p:spPr bwMode="auto">
            <a:xfrm>
              <a:off x="3912003" y="2926462"/>
              <a:ext cx="1131301" cy="627609"/>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1" name="Freeform 12">
              <a:extLst>
                <a:ext uri="{FF2B5EF4-FFF2-40B4-BE49-F238E27FC236}">
                  <a16:creationId xmlns:a16="http://schemas.microsoft.com/office/drawing/2014/main" id="{DB8D8650-1A83-4CFA-8598-BBECBCB2FBC1}"/>
                </a:ext>
              </a:extLst>
            </p:cNvPr>
            <p:cNvSpPr>
              <a:spLocks/>
            </p:cNvSpPr>
            <p:nvPr/>
          </p:nvSpPr>
          <p:spPr bwMode="auto">
            <a:xfrm>
              <a:off x="3674336" y="2327382"/>
              <a:ext cx="1259642" cy="637119"/>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2" name="Freeform 13">
              <a:extLst>
                <a:ext uri="{FF2B5EF4-FFF2-40B4-BE49-F238E27FC236}">
                  <a16:creationId xmlns:a16="http://schemas.microsoft.com/office/drawing/2014/main" id="{99C4590F-A822-4153-8B52-B4F4CD033247}"/>
                </a:ext>
              </a:extLst>
            </p:cNvPr>
            <p:cNvSpPr>
              <a:spLocks/>
            </p:cNvSpPr>
            <p:nvPr/>
          </p:nvSpPr>
          <p:spPr bwMode="auto">
            <a:xfrm>
              <a:off x="3712361" y="1756830"/>
              <a:ext cx="1083768" cy="722701"/>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3" name="Freeform 14">
              <a:extLst>
                <a:ext uri="{FF2B5EF4-FFF2-40B4-BE49-F238E27FC236}">
                  <a16:creationId xmlns:a16="http://schemas.microsoft.com/office/drawing/2014/main" id="{BCD798C3-5F01-4017-8E3D-2EF70BF2C4EA}"/>
                </a:ext>
              </a:extLst>
            </p:cNvPr>
            <p:cNvSpPr>
              <a:spLocks/>
            </p:cNvSpPr>
            <p:nvPr/>
          </p:nvSpPr>
          <p:spPr bwMode="auto">
            <a:xfrm>
              <a:off x="2666621" y="1809129"/>
              <a:ext cx="1088519" cy="898620"/>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4" name="Freeform 15">
              <a:extLst>
                <a:ext uri="{FF2B5EF4-FFF2-40B4-BE49-F238E27FC236}">
                  <a16:creationId xmlns:a16="http://schemas.microsoft.com/office/drawing/2014/main" id="{678B7806-26C0-4878-998C-59D93C5D6257}"/>
                </a:ext>
              </a:extLst>
            </p:cNvPr>
            <p:cNvSpPr>
              <a:spLocks/>
            </p:cNvSpPr>
            <p:nvPr/>
          </p:nvSpPr>
          <p:spPr bwMode="auto">
            <a:xfrm>
              <a:off x="3769403" y="1162504"/>
              <a:ext cx="1012467" cy="65138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5" name="Freeform 16">
              <a:extLst>
                <a:ext uri="{FF2B5EF4-FFF2-40B4-BE49-F238E27FC236}">
                  <a16:creationId xmlns:a16="http://schemas.microsoft.com/office/drawing/2014/main" id="{EC2437E4-3390-461D-BF30-33D62784EEBD}"/>
                </a:ext>
              </a:extLst>
            </p:cNvPr>
            <p:cNvSpPr>
              <a:spLocks/>
            </p:cNvSpPr>
            <p:nvPr/>
          </p:nvSpPr>
          <p:spPr bwMode="auto">
            <a:xfrm>
              <a:off x="2837743" y="2626921"/>
              <a:ext cx="1131301" cy="889111"/>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6" name="Freeform 17">
              <a:extLst>
                <a:ext uri="{FF2B5EF4-FFF2-40B4-BE49-F238E27FC236}">
                  <a16:creationId xmlns:a16="http://schemas.microsoft.com/office/drawing/2014/main" id="{D7ACF7AD-F2A4-4AB1-B133-9C454C81FF0A}"/>
                </a:ext>
              </a:extLst>
            </p:cNvPr>
            <p:cNvSpPr>
              <a:spLocks/>
            </p:cNvSpPr>
            <p:nvPr/>
          </p:nvSpPr>
          <p:spPr bwMode="auto">
            <a:xfrm>
              <a:off x="2086711" y="2308364"/>
              <a:ext cx="869866" cy="1088805"/>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7" name="Freeform 18">
              <a:extLst>
                <a:ext uri="{FF2B5EF4-FFF2-40B4-BE49-F238E27FC236}">
                  <a16:creationId xmlns:a16="http://schemas.microsoft.com/office/drawing/2014/main" id="{071F7DC1-7A7A-4EE3-B4AD-83D1B3D0F88E}"/>
                </a:ext>
              </a:extLst>
            </p:cNvPr>
            <p:cNvSpPr>
              <a:spLocks/>
            </p:cNvSpPr>
            <p:nvPr/>
          </p:nvSpPr>
          <p:spPr bwMode="auto">
            <a:xfrm>
              <a:off x="1273884" y="2108672"/>
              <a:ext cx="998206" cy="1511960"/>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8" name="Freeform 19">
              <a:extLst>
                <a:ext uri="{FF2B5EF4-FFF2-40B4-BE49-F238E27FC236}">
                  <a16:creationId xmlns:a16="http://schemas.microsoft.com/office/drawing/2014/main" id="{8915B01F-842C-4DB3-A1F5-8201C2C2E95C}"/>
                </a:ext>
              </a:extLst>
            </p:cNvPr>
            <p:cNvSpPr>
              <a:spLocks/>
            </p:cNvSpPr>
            <p:nvPr/>
          </p:nvSpPr>
          <p:spPr bwMode="auto">
            <a:xfrm>
              <a:off x="850835" y="1167259"/>
              <a:ext cx="1240627" cy="1050767"/>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9" name="Freeform 20">
              <a:extLst>
                <a:ext uri="{FF2B5EF4-FFF2-40B4-BE49-F238E27FC236}">
                  <a16:creationId xmlns:a16="http://schemas.microsoft.com/office/drawing/2014/main" id="{C7B6138F-18B0-49B5-9505-DC2F44ED710C}"/>
                </a:ext>
              </a:extLst>
            </p:cNvPr>
            <p:cNvSpPr>
              <a:spLocks/>
            </p:cNvSpPr>
            <p:nvPr/>
          </p:nvSpPr>
          <p:spPr bwMode="auto">
            <a:xfrm>
              <a:off x="1863299" y="886739"/>
              <a:ext cx="917399" cy="1502451"/>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0" name="Freeform 21">
              <a:extLst>
                <a:ext uri="{FF2B5EF4-FFF2-40B4-BE49-F238E27FC236}">
                  <a16:creationId xmlns:a16="http://schemas.microsoft.com/office/drawing/2014/main" id="{6FAF687B-6C61-4D46-8F7D-5A991134EC9A}"/>
                </a:ext>
              </a:extLst>
            </p:cNvPr>
            <p:cNvSpPr>
              <a:spLocks/>
            </p:cNvSpPr>
            <p:nvPr/>
          </p:nvSpPr>
          <p:spPr bwMode="auto">
            <a:xfrm>
              <a:off x="2253077" y="920022"/>
              <a:ext cx="1573362" cy="1017484"/>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1" name="Freeform 22">
              <a:extLst>
                <a:ext uri="{FF2B5EF4-FFF2-40B4-BE49-F238E27FC236}">
                  <a16:creationId xmlns:a16="http://schemas.microsoft.com/office/drawing/2014/main" id="{5ACAEC0A-1C56-4AAF-B7AA-51C586733DC8}"/>
                </a:ext>
              </a:extLst>
            </p:cNvPr>
            <p:cNvSpPr>
              <a:spLocks/>
            </p:cNvSpPr>
            <p:nvPr/>
          </p:nvSpPr>
          <p:spPr bwMode="auto">
            <a:xfrm>
              <a:off x="8232810" y="1043641"/>
              <a:ext cx="556144" cy="889111"/>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2" name="Freeform 23">
              <a:extLst>
                <a:ext uri="{FF2B5EF4-FFF2-40B4-BE49-F238E27FC236}">
                  <a16:creationId xmlns:a16="http://schemas.microsoft.com/office/drawing/2014/main" id="{D4A6AD3D-33D2-4934-ABA3-DA7B291056E5}"/>
                </a:ext>
              </a:extLst>
            </p:cNvPr>
            <p:cNvSpPr>
              <a:spLocks/>
            </p:cNvSpPr>
            <p:nvPr/>
          </p:nvSpPr>
          <p:spPr bwMode="auto">
            <a:xfrm>
              <a:off x="7163304" y="1652231"/>
              <a:ext cx="1150314" cy="846319"/>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3" name="Freeform 24">
              <a:extLst>
                <a:ext uri="{FF2B5EF4-FFF2-40B4-BE49-F238E27FC236}">
                  <a16:creationId xmlns:a16="http://schemas.microsoft.com/office/drawing/2014/main" id="{3B632398-67E0-4D76-BEA5-B73AC203995F}"/>
                </a:ext>
              </a:extLst>
            </p:cNvPr>
            <p:cNvSpPr>
              <a:spLocks/>
            </p:cNvSpPr>
            <p:nvPr/>
          </p:nvSpPr>
          <p:spPr bwMode="auto">
            <a:xfrm>
              <a:off x="7938101" y="1595174"/>
              <a:ext cx="266189" cy="480215"/>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4" name="Freeform 25">
              <a:extLst>
                <a:ext uri="{FF2B5EF4-FFF2-40B4-BE49-F238E27FC236}">
                  <a16:creationId xmlns:a16="http://schemas.microsoft.com/office/drawing/2014/main" id="{9F39C05F-9D9F-4296-A5AD-7A985962B47D}"/>
                </a:ext>
              </a:extLst>
            </p:cNvPr>
            <p:cNvSpPr>
              <a:spLocks/>
            </p:cNvSpPr>
            <p:nvPr/>
          </p:nvSpPr>
          <p:spPr bwMode="auto">
            <a:xfrm>
              <a:off x="8147250" y="1533364"/>
              <a:ext cx="237668" cy="527760"/>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5" name="Freeform 26">
              <a:extLst>
                <a:ext uri="{FF2B5EF4-FFF2-40B4-BE49-F238E27FC236}">
                  <a16:creationId xmlns:a16="http://schemas.microsoft.com/office/drawing/2014/main" id="{549BAD0D-DA99-465A-849B-1A66631C62E8}"/>
                </a:ext>
              </a:extLst>
            </p:cNvPr>
            <p:cNvSpPr>
              <a:spLocks/>
            </p:cNvSpPr>
            <p:nvPr/>
          </p:nvSpPr>
          <p:spPr bwMode="auto">
            <a:xfrm>
              <a:off x="8056939" y="2175236"/>
              <a:ext cx="266189" cy="242485"/>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6" name="Freeform 27">
              <a:extLst>
                <a:ext uri="{FF2B5EF4-FFF2-40B4-BE49-F238E27FC236}">
                  <a16:creationId xmlns:a16="http://schemas.microsoft.com/office/drawing/2014/main" id="{5B253524-83A5-47E3-90CC-7C2D8C97FCC1}"/>
                </a:ext>
              </a:extLst>
            </p:cNvPr>
            <p:cNvSpPr>
              <a:spLocks/>
            </p:cNvSpPr>
            <p:nvPr/>
          </p:nvSpPr>
          <p:spPr bwMode="auto">
            <a:xfrm>
              <a:off x="8294607" y="2151460"/>
              <a:ext cx="114083" cy="147393"/>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7" name="Freeform 28">
              <a:extLst>
                <a:ext uri="{FF2B5EF4-FFF2-40B4-BE49-F238E27FC236}">
                  <a16:creationId xmlns:a16="http://schemas.microsoft.com/office/drawing/2014/main" id="{2CFC57AA-CD8C-44AC-9F80-44A4B4E23081}"/>
                </a:ext>
              </a:extLst>
            </p:cNvPr>
            <p:cNvSpPr>
              <a:spLocks/>
            </p:cNvSpPr>
            <p:nvPr/>
          </p:nvSpPr>
          <p:spPr bwMode="auto">
            <a:xfrm>
              <a:off x="8056939" y="1980294"/>
              <a:ext cx="518116" cy="26150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28" name="Freeform 30">
              <a:extLst>
                <a:ext uri="{FF2B5EF4-FFF2-40B4-BE49-F238E27FC236}">
                  <a16:creationId xmlns:a16="http://schemas.microsoft.com/office/drawing/2014/main" id="{F282D6E5-81DC-4986-A174-A3D37BEDEEAD}"/>
                </a:ext>
              </a:extLst>
            </p:cNvPr>
            <p:cNvSpPr>
              <a:spLocks/>
            </p:cNvSpPr>
            <p:nvPr/>
          </p:nvSpPr>
          <p:spPr bwMode="auto">
            <a:xfrm>
              <a:off x="7857296" y="2403458"/>
              <a:ext cx="199639" cy="446930"/>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85" name="Freeform 31">
              <a:extLst>
                <a:ext uri="{FF2B5EF4-FFF2-40B4-BE49-F238E27FC236}">
                  <a16:creationId xmlns:a16="http://schemas.microsoft.com/office/drawing/2014/main" id="{85A3C457-C2AA-46A5-A7CC-6078CC507CDB}"/>
                </a:ext>
              </a:extLst>
            </p:cNvPr>
            <p:cNvSpPr>
              <a:spLocks/>
            </p:cNvSpPr>
            <p:nvPr/>
          </p:nvSpPr>
          <p:spPr bwMode="auto">
            <a:xfrm>
              <a:off x="7819271" y="2712504"/>
              <a:ext cx="156859" cy="256750"/>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86" name="Freeform 32">
              <a:extLst>
                <a:ext uri="{FF2B5EF4-FFF2-40B4-BE49-F238E27FC236}">
                  <a16:creationId xmlns:a16="http://schemas.microsoft.com/office/drawing/2014/main" id="{9232A382-47C5-439E-8716-538F6CB378E6}"/>
                </a:ext>
              </a:extLst>
            </p:cNvPr>
            <p:cNvSpPr>
              <a:spLocks/>
            </p:cNvSpPr>
            <p:nvPr/>
          </p:nvSpPr>
          <p:spPr bwMode="auto">
            <a:xfrm>
              <a:off x="7058731" y="2284587"/>
              <a:ext cx="893633" cy="580061"/>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87" name="Freeform 33">
              <a:extLst>
                <a:ext uri="{FF2B5EF4-FFF2-40B4-BE49-F238E27FC236}">
                  <a16:creationId xmlns:a16="http://schemas.microsoft.com/office/drawing/2014/main" id="{954A8A2B-1841-4F60-BBAF-92CC69C913FD}"/>
                </a:ext>
              </a:extLst>
            </p:cNvPr>
            <p:cNvSpPr>
              <a:spLocks/>
            </p:cNvSpPr>
            <p:nvPr/>
          </p:nvSpPr>
          <p:spPr bwMode="auto">
            <a:xfrm>
              <a:off x="6222139" y="4609590"/>
              <a:ext cx="1383227" cy="108404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88" name="Freeform 34">
              <a:extLst>
                <a:ext uri="{FF2B5EF4-FFF2-40B4-BE49-F238E27FC236}">
                  <a16:creationId xmlns:a16="http://schemas.microsoft.com/office/drawing/2014/main" id="{81316D64-F2E1-4677-9560-59BAB02E1D2E}"/>
                </a:ext>
              </a:extLst>
            </p:cNvPr>
            <p:cNvSpPr>
              <a:spLocks/>
            </p:cNvSpPr>
            <p:nvPr/>
          </p:nvSpPr>
          <p:spPr bwMode="auto">
            <a:xfrm>
              <a:off x="5147878" y="4324310"/>
              <a:ext cx="865113" cy="765491"/>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89" name="Freeform 35">
              <a:extLst>
                <a:ext uri="{FF2B5EF4-FFF2-40B4-BE49-F238E27FC236}">
                  <a16:creationId xmlns:a16="http://schemas.microsoft.com/office/drawing/2014/main" id="{2CAC9D1E-3643-404A-AB83-35CF3D689464}"/>
                </a:ext>
              </a:extLst>
            </p:cNvPr>
            <p:cNvSpPr>
              <a:spLocks/>
            </p:cNvSpPr>
            <p:nvPr/>
          </p:nvSpPr>
          <p:spPr bwMode="auto">
            <a:xfrm>
              <a:off x="5043304" y="3639650"/>
              <a:ext cx="774798" cy="69892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0" name="Freeform 36">
              <a:extLst>
                <a:ext uri="{FF2B5EF4-FFF2-40B4-BE49-F238E27FC236}">
                  <a16:creationId xmlns:a16="http://schemas.microsoft.com/office/drawing/2014/main" id="{25871D5B-18AA-426E-880C-367CAAD30AD7}"/>
                </a:ext>
              </a:extLst>
            </p:cNvPr>
            <p:cNvSpPr>
              <a:spLocks/>
            </p:cNvSpPr>
            <p:nvPr/>
          </p:nvSpPr>
          <p:spPr bwMode="auto">
            <a:xfrm>
              <a:off x="5737297" y="3497014"/>
              <a:ext cx="1311928" cy="427911"/>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1" name="Freeform 37">
              <a:extLst>
                <a:ext uri="{FF2B5EF4-FFF2-40B4-BE49-F238E27FC236}">
                  <a16:creationId xmlns:a16="http://schemas.microsoft.com/office/drawing/2014/main" id="{2ACF8241-E2A4-4F73-AAA3-6B795AB1966B}"/>
                </a:ext>
              </a:extLst>
            </p:cNvPr>
            <p:cNvSpPr>
              <a:spLocks/>
            </p:cNvSpPr>
            <p:nvPr/>
          </p:nvSpPr>
          <p:spPr bwMode="auto">
            <a:xfrm>
              <a:off x="6668957" y="3354374"/>
              <a:ext cx="1311928" cy="580061"/>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2" name="Freeform 38">
              <a:extLst>
                <a:ext uri="{FF2B5EF4-FFF2-40B4-BE49-F238E27FC236}">
                  <a16:creationId xmlns:a16="http://schemas.microsoft.com/office/drawing/2014/main" id="{B5B2AAF3-CCF0-4492-A49F-3BFF727AC0AE}"/>
                </a:ext>
              </a:extLst>
            </p:cNvPr>
            <p:cNvSpPr>
              <a:spLocks/>
            </p:cNvSpPr>
            <p:nvPr/>
          </p:nvSpPr>
          <p:spPr bwMode="auto">
            <a:xfrm>
              <a:off x="6478820" y="3829834"/>
              <a:ext cx="808073" cy="870094"/>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3" name="Freeform 39">
              <a:extLst>
                <a:ext uri="{FF2B5EF4-FFF2-40B4-BE49-F238E27FC236}">
                  <a16:creationId xmlns:a16="http://schemas.microsoft.com/office/drawing/2014/main" id="{6F9DC234-7C28-4D73-8039-7488A261EA97}"/>
                </a:ext>
              </a:extLst>
            </p:cNvPr>
            <p:cNvSpPr>
              <a:spLocks/>
            </p:cNvSpPr>
            <p:nvPr/>
          </p:nvSpPr>
          <p:spPr bwMode="auto">
            <a:xfrm>
              <a:off x="6745011" y="2870964"/>
              <a:ext cx="1178835" cy="660890"/>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4" name="Freeform 40">
              <a:extLst>
                <a:ext uri="{FF2B5EF4-FFF2-40B4-BE49-F238E27FC236}">
                  <a16:creationId xmlns:a16="http://schemas.microsoft.com/office/drawing/2014/main" id="{91642C76-AFCE-489E-9645-4776CED9036C}"/>
                </a:ext>
              </a:extLst>
            </p:cNvPr>
            <p:cNvSpPr>
              <a:spLocks/>
            </p:cNvSpPr>
            <p:nvPr/>
          </p:nvSpPr>
          <p:spPr bwMode="auto">
            <a:xfrm>
              <a:off x="6849583" y="3758515"/>
              <a:ext cx="760538" cy="589570"/>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5" name="Freeform 41">
              <a:extLst>
                <a:ext uri="{FF2B5EF4-FFF2-40B4-BE49-F238E27FC236}">
                  <a16:creationId xmlns:a16="http://schemas.microsoft.com/office/drawing/2014/main" id="{C55381B9-3625-4775-8966-105490A69E9C}"/>
                </a:ext>
              </a:extLst>
            </p:cNvPr>
            <p:cNvSpPr>
              <a:spLocks/>
            </p:cNvSpPr>
            <p:nvPr/>
          </p:nvSpPr>
          <p:spPr bwMode="auto">
            <a:xfrm>
              <a:off x="6065276" y="3867871"/>
              <a:ext cx="598924" cy="960427"/>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lumMod val="20000"/>
                    <a:lumOff val="80000"/>
                  </a:schemeClr>
                </a:solidFill>
                <a:effectLst/>
                <a:uLnTx/>
                <a:uFillTx/>
                <a:latin typeface="Trebuchet MS"/>
                <a:ea typeface="+mn-ea"/>
                <a:cs typeface="+mn-cs"/>
              </a:endParaRPr>
            </a:p>
          </p:txBody>
        </p:sp>
        <p:sp>
          <p:nvSpPr>
            <p:cNvPr id="296" name="Freeform 42">
              <a:extLst>
                <a:ext uri="{FF2B5EF4-FFF2-40B4-BE49-F238E27FC236}">
                  <a16:creationId xmlns:a16="http://schemas.microsoft.com/office/drawing/2014/main" id="{4B86FA78-5A72-4CDE-8405-E5EA5C506235}"/>
                </a:ext>
              </a:extLst>
            </p:cNvPr>
            <p:cNvSpPr>
              <a:spLocks/>
            </p:cNvSpPr>
            <p:nvPr/>
          </p:nvSpPr>
          <p:spPr bwMode="auto">
            <a:xfrm>
              <a:off x="5542406" y="3901153"/>
              <a:ext cx="551393" cy="965183"/>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7" name="Freeform 43">
              <a:extLst>
                <a:ext uri="{FF2B5EF4-FFF2-40B4-BE49-F238E27FC236}">
                  <a16:creationId xmlns:a16="http://schemas.microsoft.com/office/drawing/2014/main" id="{153A05EE-7F6E-4430-A733-1F8176195356}"/>
                </a:ext>
              </a:extLst>
            </p:cNvPr>
            <p:cNvSpPr>
              <a:spLocks/>
            </p:cNvSpPr>
            <p:nvPr/>
          </p:nvSpPr>
          <p:spPr bwMode="auto">
            <a:xfrm>
              <a:off x="7282140" y="2736276"/>
              <a:ext cx="684486" cy="499235"/>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8" name="Freeform 44">
              <a:extLst>
                <a:ext uri="{FF2B5EF4-FFF2-40B4-BE49-F238E27FC236}">
                  <a16:creationId xmlns:a16="http://schemas.microsoft.com/office/drawing/2014/main" id="{50FB82F0-AB11-4C6C-B18A-2BB46C6EB7C1}"/>
                </a:ext>
              </a:extLst>
            </p:cNvPr>
            <p:cNvSpPr>
              <a:spLocks/>
            </p:cNvSpPr>
            <p:nvPr/>
          </p:nvSpPr>
          <p:spPr bwMode="auto">
            <a:xfrm>
              <a:off x="6863841" y="2679222"/>
              <a:ext cx="703499" cy="694172"/>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99" name="Freeform 45">
              <a:extLst>
                <a:ext uri="{FF2B5EF4-FFF2-40B4-BE49-F238E27FC236}">
                  <a16:creationId xmlns:a16="http://schemas.microsoft.com/office/drawing/2014/main" id="{719A6766-64D6-4EDE-8E8D-CBCB14B89B36}"/>
                </a:ext>
              </a:extLst>
            </p:cNvPr>
            <p:cNvSpPr>
              <a:spLocks/>
            </p:cNvSpPr>
            <p:nvPr/>
          </p:nvSpPr>
          <p:spPr bwMode="auto">
            <a:xfrm>
              <a:off x="5832365" y="3050080"/>
              <a:ext cx="1121793" cy="580061"/>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0" name="Freeform 46">
              <a:extLst>
                <a:ext uri="{FF2B5EF4-FFF2-40B4-BE49-F238E27FC236}">
                  <a16:creationId xmlns:a16="http://schemas.microsoft.com/office/drawing/2014/main" id="{7A496A9F-9A88-4145-AE92-BA4BD0C5DED6}"/>
                </a:ext>
              </a:extLst>
            </p:cNvPr>
            <p:cNvSpPr>
              <a:spLocks/>
            </p:cNvSpPr>
            <p:nvPr/>
          </p:nvSpPr>
          <p:spPr bwMode="auto">
            <a:xfrm>
              <a:off x="4876935" y="2845631"/>
              <a:ext cx="1021974" cy="889111"/>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1" name="Freeform 47">
              <a:extLst>
                <a:ext uri="{FF2B5EF4-FFF2-40B4-BE49-F238E27FC236}">
                  <a16:creationId xmlns:a16="http://schemas.microsoft.com/office/drawing/2014/main" id="{1EE5F67F-315B-4ACD-8AFF-97090D8B2CAD}"/>
                </a:ext>
              </a:extLst>
            </p:cNvPr>
            <p:cNvSpPr>
              <a:spLocks/>
            </p:cNvSpPr>
            <p:nvPr/>
          </p:nvSpPr>
          <p:spPr bwMode="auto">
            <a:xfrm>
              <a:off x="4696306" y="1138731"/>
              <a:ext cx="988701" cy="1150612"/>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2" name="Line 48">
              <a:extLst>
                <a:ext uri="{FF2B5EF4-FFF2-40B4-BE49-F238E27FC236}">
                  <a16:creationId xmlns:a16="http://schemas.microsoft.com/office/drawing/2014/main" id="{684D0485-95EE-491E-9F3F-43B24C358A26}"/>
                </a:ext>
              </a:extLst>
            </p:cNvPr>
            <p:cNvSpPr>
              <a:spLocks noChangeShapeType="1"/>
            </p:cNvSpPr>
            <p:nvPr/>
          </p:nvSpPr>
          <p:spPr bwMode="auto">
            <a:xfrm>
              <a:off x="5371287" y="1685510"/>
              <a:ext cx="0" cy="0"/>
            </a:xfrm>
            <a:prstGeom prst="line">
              <a:avLst/>
            </a:pr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3" name="Line 49">
              <a:extLst>
                <a:ext uri="{FF2B5EF4-FFF2-40B4-BE49-F238E27FC236}">
                  <a16:creationId xmlns:a16="http://schemas.microsoft.com/office/drawing/2014/main" id="{58ADAD53-EB3D-403A-B994-EF7D76479253}"/>
                </a:ext>
              </a:extLst>
            </p:cNvPr>
            <p:cNvSpPr>
              <a:spLocks noChangeShapeType="1"/>
            </p:cNvSpPr>
            <p:nvPr/>
          </p:nvSpPr>
          <p:spPr bwMode="auto">
            <a:xfrm>
              <a:off x="5371287" y="1685510"/>
              <a:ext cx="0" cy="0"/>
            </a:xfrm>
            <a:prstGeom prst="line">
              <a:avLst/>
            </a:pr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4" name="Freeform 50">
              <a:extLst>
                <a:ext uri="{FF2B5EF4-FFF2-40B4-BE49-F238E27FC236}">
                  <a16:creationId xmlns:a16="http://schemas.microsoft.com/office/drawing/2014/main" id="{03692AD3-1B8A-406D-B7A3-A7DA449F4733}"/>
                </a:ext>
              </a:extLst>
            </p:cNvPr>
            <p:cNvSpPr>
              <a:spLocks/>
            </p:cNvSpPr>
            <p:nvPr/>
          </p:nvSpPr>
          <p:spPr bwMode="auto">
            <a:xfrm>
              <a:off x="5604202" y="1476309"/>
              <a:ext cx="1155067" cy="1088805"/>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5" name="Freeform 51">
              <a:extLst>
                <a:ext uri="{FF2B5EF4-FFF2-40B4-BE49-F238E27FC236}">
                  <a16:creationId xmlns:a16="http://schemas.microsoft.com/office/drawing/2014/main" id="{BB956626-D4E5-4713-B158-C91B8BE7EBDC}"/>
                </a:ext>
              </a:extLst>
            </p:cNvPr>
            <p:cNvSpPr>
              <a:spLocks/>
            </p:cNvSpPr>
            <p:nvPr/>
          </p:nvSpPr>
          <p:spPr bwMode="auto">
            <a:xfrm>
              <a:off x="5276218" y="1604684"/>
              <a:ext cx="808073" cy="860585"/>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6" name="Freeform 52">
              <a:extLst>
                <a:ext uri="{FF2B5EF4-FFF2-40B4-BE49-F238E27FC236}">
                  <a16:creationId xmlns:a16="http://schemas.microsoft.com/office/drawing/2014/main" id="{662DD519-C478-457D-8F5D-9AE5163AE0EB}"/>
                </a:ext>
              </a:extLst>
            </p:cNvPr>
            <p:cNvSpPr>
              <a:spLocks/>
            </p:cNvSpPr>
            <p:nvPr/>
          </p:nvSpPr>
          <p:spPr bwMode="auto">
            <a:xfrm>
              <a:off x="6459807" y="2417717"/>
              <a:ext cx="646461" cy="741718"/>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7" name="Freeform 53">
              <a:extLst>
                <a:ext uri="{FF2B5EF4-FFF2-40B4-BE49-F238E27FC236}">
                  <a16:creationId xmlns:a16="http://schemas.microsoft.com/office/drawing/2014/main" id="{45860A57-D022-4EF3-BC66-CC984B260C0A}"/>
                </a:ext>
              </a:extLst>
            </p:cNvPr>
            <p:cNvSpPr>
              <a:spLocks/>
            </p:cNvSpPr>
            <p:nvPr/>
          </p:nvSpPr>
          <p:spPr bwMode="auto">
            <a:xfrm>
              <a:off x="6041511" y="2546095"/>
              <a:ext cx="475335" cy="817790"/>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8" name="Freeform 54">
              <a:extLst>
                <a:ext uri="{FF2B5EF4-FFF2-40B4-BE49-F238E27FC236}">
                  <a16:creationId xmlns:a16="http://schemas.microsoft.com/office/drawing/2014/main" id="{4ECD990E-FA3B-41F1-93F6-A5575F903D38}"/>
                </a:ext>
              </a:extLst>
            </p:cNvPr>
            <p:cNvSpPr>
              <a:spLocks/>
            </p:cNvSpPr>
            <p:nvPr/>
          </p:nvSpPr>
          <p:spPr bwMode="auto">
            <a:xfrm>
              <a:off x="5504381" y="2441492"/>
              <a:ext cx="613183" cy="1074540"/>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rgbClr val="6CBFFA"/>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9" name="Freeform 55">
              <a:extLst>
                <a:ext uri="{FF2B5EF4-FFF2-40B4-BE49-F238E27FC236}">
                  <a16:creationId xmlns:a16="http://schemas.microsoft.com/office/drawing/2014/main" id="{6797180A-175D-4061-9796-EBAF291B57AE}"/>
                </a:ext>
              </a:extLst>
            </p:cNvPr>
            <p:cNvSpPr>
              <a:spLocks/>
            </p:cNvSpPr>
            <p:nvPr/>
          </p:nvSpPr>
          <p:spPr bwMode="auto">
            <a:xfrm>
              <a:off x="4753348" y="2203761"/>
              <a:ext cx="931661" cy="684662"/>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10" name="Freeform 56">
              <a:extLst>
                <a:ext uri="{FF2B5EF4-FFF2-40B4-BE49-F238E27FC236}">
                  <a16:creationId xmlns:a16="http://schemas.microsoft.com/office/drawing/2014/main" id="{E3F5C76B-1849-489F-B8FB-83CD681D3E3C}"/>
                </a:ext>
              </a:extLst>
            </p:cNvPr>
            <p:cNvSpPr>
              <a:spLocks/>
            </p:cNvSpPr>
            <p:nvPr/>
          </p:nvSpPr>
          <p:spPr bwMode="auto">
            <a:xfrm>
              <a:off x="-359278" y="3894022"/>
              <a:ext cx="2073231" cy="1611809"/>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rgbClr val="044C7F"/>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lumMod val="50000"/>
                  </a:schemeClr>
                </a:solidFill>
                <a:effectLst/>
                <a:uLnTx/>
                <a:uFillTx/>
                <a:latin typeface="Trebuchet MS"/>
                <a:ea typeface="+mn-ea"/>
                <a:cs typeface="+mn-cs"/>
              </a:endParaRPr>
            </a:p>
          </p:txBody>
        </p:sp>
        <p:sp>
          <p:nvSpPr>
            <p:cNvPr id="311" name="Freeform 57">
              <a:extLst>
                <a:ext uri="{FF2B5EF4-FFF2-40B4-BE49-F238E27FC236}">
                  <a16:creationId xmlns:a16="http://schemas.microsoft.com/office/drawing/2014/main" id="{222DC41C-F886-410C-9C08-6FF82118E56A}"/>
                </a:ext>
              </a:extLst>
            </p:cNvPr>
            <p:cNvSpPr>
              <a:spLocks/>
            </p:cNvSpPr>
            <p:nvPr/>
          </p:nvSpPr>
          <p:spPr bwMode="auto">
            <a:xfrm>
              <a:off x="1703447" y="4927065"/>
              <a:ext cx="1264393" cy="80353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solidFill>
              <a:srgbClr val="B6DFFD"/>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12" name="Rectangle 311">
              <a:extLst>
                <a:ext uri="{FF2B5EF4-FFF2-40B4-BE49-F238E27FC236}">
                  <a16:creationId xmlns:a16="http://schemas.microsoft.com/office/drawing/2014/main" id="{7FA6D2CA-ACC0-4B1F-9C2A-6B331CC0FEBB}"/>
                </a:ext>
              </a:extLst>
            </p:cNvPr>
            <p:cNvSpPr/>
            <p:nvPr/>
          </p:nvSpPr>
          <p:spPr>
            <a:xfrm rot="2400000">
              <a:off x="7552407" y="2905079"/>
              <a:ext cx="71292" cy="71292"/>
            </a:xfrm>
            <a:prstGeom prst="rect">
              <a:avLst/>
            </a:prstGeom>
            <a:grp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grpSp>
    </p:spTree>
    <p:extLst>
      <p:ext uri="{BB962C8B-B14F-4D97-AF65-F5344CB8AC3E}">
        <p14:creationId xmlns:p14="http://schemas.microsoft.com/office/powerpoint/2010/main" val="121972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p:txBody>
          <a:bodyPr/>
          <a:lstStyle/>
          <a:p>
            <a:r>
              <a:rPr lang="en-US" dirty="0"/>
              <a:t>Data: Commonwealth Fund Biennial Health Insurance Surveys (2003, 2005, 2010, 2012, 2014, 2016, 2018).</a:t>
            </a:r>
          </a:p>
          <a:p>
            <a:r>
              <a:rPr lang="en-US" dirty="0"/>
              <a:t>Source: Sara R. Collins, Herman K. Bhupal, and Michelle M. Doty, </a:t>
            </a:r>
            <a:r>
              <a:rPr lang="en-US" i="1" dirty="0">
                <a:hlinkClick r:id="rId3"/>
              </a:rPr>
              <a:t>Health Insurance Coverage Eight Years After the ACA: Fewer Uninsured Americans and Shorter Coverage Gaps, But More Underinsured — Findings from the Commonwealth Fund Biennial Health Insurance Survey, 2018</a:t>
            </a:r>
            <a:r>
              <a:rPr lang="en-US" dirty="0"/>
              <a:t> (Commonwealth Fund, Feb. 2019).</a:t>
            </a:r>
          </a:p>
        </p:txBody>
      </p:sp>
      <p:sp>
        <p:nvSpPr>
          <p:cNvPr id="4" name="Subtitle 3">
            <a:extLst>
              <a:ext uri="{FF2B5EF4-FFF2-40B4-BE49-F238E27FC236}">
                <a16:creationId xmlns:a16="http://schemas.microsoft.com/office/drawing/2014/main" id="{45F0BE56-7D45-EC44-A208-84EFDA85797F}"/>
              </a:ext>
            </a:extLst>
          </p:cNvPr>
          <p:cNvSpPr>
            <a:spLocks noGrp="1"/>
          </p:cNvSpPr>
          <p:nvPr>
            <p:ph type="subTitle" idx="1"/>
          </p:nvPr>
        </p:nvSpPr>
        <p:spPr/>
        <p:txBody>
          <a:bodyPr/>
          <a:lstStyle/>
          <a:p>
            <a:r>
              <a:rPr lang="en-US" spc="50" dirty="0"/>
              <a:t>EXHIBIT 2</a:t>
            </a:r>
          </a:p>
        </p:txBody>
      </p:sp>
      <p:sp>
        <p:nvSpPr>
          <p:cNvPr id="2" name="Title 1">
            <a:extLst>
              <a:ext uri="{FF2B5EF4-FFF2-40B4-BE49-F238E27FC236}">
                <a16:creationId xmlns:a16="http://schemas.microsoft.com/office/drawing/2014/main" id="{C1BF0033-1491-C84C-9C00-30A7992DA090}"/>
              </a:ext>
            </a:extLst>
          </p:cNvPr>
          <p:cNvSpPr>
            <a:spLocks noGrp="1"/>
          </p:cNvSpPr>
          <p:nvPr>
            <p:ph type="ctrTitle"/>
          </p:nvPr>
        </p:nvSpPr>
        <p:spPr>
          <a:xfrm>
            <a:off x="627434" y="514555"/>
            <a:ext cx="8223268" cy="1185034"/>
          </a:xfrm>
        </p:spPr>
        <p:txBody>
          <a:bodyPr>
            <a:normAutofit/>
          </a:bodyPr>
          <a:lstStyle/>
          <a:p>
            <a:r>
              <a:rPr lang="en-US" sz="2300" dirty="0"/>
              <a:t>Fewer Adults Report Not Getting Needed Care Because of Costs, but Gains Have Stalled in Recent Years</a:t>
            </a:r>
          </a:p>
        </p:txBody>
      </p:sp>
      <p:graphicFrame>
        <p:nvGraphicFramePr>
          <p:cNvPr id="7" name="Chart Placeholder 8">
            <a:extLst>
              <a:ext uri="{FF2B5EF4-FFF2-40B4-BE49-F238E27FC236}">
                <a16:creationId xmlns:a16="http://schemas.microsoft.com/office/drawing/2014/main" id="{8885DAEB-65CA-42FD-84CA-21B8E3BAACD0}"/>
              </a:ext>
            </a:extLst>
          </p:cNvPr>
          <p:cNvGraphicFramePr>
            <a:graphicFrameLocks/>
          </p:cNvGraphicFramePr>
          <p:nvPr>
            <p:extLst>
              <p:ext uri="{D42A27DB-BD31-4B8C-83A1-F6EECF244321}">
                <p14:modId xmlns:p14="http://schemas.microsoft.com/office/powerpoint/2010/main" val="2646942103"/>
              </p:ext>
            </p:extLst>
          </p:nvPr>
        </p:nvGraphicFramePr>
        <p:xfrm>
          <a:off x="627434" y="1404185"/>
          <a:ext cx="7776925" cy="459581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9D0FA47-346C-1242-9576-475B8F9835F7}"/>
              </a:ext>
            </a:extLst>
          </p:cNvPr>
          <p:cNvSpPr txBox="1"/>
          <p:nvPr/>
        </p:nvSpPr>
        <p:spPr>
          <a:xfrm>
            <a:off x="558173" y="1385772"/>
            <a:ext cx="8096727" cy="1711238"/>
          </a:xfrm>
          <a:prstGeom prst="rect">
            <a:avLst/>
          </a:prstGeom>
          <a:noFill/>
        </p:spPr>
        <p:txBody>
          <a:bodyPr wrap="square" rtlCol="0">
            <a:spAutoFit/>
          </a:bodyPr>
          <a:lstStyle/>
          <a:p>
            <a:pPr>
              <a:spcAft>
                <a:spcPts val="1200"/>
              </a:spcAft>
            </a:pPr>
            <a:r>
              <a:rPr lang="en-US" sz="1400" b="1" i="1" dirty="0"/>
              <a:t>Percent of adults ages 19–64 who reported any of the following cost-related access problems in the past year:</a:t>
            </a:r>
          </a:p>
          <a:p>
            <a:pPr marL="287338" indent="-173038">
              <a:lnSpc>
                <a:spcPct val="120000"/>
              </a:lnSpc>
              <a:buFont typeface="Arial" panose="020B0604020202020204" pitchFamily="34" charset="0"/>
              <a:buChar char="•"/>
            </a:pPr>
            <a:r>
              <a:rPr lang="en-US" sz="1400" i="1" dirty="0"/>
              <a:t>Had a medical problem but did not visit doctor or clinic</a:t>
            </a:r>
          </a:p>
          <a:p>
            <a:pPr marL="287338" indent="-173038">
              <a:lnSpc>
                <a:spcPct val="120000"/>
              </a:lnSpc>
              <a:buFont typeface="Arial" panose="020B0604020202020204" pitchFamily="34" charset="0"/>
              <a:buChar char="•"/>
            </a:pPr>
            <a:r>
              <a:rPr lang="en-US" sz="1400" i="1" dirty="0"/>
              <a:t>Did not fill a prescription</a:t>
            </a:r>
          </a:p>
          <a:p>
            <a:pPr marL="287338" indent="-173038">
              <a:lnSpc>
                <a:spcPct val="120000"/>
              </a:lnSpc>
              <a:buFont typeface="Arial" panose="020B0604020202020204" pitchFamily="34" charset="0"/>
              <a:buChar char="•"/>
            </a:pPr>
            <a:r>
              <a:rPr lang="en-US" sz="1400" i="1" dirty="0"/>
              <a:t>Skipped recommended test, treatment, or follow-up</a:t>
            </a:r>
          </a:p>
          <a:p>
            <a:pPr marL="287338" indent="-173038">
              <a:lnSpc>
                <a:spcPct val="120000"/>
              </a:lnSpc>
              <a:buFont typeface="Arial" panose="020B0604020202020204" pitchFamily="34" charset="0"/>
              <a:buChar char="•"/>
            </a:pPr>
            <a:r>
              <a:rPr lang="en-US" sz="1400" i="1" dirty="0"/>
              <a:t>Did not get needed specialist care</a:t>
            </a:r>
          </a:p>
        </p:txBody>
      </p:sp>
    </p:spTree>
    <p:extLst>
      <p:ext uri="{BB962C8B-B14F-4D97-AF65-F5344CB8AC3E}">
        <p14:creationId xmlns:p14="http://schemas.microsoft.com/office/powerpoint/2010/main" val="3308361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Placeholder 3">
            <a:extLst>
              <a:ext uri="{FF2B5EF4-FFF2-40B4-BE49-F238E27FC236}">
                <a16:creationId xmlns:a16="http://schemas.microsoft.com/office/drawing/2014/main" id="{CBEE2F87-F531-491B-BB5D-F715A00E9702}"/>
              </a:ext>
            </a:extLst>
          </p:cNvPr>
          <p:cNvSpPr>
            <a:spLocks noGrp="1" noChangeArrowheads="1"/>
          </p:cNvSpPr>
          <p:nvPr>
            <p:ph type="body" sz="quarter" idx="21"/>
          </p:nvPr>
        </p:nvSpPr>
        <p:spPr bwMode="auto"/>
        <p:txBody>
          <a:bodyPr wrap="square" numCol="1" anchor="t" anchorCtr="0" compatLnSpc="1">
            <a:prstTxWarp prst="textNoShape">
              <a:avLst/>
            </a:prstTxWarp>
          </a:bodyPr>
          <a:lstStyle/>
          <a:p>
            <a:pPr eaLnBrk="1" hangingPunct="1"/>
            <a:r>
              <a:rPr lang="en-US" altLang="en-US" dirty="0"/>
              <a:t> </a:t>
            </a:r>
          </a:p>
          <a:p>
            <a:pPr eaLnBrk="1" hangingPunct="1"/>
            <a:endParaRPr lang="en-US" altLang="en-US" dirty="0"/>
          </a:p>
        </p:txBody>
      </p:sp>
      <p:sp>
        <p:nvSpPr>
          <p:cNvPr id="4" name="Subtitle 3">
            <a:extLst>
              <a:ext uri="{FF2B5EF4-FFF2-40B4-BE49-F238E27FC236}">
                <a16:creationId xmlns:a16="http://schemas.microsoft.com/office/drawing/2014/main" id="{FA5C32EB-A430-4B2F-B0A9-1D97DFEAE3BA}"/>
              </a:ext>
            </a:extLst>
          </p:cNvPr>
          <p:cNvSpPr>
            <a:spLocks noGrp="1"/>
          </p:cNvSpPr>
          <p:nvPr>
            <p:ph type="subTitle" idx="1"/>
          </p:nvPr>
        </p:nvSpPr>
        <p:spPr/>
        <p:txBody>
          <a:bodyPr/>
          <a:lstStyle/>
          <a:p>
            <a:r>
              <a:rPr lang="en-US" dirty="0"/>
              <a:t>EXHIBIT 20</a:t>
            </a:r>
          </a:p>
        </p:txBody>
      </p:sp>
      <p:sp>
        <p:nvSpPr>
          <p:cNvPr id="108548" name="Title 4">
            <a:extLst>
              <a:ext uri="{FF2B5EF4-FFF2-40B4-BE49-F238E27FC236}">
                <a16:creationId xmlns:a16="http://schemas.microsoft.com/office/drawing/2014/main" id="{5C6B49F0-EB09-4D1F-9FE6-EA59682BE39C}"/>
              </a:ext>
            </a:extLst>
          </p:cNvPr>
          <p:cNvSpPr>
            <a:spLocks noGrp="1" noChangeArrowheads="1"/>
          </p:cNvSpPr>
          <p:nvPr>
            <p:ph type="ctrTitle"/>
          </p:nvPr>
        </p:nvSpPr>
        <p:spPr bwMode="auto">
          <a:xfrm>
            <a:off x="627434" y="514555"/>
            <a:ext cx="8091114" cy="684975"/>
          </a:xfrm>
        </p:spPr>
        <p:txBody>
          <a:bodyPr wrap="square" numCol="1" anchorCtr="0" compatLnSpc="1">
            <a:prstTxWarp prst="textNoShape">
              <a:avLst/>
            </a:prstTxWarp>
            <a:normAutofit/>
          </a:bodyPr>
          <a:lstStyle/>
          <a:p>
            <a:pPr eaLnBrk="1" hangingPunct="1"/>
            <a:r>
              <a:rPr lang="en-US" altLang="en-US" sz="2400" dirty="0"/>
              <a:t>U.S. Health Insurance System Is Currently Both Private and Public</a:t>
            </a:r>
          </a:p>
        </p:txBody>
      </p:sp>
      <p:graphicFrame>
        <p:nvGraphicFramePr>
          <p:cNvPr id="6" name="Table Placeholder 7">
            <a:extLst>
              <a:ext uri="{FF2B5EF4-FFF2-40B4-BE49-F238E27FC236}">
                <a16:creationId xmlns:a16="http://schemas.microsoft.com/office/drawing/2014/main" id="{96921EE0-FB67-4B72-855D-CDD1A0180F5E}"/>
              </a:ext>
            </a:extLst>
          </p:cNvPr>
          <p:cNvGraphicFramePr>
            <a:graphicFrameLocks/>
          </p:cNvGraphicFramePr>
          <p:nvPr>
            <p:extLst>
              <p:ext uri="{D42A27DB-BD31-4B8C-83A1-F6EECF244321}">
                <p14:modId xmlns:p14="http://schemas.microsoft.com/office/powerpoint/2010/main" val="1249364243"/>
              </p:ext>
            </p:extLst>
          </p:nvPr>
        </p:nvGraphicFramePr>
        <p:xfrm>
          <a:off x="659967" y="1499277"/>
          <a:ext cx="7933840" cy="4254605"/>
        </p:xfrm>
        <a:graphic>
          <a:graphicData uri="http://schemas.openxmlformats.org/drawingml/2006/table">
            <a:tbl>
              <a:tblPr firstRow="1" bandRow="1">
                <a:tableStyleId>{5C22544A-7EE6-4342-B048-85BDC9FD1C3A}</a:tableStyleId>
              </a:tblPr>
              <a:tblGrid>
                <a:gridCol w="1617407">
                  <a:extLst>
                    <a:ext uri="{9D8B030D-6E8A-4147-A177-3AD203B41FA5}">
                      <a16:colId xmlns:a16="http://schemas.microsoft.com/office/drawing/2014/main" val="20001"/>
                    </a:ext>
                  </a:extLst>
                </a:gridCol>
                <a:gridCol w="1556129">
                  <a:extLst>
                    <a:ext uri="{9D8B030D-6E8A-4147-A177-3AD203B41FA5}">
                      <a16:colId xmlns:a16="http://schemas.microsoft.com/office/drawing/2014/main" val="3545471898"/>
                    </a:ext>
                  </a:extLst>
                </a:gridCol>
                <a:gridCol w="1586768">
                  <a:extLst>
                    <a:ext uri="{9D8B030D-6E8A-4147-A177-3AD203B41FA5}">
                      <a16:colId xmlns:a16="http://schemas.microsoft.com/office/drawing/2014/main" val="2909996237"/>
                    </a:ext>
                  </a:extLst>
                </a:gridCol>
                <a:gridCol w="1586768">
                  <a:extLst>
                    <a:ext uri="{9D8B030D-6E8A-4147-A177-3AD203B41FA5}">
                      <a16:colId xmlns:a16="http://schemas.microsoft.com/office/drawing/2014/main" val="20002"/>
                    </a:ext>
                  </a:extLst>
                </a:gridCol>
                <a:gridCol w="1586768">
                  <a:extLst>
                    <a:ext uri="{9D8B030D-6E8A-4147-A177-3AD203B41FA5}">
                      <a16:colId xmlns:a16="http://schemas.microsoft.com/office/drawing/2014/main" val="3080480899"/>
                    </a:ext>
                  </a:extLst>
                </a:gridCol>
              </a:tblGrid>
              <a:tr h="435088">
                <a:tc>
                  <a:txBody>
                    <a:bodyPr/>
                    <a:lstStyle/>
                    <a:p>
                      <a:pPr algn="l"/>
                      <a:r>
                        <a:rPr lang="en-US" sz="1400" dirty="0">
                          <a:solidFill>
                            <a:schemeClr val="bg1"/>
                          </a:solidFill>
                        </a:rPr>
                        <a:t>Source</a:t>
                      </a:r>
                    </a:p>
                  </a:txBody>
                  <a:tcPr marT="45717" marB="45717" anchor="ctr">
                    <a:solidFill>
                      <a:schemeClr val="accent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People (millions) </a:t>
                      </a:r>
                    </a:p>
                  </a:txBody>
                  <a:tcPr marT="45717" marB="45717" anchor="ctr">
                    <a:solidFill>
                      <a:schemeClr val="accent1"/>
                    </a:solidFill>
                  </a:tcPr>
                </a:tc>
                <a:tc>
                  <a:txBody>
                    <a:bodyPr/>
                    <a:lstStyle/>
                    <a:p>
                      <a:pPr algn="ctr"/>
                      <a:r>
                        <a:rPr kumimoji="0" lang="en-US" sz="1400" b="1" i="0" u="none" strike="noStrike" kern="1200" cap="none" spc="0" normalizeH="0" baseline="0" noProof="0" dirty="0">
                          <a:ln>
                            <a:noFill/>
                          </a:ln>
                          <a:solidFill>
                            <a:prstClr val="white"/>
                          </a:solidFill>
                          <a:effectLst/>
                          <a:uLnTx/>
                          <a:uFillTx/>
                          <a:latin typeface="+mn-lt"/>
                          <a:ea typeface="+mn-ea"/>
                          <a:cs typeface="+mn-cs"/>
                        </a:rPr>
                        <a:t>Financing</a:t>
                      </a:r>
                      <a:endParaRPr lang="en-US" sz="1400" dirty="0">
                        <a:solidFill>
                          <a:schemeClr val="bg1"/>
                        </a:solidFill>
                      </a:endParaRPr>
                    </a:p>
                  </a:txBody>
                  <a:tcPr marT="45717" marB="45717" anchor="ctr">
                    <a:solidFill>
                      <a:schemeClr val="accent1"/>
                    </a:solidFill>
                  </a:tcPr>
                </a:tc>
                <a:tc>
                  <a:txBody>
                    <a:bodyPr/>
                    <a:lstStyle/>
                    <a:p>
                      <a:pPr algn="ctr"/>
                      <a:r>
                        <a:rPr lang="en-US" sz="1400" dirty="0">
                          <a:solidFill>
                            <a:schemeClr val="bg1"/>
                          </a:solidFill>
                        </a:rPr>
                        <a:t>Insurer type</a:t>
                      </a:r>
                    </a:p>
                  </a:txBody>
                  <a:tcPr marT="45717" marB="45717" anchor="ctr">
                    <a:solidFill>
                      <a:schemeClr val="accent1"/>
                    </a:solidFill>
                  </a:tcPr>
                </a:tc>
                <a:tc>
                  <a:txBody>
                    <a:bodyPr/>
                    <a:lstStyle/>
                    <a:p>
                      <a:pPr algn="ctr"/>
                      <a:r>
                        <a:rPr lang="en-US" sz="1400" dirty="0">
                          <a:solidFill>
                            <a:schemeClr val="bg1"/>
                          </a:solidFill>
                        </a:rPr>
                        <a:t>Regulation</a:t>
                      </a:r>
                    </a:p>
                  </a:txBody>
                  <a:tcPr marT="45717" marB="45717" anchor="ctr">
                    <a:solidFill>
                      <a:schemeClr val="accent1"/>
                    </a:solidFill>
                  </a:tcPr>
                </a:tc>
                <a:extLst>
                  <a:ext uri="{0D108BD9-81ED-4DB2-BD59-A6C34878D82A}">
                    <a16:rowId xmlns:a16="http://schemas.microsoft.com/office/drawing/2014/main" val="10000"/>
                  </a:ext>
                </a:extLst>
              </a:tr>
              <a:tr h="785782">
                <a:tc>
                  <a:txBody>
                    <a:bodyPr/>
                    <a:lstStyle/>
                    <a:p>
                      <a:pPr algn="l"/>
                      <a:r>
                        <a:rPr lang="en-US" sz="1400" dirty="0"/>
                        <a:t>Employer</a:t>
                      </a:r>
                    </a:p>
                  </a:txBody>
                  <a:tcPr marT="45717" marB="45717" anchor="ctr">
                    <a:solidFill>
                      <a:srgbClr val="CBD0D8"/>
                    </a:solidFill>
                  </a:tcPr>
                </a:tc>
                <a:tc>
                  <a:txBody>
                    <a:bodyPr/>
                    <a:lstStyle/>
                    <a:p>
                      <a:pPr algn="ctr"/>
                      <a:r>
                        <a:rPr lang="en-US" sz="1400" dirty="0"/>
                        <a:t>158</a:t>
                      </a:r>
                    </a:p>
                  </a:txBody>
                  <a:tcPr marT="45717" marB="45717" anchor="ctr">
                    <a:solidFill>
                      <a:srgbClr val="CBD0D8"/>
                    </a:solidFill>
                  </a:tcPr>
                </a:tc>
                <a:tc>
                  <a:txBody>
                    <a:bodyPr/>
                    <a:lstStyle/>
                    <a:p>
                      <a:pPr algn="ctr"/>
                      <a:r>
                        <a:rPr lang="en-US" sz="1400" dirty="0"/>
                        <a:t>Federal, Employers, Individuals</a:t>
                      </a:r>
                    </a:p>
                  </a:txBody>
                  <a:tcPr marT="45717" marB="45717" anchor="ctr">
                    <a:solidFill>
                      <a:srgbClr val="CBD0D8"/>
                    </a:solidFill>
                  </a:tcPr>
                </a:tc>
                <a:tc>
                  <a:txBody>
                    <a:bodyPr/>
                    <a:lstStyle/>
                    <a:p>
                      <a:pPr algn="ctr"/>
                      <a:r>
                        <a:rPr lang="en-US" sz="1400" dirty="0"/>
                        <a:t>Private</a:t>
                      </a:r>
                    </a:p>
                  </a:txBody>
                  <a:tcPr marT="45717" marB="45717" anchor="ctr">
                    <a:solidFill>
                      <a:srgbClr val="CBD0D8"/>
                    </a:solidFill>
                  </a:tcPr>
                </a:tc>
                <a:tc>
                  <a:txBody>
                    <a:bodyPr/>
                    <a:lstStyle/>
                    <a:p>
                      <a:pPr algn="ctr"/>
                      <a:r>
                        <a:rPr lang="en-US" sz="1400" dirty="0"/>
                        <a:t>Federal and state</a:t>
                      </a:r>
                    </a:p>
                  </a:txBody>
                  <a:tcPr marT="45717" marB="45717" anchor="ctr">
                    <a:solidFill>
                      <a:srgbClr val="CBD0D8"/>
                    </a:solidFill>
                  </a:tcPr>
                </a:tc>
                <a:extLst>
                  <a:ext uri="{0D108BD9-81ED-4DB2-BD59-A6C34878D82A}">
                    <a16:rowId xmlns:a16="http://schemas.microsoft.com/office/drawing/2014/main" val="10001"/>
                  </a:ext>
                </a:extLst>
              </a:tr>
              <a:tr h="776087">
                <a:tc>
                  <a:txBody>
                    <a:bodyPr/>
                    <a:lstStyle/>
                    <a:p>
                      <a:pPr algn="l"/>
                      <a:r>
                        <a:rPr lang="en-US" sz="1400" dirty="0"/>
                        <a:t>Individual market and marketplaces</a:t>
                      </a:r>
                    </a:p>
                  </a:txBody>
                  <a:tcPr marT="45717" marB="45717" anchor="ctr">
                    <a:solidFill>
                      <a:srgbClr val="E7E9EC"/>
                    </a:solidFill>
                  </a:tcPr>
                </a:tc>
                <a:tc>
                  <a:txBody>
                    <a:bodyPr/>
                    <a:lstStyle/>
                    <a:p>
                      <a:pPr algn="ctr"/>
                      <a:r>
                        <a:rPr lang="en-US" sz="1400" dirty="0"/>
                        <a:t>27</a:t>
                      </a:r>
                    </a:p>
                  </a:txBody>
                  <a:tcPr marT="45717" marB="45717" anchor="ctr">
                    <a:solidFill>
                      <a:srgbClr val="E7E9EC"/>
                    </a:solidFill>
                  </a:tcPr>
                </a:tc>
                <a:tc>
                  <a:txBody>
                    <a:bodyPr/>
                    <a:lstStyle/>
                    <a:p>
                      <a:pPr algn="ctr"/>
                      <a:r>
                        <a:rPr lang="en-US" sz="1400" dirty="0"/>
                        <a:t>Federal, Individuals, Private Insurers</a:t>
                      </a:r>
                    </a:p>
                  </a:txBody>
                  <a:tcPr marT="45717" marB="45717" anchor="ctr">
                    <a:solidFill>
                      <a:srgbClr val="E7E9EC"/>
                    </a:solidFill>
                  </a:tcPr>
                </a:tc>
                <a:tc>
                  <a:txBody>
                    <a:bodyPr/>
                    <a:lstStyle/>
                    <a:p>
                      <a:pPr algn="ctr"/>
                      <a:r>
                        <a:rPr lang="en-US" sz="1400" dirty="0"/>
                        <a:t>Private</a:t>
                      </a:r>
                    </a:p>
                  </a:txBody>
                  <a:tcPr marT="45717" marB="45717" anchor="ctr">
                    <a:solidFill>
                      <a:srgbClr val="E7E9EC"/>
                    </a:solidFill>
                  </a:tcPr>
                </a:tc>
                <a:tc>
                  <a:txBody>
                    <a:bodyPr/>
                    <a:lstStyle/>
                    <a:p>
                      <a:pPr algn="ctr"/>
                      <a:r>
                        <a:rPr lang="en-US" sz="1400" dirty="0"/>
                        <a:t>Federal and state</a:t>
                      </a:r>
                    </a:p>
                  </a:txBody>
                  <a:tcPr marT="45717" marB="45717" anchor="ctr">
                    <a:solidFill>
                      <a:srgbClr val="E7E9EC"/>
                    </a:solidFill>
                  </a:tcPr>
                </a:tc>
                <a:extLst>
                  <a:ext uri="{0D108BD9-81ED-4DB2-BD59-A6C34878D82A}">
                    <a16:rowId xmlns:a16="http://schemas.microsoft.com/office/drawing/2014/main" val="10002"/>
                  </a:ext>
                </a:extLst>
              </a:tr>
              <a:tr h="760720">
                <a:tc>
                  <a:txBody>
                    <a:bodyPr/>
                    <a:lstStyle/>
                    <a:p>
                      <a:pPr algn="l"/>
                      <a:r>
                        <a:rPr lang="en-US" sz="1400" dirty="0"/>
                        <a:t>Medicaid </a:t>
                      </a:r>
                    </a:p>
                  </a:txBody>
                  <a:tcPr marT="45717" marB="45717" anchor="ctr">
                    <a:solidFill>
                      <a:srgbClr val="CBD0D8"/>
                    </a:solidFill>
                  </a:tcPr>
                </a:tc>
                <a:tc>
                  <a:txBody>
                    <a:bodyPr/>
                    <a:lstStyle/>
                    <a:p>
                      <a:pPr algn="ctr"/>
                      <a:r>
                        <a:rPr lang="en-US" sz="1400" dirty="0"/>
                        <a:t>44</a:t>
                      </a:r>
                    </a:p>
                  </a:txBody>
                  <a:tcPr marT="45717" marB="45717" anchor="ctr">
                    <a:solidFill>
                      <a:srgbClr val="CBD0D8"/>
                    </a:solidFill>
                  </a:tcPr>
                </a:tc>
                <a:tc>
                  <a:txBody>
                    <a:bodyPr/>
                    <a:lstStyle/>
                    <a:p>
                      <a:pPr algn="ctr"/>
                      <a:r>
                        <a:rPr lang="en-US" sz="1400" dirty="0"/>
                        <a:t>Federal, State, Individuals</a:t>
                      </a:r>
                    </a:p>
                  </a:txBody>
                  <a:tcPr marT="45717" marB="45717" anchor="ctr">
                    <a:solidFill>
                      <a:srgbClr val="CBD0D8"/>
                    </a:solidFill>
                  </a:tcPr>
                </a:tc>
                <a:tc>
                  <a:txBody>
                    <a:bodyPr/>
                    <a:lstStyle/>
                    <a:p>
                      <a:pPr algn="ctr"/>
                      <a:r>
                        <a:rPr lang="en-US" sz="1400" dirty="0"/>
                        <a:t>Public and Private</a:t>
                      </a:r>
                    </a:p>
                  </a:txBody>
                  <a:tcPr marT="45717" marB="45717" anchor="ctr">
                    <a:solidFill>
                      <a:srgbClr val="CBD0D8"/>
                    </a:solidFill>
                  </a:tcPr>
                </a:tc>
                <a:tc>
                  <a:txBody>
                    <a:bodyPr/>
                    <a:lstStyle/>
                    <a:p>
                      <a:pPr algn="ctr"/>
                      <a:r>
                        <a:rPr lang="en-US" sz="1400" dirty="0"/>
                        <a:t>Federal</a:t>
                      </a:r>
                    </a:p>
                  </a:txBody>
                  <a:tcPr marT="45717" marB="45717" anchor="ctr">
                    <a:solidFill>
                      <a:srgbClr val="CBD0D8"/>
                    </a:solidFill>
                  </a:tcPr>
                </a:tc>
                <a:extLst>
                  <a:ext uri="{0D108BD9-81ED-4DB2-BD59-A6C34878D82A}">
                    <a16:rowId xmlns:a16="http://schemas.microsoft.com/office/drawing/2014/main" val="10003"/>
                  </a:ext>
                </a:extLst>
              </a:tr>
              <a:tr h="683879">
                <a:tc>
                  <a:txBody>
                    <a:bodyPr/>
                    <a:lstStyle/>
                    <a:p>
                      <a:pPr algn="l"/>
                      <a:r>
                        <a:rPr lang="en-US" sz="1400" dirty="0"/>
                        <a:t>Medicare </a:t>
                      </a:r>
                    </a:p>
                  </a:txBody>
                  <a:tcPr marT="45717" marB="45717" anchor="ctr">
                    <a:solidFill>
                      <a:srgbClr val="E7E9EC"/>
                    </a:solidFill>
                  </a:tcPr>
                </a:tc>
                <a:tc>
                  <a:txBody>
                    <a:bodyPr/>
                    <a:lstStyle/>
                    <a:p>
                      <a:pPr algn="ctr"/>
                      <a:r>
                        <a:rPr lang="en-US" sz="1400" dirty="0"/>
                        <a:t>62</a:t>
                      </a:r>
                    </a:p>
                  </a:txBody>
                  <a:tcPr marT="45717" marB="45717" anchor="ctr">
                    <a:solidFill>
                      <a:srgbClr val="E7E9EC"/>
                    </a:solidFill>
                  </a:tcPr>
                </a:tc>
                <a:tc>
                  <a:txBody>
                    <a:bodyPr/>
                    <a:lstStyle/>
                    <a:p>
                      <a:pPr algn="ctr"/>
                      <a:r>
                        <a:rPr lang="en-US" sz="1400" dirty="0"/>
                        <a:t>Federal, Individuals</a:t>
                      </a:r>
                    </a:p>
                  </a:txBody>
                  <a:tcPr marT="45717" marB="45717" anchor="ctr">
                    <a:solidFill>
                      <a:srgbClr val="E7E9EC"/>
                    </a:solidFill>
                  </a:tcPr>
                </a:tc>
                <a:tc>
                  <a:txBody>
                    <a:bodyPr/>
                    <a:lstStyle/>
                    <a:p>
                      <a:pPr algn="ctr"/>
                      <a:r>
                        <a:rPr lang="en-US" sz="1400" dirty="0"/>
                        <a:t>Public and Private</a:t>
                      </a:r>
                    </a:p>
                  </a:txBody>
                  <a:tcPr marT="45717" marB="45717" anchor="ctr">
                    <a:solidFill>
                      <a:srgbClr val="E7E9EC"/>
                    </a:solidFill>
                  </a:tcPr>
                </a:tc>
                <a:tc>
                  <a:txBody>
                    <a:bodyPr/>
                    <a:lstStyle/>
                    <a:p>
                      <a:pPr algn="ctr"/>
                      <a:r>
                        <a:rPr lang="en-US" sz="1400" dirty="0"/>
                        <a:t>Federal</a:t>
                      </a:r>
                    </a:p>
                  </a:txBody>
                  <a:tcPr marT="45717" marB="45717" anchor="ctr">
                    <a:solidFill>
                      <a:srgbClr val="E7E9EC"/>
                    </a:solidFill>
                  </a:tcPr>
                </a:tc>
                <a:extLst>
                  <a:ext uri="{0D108BD9-81ED-4DB2-BD59-A6C34878D82A}">
                    <a16:rowId xmlns:a16="http://schemas.microsoft.com/office/drawing/2014/main" val="10004"/>
                  </a:ext>
                </a:extLst>
              </a:tr>
              <a:tr h="729983">
                <a:tc>
                  <a:txBody>
                    <a:bodyPr/>
                    <a:lstStyle/>
                    <a:p>
                      <a:pPr algn="l"/>
                      <a:r>
                        <a:rPr lang="en-US" sz="1400" dirty="0"/>
                        <a:t>Uninsured</a:t>
                      </a:r>
                    </a:p>
                  </a:txBody>
                  <a:tcPr marT="45717" marB="45717" anchor="ctr">
                    <a:solidFill>
                      <a:srgbClr val="CBD0D8"/>
                    </a:solidFill>
                  </a:tcPr>
                </a:tc>
                <a:tc>
                  <a:txBody>
                    <a:bodyPr/>
                    <a:lstStyle/>
                    <a:p>
                      <a:pPr algn="ctr"/>
                      <a:r>
                        <a:rPr lang="en-US" sz="1400" dirty="0"/>
                        <a:t>28</a:t>
                      </a:r>
                    </a:p>
                  </a:txBody>
                  <a:tcPr marT="45717" marB="45717" anchor="ctr">
                    <a:solidFill>
                      <a:srgbClr val="CBD0D8"/>
                    </a:solidFill>
                  </a:tcPr>
                </a:tc>
                <a:tc>
                  <a:txBody>
                    <a:bodyPr/>
                    <a:lstStyle/>
                    <a:p>
                      <a:pPr algn="ctr"/>
                      <a:r>
                        <a:rPr lang="en-US" sz="1400" dirty="0"/>
                        <a:t>Federal, State, Individuals</a:t>
                      </a:r>
                    </a:p>
                  </a:txBody>
                  <a:tcPr marT="45717" marB="45717" anchor="ctr">
                    <a:solidFill>
                      <a:srgbClr val="CBD0D8"/>
                    </a:solidFill>
                  </a:tcPr>
                </a:tc>
                <a:tc>
                  <a:txBody>
                    <a:bodyPr/>
                    <a:lstStyle/>
                    <a:p>
                      <a:pPr algn="ctr"/>
                      <a:r>
                        <a:rPr lang="en-US" sz="1400" dirty="0"/>
                        <a:t>__</a:t>
                      </a:r>
                    </a:p>
                  </a:txBody>
                  <a:tcPr marT="45717" marB="45717" anchor="ctr">
                    <a:solidFill>
                      <a:srgbClr val="CBD0D8"/>
                    </a:solidFill>
                  </a:tcPr>
                </a:tc>
                <a:tc>
                  <a:txBody>
                    <a:bodyPr/>
                    <a:lstStyle/>
                    <a:p>
                      <a:pPr algn="ctr"/>
                      <a:r>
                        <a:rPr lang="en-US" sz="1400" dirty="0"/>
                        <a:t>__</a:t>
                      </a:r>
                    </a:p>
                  </a:txBody>
                  <a:tcPr marT="45717" marB="45717" anchor="ctr">
                    <a:solidFill>
                      <a:srgbClr val="CBD0D8"/>
                    </a:solidFill>
                  </a:tcPr>
                </a:tc>
                <a:extLst>
                  <a:ext uri="{0D108BD9-81ED-4DB2-BD59-A6C34878D82A}">
                    <a16:rowId xmlns:a16="http://schemas.microsoft.com/office/drawing/2014/main" val="108710264"/>
                  </a:ext>
                </a:extLst>
              </a:tr>
            </a:tbl>
          </a:graphicData>
        </a:graphic>
      </p:graphicFrame>
      <p:sp>
        <p:nvSpPr>
          <p:cNvPr id="2" name="TextBox 1">
            <a:extLst>
              <a:ext uri="{FF2B5EF4-FFF2-40B4-BE49-F238E27FC236}">
                <a16:creationId xmlns:a16="http://schemas.microsoft.com/office/drawing/2014/main" id="{C36F06F2-688A-4559-91AA-DAD2841446EF}"/>
              </a:ext>
            </a:extLst>
          </p:cNvPr>
          <p:cNvSpPr txBox="1"/>
          <p:nvPr/>
        </p:nvSpPr>
        <p:spPr>
          <a:xfrm>
            <a:off x="2341563" y="6213149"/>
            <a:ext cx="5994054" cy="400110"/>
          </a:xfrm>
          <a:prstGeom prst="rect">
            <a:avLst/>
          </a:prstGeom>
          <a:noFill/>
        </p:spPr>
        <p:txBody>
          <a:bodyPr wrap="square" rtlCol="0">
            <a:spAutoFit/>
          </a:bodyPr>
          <a:lstStyle/>
          <a:p>
            <a:r>
              <a:rPr lang="en-US" sz="1000" dirty="0"/>
              <a:t>Source: Analysis of the 2018 U.S. Current Population Survey by Ougni Chakraborty and Sherry Glied of New York University for the Commonwealth Fund.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5257D2-2824-4EEB-BA4E-234C98C55766}"/>
              </a:ext>
            </a:extLst>
          </p:cNvPr>
          <p:cNvSpPr>
            <a:spLocks noGrp="1"/>
          </p:cNvSpPr>
          <p:nvPr>
            <p:ph type="body" sz="quarter" idx="21"/>
          </p:nvPr>
        </p:nvSpPr>
        <p:spPr/>
        <p:txBody>
          <a:bodyPr/>
          <a:lstStyle/>
          <a:p>
            <a:r>
              <a:rPr lang="en-US" dirty="0"/>
              <a:t>* Change in silver premiums for a 40-year-old nonsmoker. </a:t>
            </a:r>
          </a:p>
          <a:p>
            <a:r>
              <a:rPr lang="en-US" dirty="0"/>
              <a:t>Source: Jodi Liu and Christine Eibner, </a:t>
            </a:r>
            <a:r>
              <a:rPr lang="en-US" i="1" dirty="0">
                <a:hlinkClick r:id="rId2"/>
              </a:rPr>
              <a:t>Expanding Enrollment Without the Individual Mandate: Options to Bring More People into the Individual Market</a:t>
            </a:r>
            <a:r>
              <a:rPr lang="en-US" dirty="0"/>
              <a:t> (Commonwealth Fund, Aug. 2018).</a:t>
            </a:r>
          </a:p>
        </p:txBody>
      </p:sp>
      <p:sp>
        <p:nvSpPr>
          <p:cNvPr id="2" name="Subtitle 1">
            <a:extLst>
              <a:ext uri="{FF2B5EF4-FFF2-40B4-BE49-F238E27FC236}">
                <a16:creationId xmlns:a16="http://schemas.microsoft.com/office/drawing/2014/main" id="{E8762895-9E46-48FD-80F6-3BAF092607B1}"/>
              </a:ext>
            </a:extLst>
          </p:cNvPr>
          <p:cNvSpPr>
            <a:spLocks noGrp="1"/>
          </p:cNvSpPr>
          <p:nvPr>
            <p:ph type="subTitle" idx="1"/>
          </p:nvPr>
        </p:nvSpPr>
        <p:spPr/>
        <p:txBody>
          <a:bodyPr/>
          <a:lstStyle/>
          <a:p>
            <a:r>
              <a:rPr lang="en-US" dirty="0"/>
              <a:t>EXHIBIT 21</a:t>
            </a:r>
          </a:p>
        </p:txBody>
      </p:sp>
      <p:sp>
        <p:nvSpPr>
          <p:cNvPr id="4" name="Title 3">
            <a:extLst>
              <a:ext uri="{FF2B5EF4-FFF2-40B4-BE49-F238E27FC236}">
                <a16:creationId xmlns:a16="http://schemas.microsoft.com/office/drawing/2014/main" id="{48078253-51B1-4CE4-B919-17F57414200D}"/>
              </a:ext>
            </a:extLst>
          </p:cNvPr>
          <p:cNvSpPr>
            <a:spLocks noGrp="1"/>
          </p:cNvSpPr>
          <p:nvPr>
            <p:ph type="ctrTitle"/>
          </p:nvPr>
        </p:nvSpPr>
        <p:spPr>
          <a:xfrm>
            <a:off x="627434" y="514555"/>
            <a:ext cx="8091114" cy="714890"/>
          </a:xfrm>
        </p:spPr>
        <p:txBody>
          <a:bodyPr>
            <a:normAutofit/>
          </a:bodyPr>
          <a:lstStyle/>
          <a:p>
            <a:r>
              <a:rPr lang="en-US" sz="2400" dirty="0"/>
              <a:t>Options to Increase Coverage and Affordability of Individual Market Plans</a:t>
            </a:r>
          </a:p>
        </p:txBody>
      </p:sp>
      <p:graphicFrame>
        <p:nvGraphicFramePr>
          <p:cNvPr id="7" name="Table Placeholder 4">
            <a:extLst>
              <a:ext uri="{FF2B5EF4-FFF2-40B4-BE49-F238E27FC236}">
                <a16:creationId xmlns:a16="http://schemas.microsoft.com/office/drawing/2014/main" id="{A7376270-A139-4D7E-A20B-52CCFE2DF2E7}"/>
              </a:ext>
            </a:extLst>
          </p:cNvPr>
          <p:cNvGraphicFramePr>
            <a:graphicFrameLocks noGrp="1"/>
          </p:cNvGraphicFramePr>
          <p:nvPr>
            <p:ph type="tbl" sz="quarter" idx="22"/>
            <p:extLst>
              <p:ext uri="{D42A27DB-BD31-4B8C-83A1-F6EECF244321}">
                <p14:modId xmlns:p14="http://schemas.microsoft.com/office/powerpoint/2010/main" val="3963420987"/>
              </p:ext>
            </p:extLst>
          </p:nvPr>
        </p:nvGraphicFramePr>
        <p:xfrm>
          <a:off x="673166" y="1600321"/>
          <a:ext cx="8091486" cy="4014788"/>
        </p:xfrm>
        <a:graphic>
          <a:graphicData uri="http://schemas.openxmlformats.org/drawingml/2006/table">
            <a:tbl>
              <a:tblPr firstRow="1" bandRow="1">
                <a:tableStyleId>{5C22544A-7EE6-4342-B048-85BDC9FD1C3A}</a:tableStyleId>
              </a:tblPr>
              <a:tblGrid>
                <a:gridCol w="2356770">
                  <a:extLst>
                    <a:ext uri="{9D8B030D-6E8A-4147-A177-3AD203B41FA5}">
                      <a16:colId xmlns:a16="http://schemas.microsoft.com/office/drawing/2014/main" val="3843572630"/>
                    </a:ext>
                  </a:extLst>
                </a:gridCol>
                <a:gridCol w="1911572">
                  <a:extLst>
                    <a:ext uri="{9D8B030D-6E8A-4147-A177-3AD203B41FA5}">
                      <a16:colId xmlns:a16="http://schemas.microsoft.com/office/drawing/2014/main" val="1838610389"/>
                    </a:ext>
                  </a:extLst>
                </a:gridCol>
                <a:gridCol w="1911572">
                  <a:extLst>
                    <a:ext uri="{9D8B030D-6E8A-4147-A177-3AD203B41FA5}">
                      <a16:colId xmlns:a16="http://schemas.microsoft.com/office/drawing/2014/main" val="1050788082"/>
                    </a:ext>
                  </a:extLst>
                </a:gridCol>
                <a:gridCol w="1911572">
                  <a:extLst>
                    <a:ext uri="{9D8B030D-6E8A-4147-A177-3AD203B41FA5}">
                      <a16:colId xmlns:a16="http://schemas.microsoft.com/office/drawing/2014/main" val="3962058202"/>
                    </a:ext>
                  </a:extLst>
                </a:gridCol>
              </a:tblGrid>
              <a:tr h="826574">
                <a:tc>
                  <a:txBody>
                    <a:bodyPr/>
                    <a:lstStyle/>
                    <a:p>
                      <a:pPr algn="l"/>
                      <a:endParaRPr lang="en-US" sz="1600" dirty="0"/>
                    </a:p>
                  </a:txBody>
                  <a:tcPr anchor="ctr"/>
                </a:tc>
                <a:tc>
                  <a:txBody>
                    <a:bodyPr/>
                    <a:lstStyle/>
                    <a:p>
                      <a:pPr algn="ctr"/>
                      <a:r>
                        <a:rPr lang="en-US" sz="1600" dirty="0"/>
                        <a:t>Lifting the 400% FPL cap</a:t>
                      </a:r>
                    </a:p>
                  </a:txBody>
                  <a:tcPr anchor="ctr"/>
                </a:tc>
                <a:tc>
                  <a:txBody>
                    <a:bodyPr/>
                    <a:lstStyle/>
                    <a:p>
                      <a:pPr algn="ctr"/>
                      <a:r>
                        <a:rPr lang="en-US" sz="1600" dirty="0"/>
                        <a:t>Standard reinsurance</a:t>
                      </a:r>
                    </a:p>
                  </a:txBody>
                  <a:tcPr anchor="ctr"/>
                </a:tc>
                <a:tc>
                  <a:txBody>
                    <a:bodyPr/>
                    <a:lstStyle/>
                    <a:p>
                      <a:pPr algn="ctr"/>
                      <a:r>
                        <a:rPr lang="en-US" sz="1600" dirty="0"/>
                        <a:t>Generous reinsurance</a:t>
                      </a:r>
                    </a:p>
                  </a:txBody>
                  <a:tcPr anchor="ctr"/>
                </a:tc>
                <a:extLst>
                  <a:ext uri="{0D108BD9-81ED-4DB2-BD59-A6C34878D82A}">
                    <a16:rowId xmlns:a16="http://schemas.microsoft.com/office/drawing/2014/main" val="2357938032"/>
                  </a:ext>
                </a:extLst>
              </a:tr>
              <a:tr h="106273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dirty="0"/>
                        <a:t>Change in coverage</a:t>
                      </a:r>
                    </a:p>
                  </a:txBody>
                  <a:tcPr anchor="ctr"/>
                </a:tc>
                <a:tc>
                  <a:txBody>
                    <a:bodyPr/>
                    <a:lstStyle/>
                    <a:p>
                      <a:pPr algn="ctr"/>
                      <a:r>
                        <a:rPr lang="en-US" sz="1600" b="1" dirty="0"/>
                        <a:t>1.7 m</a:t>
                      </a:r>
                    </a:p>
                  </a:txBody>
                  <a:tcPr anchor="ctr"/>
                </a:tc>
                <a:tc>
                  <a:txBody>
                    <a:bodyPr/>
                    <a:lstStyle/>
                    <a:p>
                      <a:pPr algn="ctr"/>
                      <a:r>
                        <a:rPr lang="en-US" sz="1600" b="1" dirty="0"/>
                        <a:t>0.3 m</a:t>
                      </a:r>
                    </a:p>
                  </a:txBody>
                  <a:tcPr anchor="ctr"/>
                </a:tc>
                <a:tc>
                  <a:txBody>
                    <a:bodyPr/>
                    <a:lstStyle/>
                    <a:p>
                      <a:pPr algn="ctr"/>
                      <a:r>
                        <a:rPr lang="en-US" sz="1600" b="1" dirty="0"/>
                        <a:t>2 m</a:t>
                      </a:r>
                    </a:p>
                  </a:txBody>
                  <a:tcPr anchor="ctr"/>
                </a:tc>
                <a:extLst>
                  <a:ext uri="{0D108BD9-81ED-4DB2-BD59-A6C34878D82A}">
                    <a16:rowId xmlns:a16="http://schemas.microsoft.com/office/drawing/2014/main" val="3984525417"/>
                  </a:ext>
                </a:extLst>
              </a:tr>
              <a:tr h="1062738">
                <a:tc>
                  <a:txBody>
                    <a:bodyPr/>
                    <a:lstStyle/>
                    <a:p>
                      <a:pPr algn="l"/>
                      <a:r>
                        <a:rPr lang="en-US" sz="1600" dirty="0"/>
                        <a:t>Change in individual market premiums*</a:t>
                      </a:r>
                    </a:p>
                  </a:txBody>
                  <a:tcPr anchor="ctr"/>
                </a:tc>
                <a:tc>
                  <a:txBody>
                    <a:bodyPr/>
                    <a:lstStyle/>
                    <a:p>
                      <a:pPr algn="ctr"/>
                      <a:r>
                        <a:rPr lang="en-US" sz="1600" b="1" dirty="0"/>
                        <a:t>–2.7%</a:t>
                      </a:r>
                    </a:p>
                  </a:txBody>
                  <a:tcPr anchor="ctr"/>
                </a:tc>
                <a:tc>
                  <a:txBody>
                    <a:bodyPr/>
                    <a:lstStyle/>
                    <a:p>
                      <a:pPr algn="ctr"/>
                      <a:r>
                        <a:rPr lang="en-US" sz="1600" b="1" dirty="0"/>
                        <a:t>–2.4%</a:t>
                      </a:r>
                    </a:p>
                  </a:txBody>
                  <a:tcPr anchor="ctr"/>
                </a:tc>
                <a:tc>
                  <a:txBody>
                    <a:bodyPr/>
                    <a:lstStyle/>
                    <a:p>
                      <a:pPr algn="ctr"/>
                      <a:r>
                        <a:rPr lang="en-US" sz="1600" b="1" dirty="0"/>
                        <a:t>–10.7%</a:t>
                      </a:r>
                    </a:p>
                  </a:txBody>
                  <a:tcPr anchor="ctr"/>
                </a:tc>
                <a:extLst>
                  <a:ext uri="{0D108BD9-81ED-4DB2-BD59-A6C34878D82A}">
                    <a16:rowId xmlns:a16="http://schemas.microsoft.com/office/drawing/2014/main" val="747996924"/>
                  </a:ext>
                </a:extLst>
              </a:tr>
              <a:tr h="1062738">
                <a:tc>
                  <a:txBody>
                    <a:bodyPr/>
                    <a:lstStyle/>
                    <a:p>
                      <a:pPr algn="l"/>
                      <a:r>
                        <a:rPr lang="en-US" sz="1600" dirty="0"/>
                        <a:t>Net deficit impact</a:t>
                      </a:r>
                    </a:p>
                  </a:txBody>
                  <a:tcPr anchor="ctr"/>
                </a:tc>
                <a:tc>
                  <a:txBody>
                    <a:bodyPr/>
                    <a:lstStyle/>
                    <a:p>
                      <a:pPr algn="ctr"/>
                      <a:r>
                        <a:rPr lang="en-US" sz="1600" b="1" dirty="0"/>
                        <a:t>$9.9 b</a:t>
                      </a:r>
                    </a:p>
                  </a:txBody>
                  <a:tcPr anchor="ctr"/>
                </a:tc>
                <a:tc>
                  <a:txBody>
                    <a:bodyPr/>
                    <a:lstStyle/>
                    <a:p>
                      <a:pPr algn="ctr"/>
                      <a:r>
                        <a:rPr lang="en-US" sz="1600" b="1" dirty="0"/>
                        <a:t>–$2.3 b</a:t>
                      </a:r>
                    </a:p>
                  </a:txBody>
                  <a:tcPr anchor="ctr"/>
                </a:tc>
                <a:tc>
                  <a:txBody>
                    <a:bodyPr/>
                    <a:lstStyle/>
                    <a:p>
                      <a:pPr algn="ctr"/>
                      <a:r>
                        <a:rPr lang="en-US" sz="1600" b="1" dirty="0"/>
                        <a:t>–$8.8 b</a:t>
                      </a:r>
                    </a:p>
                  </a:txBody>
                  <a:tcPr anchor="ctr"/>
                </a:tc>
                <a:extLst>
                  <a:ext uri="{0D108BD9-81ED-4DB2-BD59-A6C34878D82A}">
                    <a16:rowId xmlns:a16="http://schemas.microsoft.com/office/drawing/2014/main" val="3925260757"/>
                  </a:ext>
                </a:extLst>
              </a:tr>
            </a:tbl>
          </a:graphicData>
        </a:graphic>
      </p:graphicFrame>
    </p:spTree>
    <p:extLst>
      <p:ext uri="{BB962C8B-B14F-4D97-AF65-F5344CB8AC3E}">
        <p14:creationId xmlns:p14="http://schemas.microsoft.com/office/powerpoint/2010/main" val="2840836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E002-1423-E640-BF1A-D99CEFB48158}"/>
              </a:ext>
            </a:extLst>
          </p:cNvPr>
          <p:cNvSpPr>
            <a:spLocks noGrp="1"/>
          </p:cNvSpPr>
          <p:nvPr>
            <p:ph type="ctrTitle"/>
          </p:nvPr>
        </p:nvSpPr>
        <p:spPr>
          <a:xfrm>
            <a:off x="616062" y="512064"/>
            <a:ext cx="8091114" cy="690500"/>
          </a:xfrm>
        </p:spPr>
        <p:txBody>
          <a:bodyPr>
            <a:noAutofit/>
          </a:bodyPr>
          <a:lstStyle/>
          <a:p>
            <a:r>
              <a:rPr lang="en-US" sz="2400" dirty="0"/>
              <a:t>Prices, Not Utilization, Are Driving Spending Growth in Private Insurance</a:t>
            </a:r>
          </a:p>
        </p:txBody>
      </p:sp>
      <p:sp>
        <p:nvSpPr>
          <p:cNvPr id="7" name="Subtitle 6">
            <a:extLst>
              <a:ext uri="{FF2B5EF4-FFF2-40B4-BE49-F238E27FC236}">
                <a16:creationId xmlns:a16="http://schemas.microsoft.com/office/drawing/2014/main" id="{8B0D0A2F-F32F-4720-B884-91F6D37A71A7}"/>
              </a:ext>
            </a:extLst>
          </p:cNvPr>
          <p:cNvSpPr>
            <a:spLocks noGrp="1"/>
          </p:cNvSpPr>
          <p:nvPr>
            <p:ph type="subTitle" idx="1"/>
          </p:nvPr>
        </p:nvSpPr>
        <p:spPr>
          <a:xfrm>
            <a:off x="627434" y="173736"/>
            <a:ext cx="8091114" cy="246930"/>
          </a:xfrm>
        </p:spPr>
        <p:txBody>
          <a:bodyPr/>
          <a:lstStyle/>
          <a:p>
            <a:r>
              <a:rPr lang="en-US" dirty="0"/>
              <a:t>EXHIBIT 22</a:t>
            </a:r>
          </a:p>
        </p:txBody>
      </p:sp>
      <p:sp>
        <p:nvSpPr>
          <p:cNvPr id="6" name="Text Placeholder 5">
            <a:extLst>
              <a:ext uri="{FF2B5EF4-FFF2-40B4-BE49-F238E27FC236}">
                <a16:creationId xmlns:a16="http://schemas.microsoft.com/office/drawing/2014/main" id="{CD1026B6-BE56-4386-9DAA-48411E171838}"/>
              </a:ext>
            </a:extLst>
          </p:cNvPr>
          <p:cNvSpPr>
            <a:spLocks noGrp="1"/>
          </p:cNvSpPr>
          <p:nvPr>
            <p:ph type="body" sz="quarter" idx="21"/>
          </p:nvPr>
        </p:nvSpPr>
        <p:spPr/>
        <p:txBody>
          <a:bodyPr/>
          <a:lstStyle/>
          <a:p>
            <a:r>
              <a:rPr lang="en-US" dirty="0"/>
              <a:t>Note: Utilization and average prices account for changes in the type or intensity of services used, with the exception of prescription drugs. Prescription drug spending is the amount paid on the pharmacy claim, which reflects discounts from the wholesale price, but not manufacturer rebates.</a:t>
            </a:r>
          </a:p>
          <a:p>
            <a:r>
              <a:rPr lang="en-US" dirty="0"/>
              <a:t>Source: Health Care Cost Institute, </a:t>
            </a:r>
            <a:r>
              <a:rPr lang="en-US" i="1" dirty="0">
                <a:hlinkClick r:id="rId3"/>
              </a:rPr>
              <a:t>2017 Health Care Cost and Utilization Report</a:t>
            </a:r>
            <a:r>
              <a:rPr lang="en-US" dirty="0"/>
              <a:t> (HCCI, Feb. 2019).</a:t>
            </a:r>
          </a:p>
        </p:txBody>
      </p:sp>
      <p:pic>
        <p:nvPicPr>
          <p:cNvPr id="1026" name="Picture 2" descr="https://www.healthcostinstitute.org/images/easyblog_articles/276/b2ap3_large_Figure-2.png">
            <a:extLst>
              <a:ext uri="{FF2B5EF4-FFF2-40B4-BE49-F238E27FC236}">
                <a16:creationId xmlns:a16="http://schemas.microsoft.com/office/drawing/2014/main" id="{F3662CE3-53E1-43A6-A5E1-1BCE94C76A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80" b="11029"/>
          <a:stretch/>
        </p:blipFill>
        <p:spPr bwMode="auto">
          <a:xfrm>
            <a:off x="1493327" y="1554480"/>
            <a:ext cx="6157345" cy="4402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290E4F-C0ED-D14C-B50B-EAC1BF06956F}"/>
              </a:ext>
            </a:extLst>
          </p:cNvPr>
          <p:cNvSpPr txBox="1"/>
          <p:nvPr/>
        </p:nvSpPr>
        <p:spPr>
          <a:xfrm>
            <a:off x="532545" y="1199060"/>
            <a:ext cx="6981398" cy="307777"/>
          </a:xfrm>
          <a:prstGeom prst="rect">
            <a:avLst/>
          </a:prstGeom>
          <a:noFill/>
        </p:spPr>
        <p:txBody>
          <a:bodyPr wrap="none" rtlCol="0">
            <a:spAutoFit/>
          </a:bodyPr>
          <a:lstStyle/>
          <a:p>
            <a:r>
              <a:rPr lang="en-US" sz="1400" i="1" dirty="0"/>
              <a:t>Cumulative change in spending per person, utilization, and average price since 2013</a:t>
            </a:r>
          </a:p>
        </p:txBody>
      </p:sp>
    </p:spTree>
    <p:extLst>
      <p:ext uri="{BB962C8B-B14F-4D97-AF65-F5344CB8AC3E}">
        <p14:creationId xmlns:p14="http://schemas.microsoft.com/office/powerpoint/2010/main" val="164532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ChangeAspect="1"/>
          </p:cNvGraphicFramePr>
          <p:nvPr>
            <p:extLst/>
          </p:nvPr>
        </p:nvGraphicFramePr>
        <p:xfrm>
          <a:off x="-144564" y="1769577"/>
          <a:ext cx="9137644" cy="45077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quarter" idx="21"/>
          </p:nvPr>
        </p:nvSpPr>
        <p:spPr/>
        <p:txBody>
          <a:bodyPr anchor="t">
            <a:normAutofit/>
          </a:bodyPr>
          <a:lstStyle/>
          <a:p>
            <a:r>
              <a:rPr lang="en-US" dirty="0">
                <a:solidFill>
                  <a:srgbClr val="4C515A"/>
                </a:solidFill>
              </a:rPr>
              <a:t>Notes: Current expenditures on health per capita, adjusted for current US$ purchasing power parities (PPPs). Based on System of Health Accounts methodology, with some differences between country methodologies (Data for Australia uses narrower definition for long-term care spending than other countries). *2017 data are provisional or estimated.</a:t>
            </a:r>
          </a:p>
          <a:p>
            <a:r>
              <a:rPr lang="en-US" dirty="0">
                <a:solidFill>
                  <a:srgbClr val="4C515A"/>
                </a:solidFill>
              </a:rPr>
              <a:t>Source: OECD Health Data 2018.</a:t>
            </a:r>
          </a:p>
        </p:txBody>
      </p:sp>
      <p:sp>
        <p:nvSpPr>
          <p:cNvPr id="11" name="Subtitle 1"/>
          <p:cNvSpPr>
            <a:spLocks noGrp="1"/>
          </p:cNvSpPr>
          <p:nvPr>
            <p:ph type="subTitle" idx="1"/>
          </p:nvPr>
        </p:nvSpPr>
        <p:spPr/>
        <p:txBody>
          <a:bodyPr/>
          <a:lstStyle/>
          <a:p>
            <a:r>
              <a:rPr lang="en-US" dirty="0"/>
              <a:t>EXHIBIT 23</a:t>
            </a:r>
          </a:p>
        </p:txBody>
      </p:sp>
      <p:sp>
        <p:nvSpPr>
          <p:cNvPr id="6" name="Title 5"/>
          <p:cNvSpPr>
            <a:spLocks noGrp="1"/>
          </p:cNvSpPr>
          <p:nvPr>
            <p:ph type="ctrTitle"/>
          </p:nvPr>
        </p:nvSpPr>
        <p:spPr>
          <a:xfrm>
            <a:off x="604382" y="529923"/>
            <a:ext cx="8516566" cy="740088"/>
          </a:xfrm>
        </p:spPr>
        <p:txBody>
          <a:bodyPr>
            <a:normAutofit/>
          </a:bodyPr>
          <a:lstStyle/>
          <a:p>
            <a:pPr>
              <a:spcAft>
                <a:spcPts val="1200"/>
              </a:spcAft>
            </a:pPr>
            <a:r>
              <a:rPr lang="en-US" sz="2400" dirty="0">
                <a:ea typeface="Lato" panose="020F0502020204030203" pitchFamily="34" charset="0"/>
                <a:cs typeface="Lato" panose="020F0502020204030203" pitchFamily="34" charset="0"/>
              </a:rPr>
              <a:t>Health Care Spending as a Percent of GDP, 1980–2017</a:t>
            </a:r>
            <a:br>
              <a:rPr lang="en-US" sz="2400" dirty="0">
                <a:latin typeface="Lato" panose="020F0502020204030203" pitchFamily="34" charset="0"/>
                <a:ea typeface="Lato" panose="020F0502020204030203" pitchFamily="34" charset="0"/>
                <a:cs typeface="Lato" panose="020F0502020204030203" pitchFamily="34" charset="0"/>
              </a:rPr>
            </a:br>
            <a:br>
              <a:rPr lang="en-US" sz="200" dirty="0">
                <a:latin typeface="Lato" panose="020F0502020204030203" pitchFamily="34" charset="0"/>
                <a:ea typeface="Lato" panose="020F0502020204030203" pitchFamily="34" charset="0"/>
                <a:cs typeface="Lato" panose="020F0502020204030203" pitchFamily="34" charset="0"/>
              </a:rPr>
            </a:br>
            <a:r>
              <a:rPr lang="en-US" sz="1400" b="0" dirty="0">
                <a:latin typeface="+mn-lt"/>
                <a:ea typeface="Lato" panose="020F0502020204030203" pitchFamily="34" charset="0"/>
                <a:cs typeface="Lato" panose="020F0502020204030203" pitchFamily="34" charset="0"/>
              </a:rPr>
              <a:t>Adjusted for Differences in Cost of Living</a:t>
            </a:r>
            <a:endParaRPr lang="en-US" sz="1800" b="0" dirty="0">
              <a:latin typeface="+mn-lt"/>
              <a:ea typeface="Lato" panose="020F0502020204030203" pitchFamily="34" charset="0"/>
              <a:cs typeface="Lato" panose="020F0502020204030203" pitchFamily="34" charset="0"/>
            </a:endParaRPr>
          </a:p>
        </p:txBody>
      </p:sp>
      <p:sp>
        <p:nvSpPr>
          <p:cNvPr id="13" name="TextBox 12"/>
          <p:cNvSpPr txBox="1"/>
          <p:nvPr/>
        </p:nvSpPr>
        <p:spPr>
          <a:xfrm>
            <a:off x="524500" y="1404331"/>
            <a:ext cx="2119576" cy="307777"/>
          </a:xfrm>
          <a:prstGeom prst="rect">
            <a:avLst/>
          </a:prstGeom>
          <a:noFill/>
        </p:spPr>
        <p:txBody>
          <a:bodyPr wrap="square" rtlCol="0">
            <a:spAutoFit/>
          </a:bodyPr>
          <a:lstStyle/>
          <a:p>
            <a:pPr defTabSz="914400"/>
            <a:r>
              <a:rPr lang="en-US" sz="1400" i="1" dirty="0">
                <a:solidFill>
                  <a:srgbClr val="4C515A"/>
                </a:solidFill>
                <a:ea typeface="Lato" charset="0"/>
                <a:cs typeface="Lato" charset="0"/>
              </a:rPr>
              <a:t>Percent of GDP</a:t>
            </a:r>
          </a:p>
        </p:txBody>
      </p:sp>
      <p:sp>
        <p:nvSpPr>
          <p:cNvPr id="8" name="TextBox 7"/>
          <p:cNvSpPr txBox="1"/>
          <p:nvPr/>
        </p:nvSpPr>
        <p:spPr>
          <a:xfrm>
            <a:off x="7430627" y="1510513"/>
            <a:ext cx="1050335" cy="276999"/>
          </a:xfrm>
          <a:prstGeom prst="rect">
            <a:avLst/>
          </a:prstGeom>
          <a:noFill/>
        </p:spPr>
        <p:txBody>
          <a:bodyPr wrap="square" rtlCol="0">
            <a:spAutoFit/>
          </a:bodyPr>
          <a:lstStyle/>
          <a:p>
            <a:pPr defTabSz="914400"/>
            <a:r>
              <a:rPr lang="en-US" sz="1200" i="1" dirty="0">
                <a:solidFill>
                  <a:srgbClr val="576258"/>
                </a:solidFill>
                <a:latin typeface="Lato" charset="0"/>
                <a:ea typeface="Lato" charset="0"/>
                <a:cs typeface="Lato" charset="0"/>
              </a:rPr>
              <a:t>2017* data:</a:t>
            </a:r>
          </a:p>
        </p:txBody>
      </p:sp>
      <p:sp>
        <p:nvSpPr>
          <p:cNvPr id="2" name="TextBox 1"/>
          <p:cNvSpPr txBox="1"/>
          <p:nvPr/>
        </p:nvSpPr>
        <p:spPr>
          <a:xfrm>
            <a:off x="6798363" y="5467128"/>
            <a:ext cx="812800" cy="276999"/>
          </a:xfrm>
          <a:prstGeom prst="rect">
            <a:avLst/>
          </a:prstGeom>
          <a:noFill/>
        </p:spPr>
        <p:txBody>
          <a:bodyPr wrap="square" rtlCol="0">
            <a:spAutoFit/>
          </a:body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2017*</a:t>
            </a:r>
          </a:p>
        </p:txBody>
      </p:sp>
      <p:cxnSp>
        <p:nvCxnSpPr>
          <p:cNvPr id="7" name="Straight Connector 6"/>
          <p:cNvCxnSpPr/>
          <p:nvPr/>
        </p:nvCxnSpPr>
        <p:spPr>
          <a:xfrm>
            <a:off x="7046253" y="5405062"/>
            <a:ext cx="0" cy="457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12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2459736" y="5948241"/>
            <a:ext cx="6235760" cy="777375"/>
          </a:xfrm>
        </p:spPr>
        <p:txBody>
          <a:bodyPr anchor="t">
            <a:noAutofit/>
          </a:bodyPr>
          <a:lstStyle/>
          <a:p>
            <a:r>
              <a:rPr lang="en-US" dirty="0">
                <a:solidFill>
                  <a:srgbClr val="4C515A"/>
                </a:solidFill>
              </a:rPr>
              <a:t>Data from 2017 or most recent year: 2016 for FRA, SWIZ, UK and the US, and 2015 for AUS. Current expenditures on health, adjusted for US$ purchasing power parities (PPPs). Numbers may not sum to total health care spending per capita due to excluding capital formation of health care providers, and some uncategorized health care spending. </a:t>
            </a:r>
          </a:p>
          <a:p>
            <a:r>
              <a:rPr lang="en-US" dirty="0">
                <a:solidFill>
                  <a:srgbClr val="4C515A"/>
                </a:solidFill>
              </a:rPr>
              <a:t>* For the US, spending in the ‘Compulsory private insurance schemes’ (HF122) category has been reclassified into the “Voluntary health insurance schemes” (HF21) category, given that the individual mandate will end starting in 2019. </a:t>
            </a:r>
          </a:p>
          <a:p>
            <a:r>
              <a:rPr lang="en-US" dirty="0">
                <a:solidFill>
                  <a:srgbClr val="4C515A"/>
                </a:solidFill>
              </a:rPr>
              <a:t>Source: OECD Health Data 2018.</a:t>
            </a:r>
          </a:p>
        </p:txBody>
      </p:sp>
      <p:sp>
        <p:nvSpPr>
          <p:cNvPr id="7" name="Subtitle 6"/>
          <p:cNvSpPr>
            <a:spLocks noGrp="1"/>
          </p:cNvSpPr>
          <p:nvPr>
            <p:ph type="subTitle" idx="1"/>
          </p:nvPr>
        </p:nvSpPr>
        <p:spPr/>
        <p:txBody>
          <a:bodyPr/>
          <a:lstStyle/>
          <a:p>
            <a:r>
              <a:rPr lang="en-US" dirty="0"/>
              <a:t>EXHIBIT 24</a:t>
            </a:r>
          </a:p>
        </p:txBody>
      </p:sp>
      <p:sp>
        <p:nvSpPr>
          <p:cNvPr id="6" name="Title 5"/>
          <p:cNvSpPr>
            <a:spLocks noGrp="1"/>
          </p:cNvSpPr>
          <p:nvPr>
            <p:ph type="ctrTitle"/>
          </p:nvPr>
        </p:nvSpPr>
        <p:spPr>
          <a:xfrm>
            <a:off x="604382" y="514555"/>
            <a:ext cx="8091114" cy="976148"/>
          </a:xfrm>
        </p:spPr>
        <p:txBody>
          <a:bodyPr>
            <a:normAutofit/>
          </a:bodyPr>
          <a:lstStyle/>
          <a:p>
            <a:r>
              <a:rPr lang="en-US" sz="2400" dirty="0">
                <a:ea typeface="Lato" panose="020F0502020204030203" pitchFamily="34" charset="0"/>
                <a:cs typeface="Lato" panose="020F0502020204030203" pitchFamily="34" charset="0"/>
              </a:rPr>
              <a:t>Health Care Spending per Capita by Source of Funding, 2017</a:t>
            </a:r>
            <a:br>
              <a:rPr lang="en-US" sz="2800" dirty="0">
                <a:ea typeface="Lato" panose="020F0502020204030203" pitchFamily="34" charset="0"/>
                <a:cs typeface="Lato" panose="020F0502020204030203" pitchFamily="34" charset="0"/>
              </a:rPr>
            </a:br>
            <a:br>
              <a:rPr lang="en-US" sz="400" dirty="0">
                <a:ea typeface="Lato" panose="020F0502020204030203" pitchFamily="34" charset="0"/>
                <a:cs typeface="Lato" panose="020F0502020204030203" pitchFamily="34" charset="0"/>
              </a:rPr>
            </a:br>
            <a:r>
              <a:rPr lang="en-US" sz="1400" b="0" dirty="0">
                <a:latin typeface="+mn-lt"/>
                <a:ea typeface="Lato" panose="020F0502020204030203" pitchFamily="34" charset="0"/>
                <a:cs typeface="Lato" panose="020F0502020204030203" pitchFamily="34" charset="0"/>
              </a:rPr>
              <a:t>Adjusted for Differences in Cost of Living</a:t>
            </a:r>
            <a:endParaRPr lang="en-US" sz="1400" b="0" dirty="0">
              <a:latin typeface="+mn-lt"/>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217162383"/>
              </p:ext>
            </p:extLst>
          </p:nvPr>
        </p:nvGraphicFramePr>
        <p:xfrm>
          <a:off x="345441" y="1413933"/>
          <a:ext cx="8379460" cy="444756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09301" y="1561089"/>
            <a:ext cx="5996492" cy="276999"/>
          </a:xfrm>
          <a:prstGeom prst="rect">
            <a:avLst/>
          </a:prstGeom>
          <a:noFill/>
        </p:spPr>
        <p:txBody>
          <a:bodyPr wrap="square" rtlCol="0">
            <a:spAutoFit/>
          </a:bodyPr>
          <a:lstStyle/>
          <a:p>
            <a:pPr defTabSz="914400"/>
            <a:r>
              <a:rPr lang="en-US" sz="1200" dirty="0">
                <a:solidFill>
                  <a:srgbClr val="4C515A"/>
                </a:solidFill>
                <a:ea typeface="Lato" charset="0"/>
                <a:cs typeface="Lato" charset="0"/>
              </a:rPr>
              <a:t>Dollars (US)</a:t>
            </a:r>
          </a:p>
        </p:txBody>
      </p:sp>
    </p:spTree>
    <p:extLst>
      <p:ext uri="{BB962C8B-B14F-4D97-AF65-F5344CB8AC3E}">
        <p14:creationId xmlns:p14="http://schemas.microsoft.com/office/powerpoint/2010/main" val="128790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91242550-1775-0C4D-BA9E-1ADC54C0B704}"/>
              </a:ext>
            </a:extLst>
          </p:cNvPr>
          <p:cNvGraphicFramePr>
            <a:graphicFrameLocks noGrp="1"/>
          </p:cNvGraphicFramePr>
          <p:nvPr>
            <p:ph type="chart" sz="quarter" idx="19"/>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p:txBody>
          <a:bodyPr/>
          <a:lstStyle/>
          <a:p>
            <a:r>
              <a:rPr lang="en-US" dirty="0"/>
              <a:t>Data: Commonwealth Fund Biennial Health Insurance Surveys (2005, 2010, 2012, 2014, 2016, 2018).</a:t>
            </a:r>
          </a:p>
          <a:p>
            <a:r>
              <a:rPr lang="en-US" dirty="0"/>
              <a:t>Source: Sara R. Collins, Herman K. Bhupal, and Michelle M. Doty, </a:t>
            </a:r>
            <a:r>
              <a:rPr lang="en-US" i="1" dirty="0">
                <a:hlinkClick r:id="rId4"/>
              </a:rPr>
              <a:t>Health Insurance Coverage Eight Years After the ACA: Fewer Uninsured Americans and Shorter Coverage Gaps, But More Underinsured — Findings from the Commonwealth Fund Biennial Health Insurance Survey, 2018</a:t>
            </a:r>
            <a:r>
              <a:rPr lang="en-US" dirty="0"/>
              <a:t> (Commonwealth Fund, Feb. 2019).</a:t>
            </a:r>
          </a:p>
        </p:txBody>
      </p:sp>
      <p:sp>
        <p:nvSpPr>
          <p:cNvPr id="4" name="Subtitle 3">
            <a:extLst>
              <a:ext uri="{FF2B5EF4-FFF2-40B4-BE49-F238E27FC236}">
                <a16:creationId xmlns:a16="http://schemas.microsoft.com/office/drawing/2014/main" id="{45F0BE56-7D45-EC44-A208-84EFDA85797F}"/>
              </a:ext>
            </a:extLst>
          </p:cNvPr>
          <p:cNvSpPr>
            <a:spLocks noGrp="1"/>
          </p:cNvSpPr>
          <p:nvPr>
            <p:ph type="subTitle" idx="1"/>
          </p:nvPr>
        </p:nvSpPr>
        <p:spPr/>
        <p:txBody>
          <a:bodyPr/>
          <a:lstStyle/>
          <a:p>
            <a:r>
              <a:rPr lang="en-US" spc="50" dirty="0"/>
              <a:t>EXHIBIT 3</a:t>
            </a:r>
          </a:p>
        </p:txBody>
      </p:sp>
      <p:sp>
        <p:nvSpPr>
          <p:cNvPr id="2" name="Title 1">
            <a:extLst>
              <a:ext uri="{FF2B5EF4-FFF2-40B4-BE49-F238E27FC236}">
                <a16:creationId xmlns:a16="http://schemas.microsoft.com/office/drawing/2014/main" id="{C1BF0033-1491-C84C-9C00-30A7992DA090}"/>
              </a:ext>
            </a:extLst>
          </p:cNvPr>
          <p:cNvSpPr>
            <a:spLocks noGrp="1"/>
          </p:cNvSpPr>
          <p:nvPr>
            <p:ph type="ctrTitle"/>
          </p:nvPr>
        </p:nvSpPr>
        <p:spPr/>
        <p:txBody>
          <a:bodyPr>
            <a:normAutofit/>
          </a:bodyPr>
          <a:lstStyle/>
          <a:p>
            <a:r>
              <a:rPr lang="en-US" sz="2400" dirty="0"/>
              <a:t>Fewer Adults Have Difficulty Paying Their Medical Bills, but the Improvement Has Stalled</a:t>
            </a:r>
          </a:p>
        </p:txBody>
      </p:sp>
      <p:sp>
        <p:nvSpPr>
          <p:cNvPr id="8" name="TextBox 7">
            <a:extLst>
              <a:ext uri="{FF2B5EF4-FFF2-40B4-BE49-F238E27FC236}">
                <a16:creationId xmlns:a16="http://schemas.microsoft.com/office/drawing/2014/main" id="{B9D0FA47-346C-1242-9576-475B8F9835F7}"/>
              </a:ext>
            </a:extLst>
          </p:cNvPr>
          <p:cNvSpPr txBox="1"/>
          <p:nvPr/>
        </p:nvSpPr>
        <p:spPr>
          <a:xfrm>
            <a:off x="579438" y="1358206"/>
            <a:ext cx="8103816" cy="1634294"/>
          </a:xfrm>
          <a:prstGeom prst="rect">
            <a:avLst/>
          </a:prstGeom>
          <a:noFill/>
        </p:spPr>
        <p:txBody>
          <a:bodyPr wrap="square" rtlCol="0">
            <a:spAutoFit/>
          </a:bodyPr>
          <a:lstStyle/>
          <a:p>
            <a:pPr>
              <a:spcAft>
                <a:spcPts val="600"/>
              </a:spcAft>
            </a:pPr>
            <a:r>
              <a:rPr lang="en-US" sz="1400" b="1" i="1" dirty="0"/>
              <a:t>Percent of adults ages 19–64 who reported any of the following medical bill or debt problems in the past year:</a:t>
            </a:r>
          </a:p>
          <a:p>
            <a:pPr marL="287338" indent="-173038">
              <a:lnSpc>
                <a:spcPct val="120000"/>
              </a:lnSpc>
              <a:buFont typeface="Arial" panose="020B0604020202020204" pitchFamily="34" charset="0"/>
              <a:buChar char="•"/>
            </a:pPr>
            <a:r>
              <a:rPr lang="en-US" sz="1400" i="1" dirty="0"/>
              <a:t>Had problems paying or unable to pay medical bills</a:t>
            </a:r>
          </a:p>
          <a:p>
            <a:pPr marL="287338" indent="-173038">
              <a:lnSpc>
                <a:spcPct val="120000"/>
              </a:lnSpc>
              <a:buFont typeface="Arial" panose="020B0604020202020204" pitchFamily="34" charset="0"/>
              <a:buChar char="•"/>
            </a:pPr>
            <a:r>
              <a:rPr lang="en-US" sz="1400" i="1" dirty="0"/>
              <a:t>Contacted by a collection agency for unpaid medical bills</a:t>
            </a:r>
          </a:p>
          <a:p>
            <a:pPr marL="287338" indent="-173038">
              <a:lnSpc>
                <a:spcPct val="120000"/>
              </a:lnSpc>
              <a:buFont typeface="Arial" panose="020B0604020202020204" pitchFamily="34" charset="0"/>
              <a:buChar char="•"/>
            </a:pPr>
            <a:r>
              <a:rPr lang="en-US" sz="1400" i="1" dirty="0"/>
              <a:t>Had to change way of life to pay bills</a:t>
            </a:r>
          </a:p>
          <a:p>
            <a:pPr marL="287338" indent="-173038">
              <a:lnSpc>
                <a:spcPct val="120000"/>
              </a:lnSpc>
              <a:buFont typeface="Arial" panose="020B0604020202020204" pitchFamily="34" charset="0"/>
              <a:buChar char="•"/>
            </a:pPr>
            <a:r>
              <a:rPr lang="en-US" sz="1400" i="1" dirty="0"/>
              <a:t>Medical bills/debt being paid off over time</a:t>
            </a:r>
          </a:p>
        </p:txBody>
      </p:sp>
    </p:spTree>
    <p:extLst>
      <p:ext uri="{BB962C8B-B14F-4D97-AF65-F5344CB8AC3E}">
        <p14:creationId xmlns:p14="http://schemas.microsoft.com/office/powerpoint/2010/main" val="300328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789345CC-11E1-6E48-AAE1-82E0AAC32B62}"/>
              </a:ext>
            </a:extLst>
          </p:cNvPr>
          <p:cNvGraphicFramePr>
            <a:graphicFrameLocks noGrp="1"/>
          </p:cNvGraphicFramePr>
          <p:nvPr>
            <p:ph type="chart" sz="quarter" idx="19"/>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4">
            <a:extLst>
              <a:ext uri="{FF2B5EF4-FFF2-40B4-BE49-F238E27FC236}">
                <a16:creationId xmlns:a16="http://schemas.microsoft.com/office/drawing/2014/main" id="{68D112A1-8B4C-6E48-8B3D-AAF3E188F376}"/>
              </a:ext>
            </a:extLst>
          </p:cNvPr>
          <p:cNvSpPr>
            <a:spLocks noGrp="1"/>
          </p:cNvSpPr>
          <p:nvPr>
            <p:ph type="body" sz="quarter" idx="21"/>
          </p:nvPr>
        </p:nvSpPr>
        <p:spPr/>
        <p:txBody>
          <a:bodyPr/>
          <a:lstStyle/>
          <a:p>
            <a:r>
              <a:rPr lang="en-US" dirty="0"/>
              <a:t>Data: Commonwealth Fund Biennial Health Insurance Surveys (2001, 2010, 2012, 2014, 2016, 2018).</a:t>
            </a:r>
          </a:p>
          <a:p>
            <a:r>
              <a:rPr lang="en-US" dirty="0"/>
              <a:t>Source: Sara R. Collins, Herman K. Bhupal, and Michelle M. Doty, </a:t>
            </a:r>
            <a:r>
              <a:rPr lang="en-US" i="1" dirty="0">
                <a:hlinkClick r:id="rId4"/>
              </a:rPr>
              <a:t>Health Insurance Coverage Eight Years After the ACA: Fewer Uninsured Americans and Shorter Coverage Gaps, But More Underinsured — Findings from the Commonwealth Fund Biennial Health Insurance Survey, 2018</a:t>
            </a:r>
            <a:r>
              <a:rPr lang="en-US" dirty="0"/>
              <a:t> (Commonwealth Fund, Feb. 2019).</a:t>
            </a:r>
          </a:p>
        </p:txBody>
      </p:sp>
      <p:sp>
        <p:nvSpPr>
          <p:cNvPr id="2" name="Title 1">
            <a:extLst>
              <a:ext uri="{FF2B5EF4-FFF2-40B4-BE49-F238E27FC236}">
                <a16:creationId xmlns:a16="http://schemas.microsoft.com/office/drawing/2014/main" id="{44C2ED37-7431-2143-832D-F69ACE393230}"/>
              </a:ext>
            </a:extLst>
          </p:cNvPr>
          <p:cNvSpPr>
            <a:spLocks noGrp="1"/>
          </p:cNvSpPr>
          <p:nvPr>
            <p:ph type="ctrTitle"/>
          </p:nvPr>
        </p:nvSpPr>
        <p:spPr/>
        <p:txBody>
          <a:bodyPr>
            <a:normAutofit/>
          </a:bodyPr>
          <a:lstStyle/>
          <a:p>
            <a:r>
              <a:rPr lang="en-US" sz="2400" dirty="0"/>
              <a:t>Since the ACA, Gaps in People’s Coverage Have Been Shorter</a:t>
            </a:r>
          </a:p>
        </p:txBody>
      </p:sp>
      <p:sp>
        <p:nvSpPr>
          <p:cNvPr id="9" name="TextBox 8">
            <a:extLst>
              <a:ext uri="{FF2B5EF4-FFF2-40B4-BE49-F238E27FC236}">
                <a16:creationId xmlns:a16="http://schemas.microsoft.com/office/drawing/2014/main" id="{4B9F30CA-C4FB-D74C-B905-F1CF8060F64E}"/>
              </a:ext>
            </a:extLst>
          </p:cNvPr>
          <p:cNvSpPr txBox="1"/>
          <p:nvPr/>
        </p:nvSpPr>
        <p:spPr>
          <a:xfrm>
            <a:off x="572351" y="1307794"/>
            <a:ext cx="7200292" cy="307777"/>
          </a:xfrm>
          <a:prstGeom prst="rect">
            <a:avLst/>
          </a:prstGeom>
          <a:noFill/>
        </p:spPr>
        <p:txBody>
          <a:bodyPr wrap="square" rtlCol="0">
            <a:spAutoFit/>
          </a:bodyPr>
          <a:lstStyle/>
          <a:p>
            <a:r>
              <a:rPr lang="en-US" sz="1400" i="1" dirty="0"/>
              <a:t>Percent of adults ages 19–64 insured now but had a coverage gap in past year</a:t>
            </a:r>
          </a:p>
        </p:txBody>
      </p:sp>
      <p:sp>
        <p:nvSpPr>
          <p:cNvPr id="5" name="Subtitle 4">
            <a:extLst>
              <a:ext uri="{FF2B5EF4-FFF2-40B4-BE49-F238E27FC236}">
                <a16:creationId xmlns:a16="http://schemas.microsoft.com/office/drawing/2014/main" id="{EE5403FC-423A-430F-8779-6D465C87EC48}"/>
              </a:ext>
            </a:extLst>
          </p:cNvPr>
          <p:cNvSpPr>
            <a:spLocks noGrp="1"/>
          </p:cNvSpPr>
          <p:nvPr>
            <p:ph type="subTitle" idx="1"/>
          </p:nvPr>
        </p:nvSpPr>
        <p:spPr/>
        <p:txBody>
          <a:bodyPr/>
          <a:lstStyle/>
          <a:p>
            <a:r>
              <a:rPr lang="en-US" dirty="0"/>
              <a:t>EXHIBIT 4</a:t>
            </a:r>
          </a:p>
        </p:txBody>
      </p:sp>
    </p:spTree>
    <p:extLst>
      <p:ext uri="{BB962C8B-B14F-4D97-AF65-F5344CB8AC3E}">
        <p14:creationId xmlns:p14="http://schemas.microsoft.com/office/powerpoint/2010/main" val="206975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D099EF-0AF0-4134-9F68-17166036175D}"/>
              </a:ext>
            </a:extLst>
          </p:cNvPr>
          <p:cNvSpPr>
            <a:spLocks noGrp="1"/>
          </p:cNvSpPr>
          <p:nvPr>
            <p:ph type="subTitle" idx="1"/>
          </p:nvPr>
        </p:nvSpPr>
        <p:spPr/>
        <p:txBody>
          <a:bodyPr/>
          <a:lstStyle/>
          <a:p>
            <a:r>
              <a:rPr lang="en-US" dirty="0"/>
              <a:t>EXHIBIT 5</a:t>
            </a:r>
          </a:p>
        </p:txBody>
      </p:sp>
      <p:sp>
        <p:nvSpPr>
          <p:cNvPr id="5" name="Title 4"/>
          <p:cNvSpPr>
            <a:spLocks noGrp="1"/>
          </p:cNvSpPr>
          <p:nvPr>
            <p:ph type="ctrTitle"/>
          </p:nvPr>
        </p:nvSpPr>
        <p:spPr>
          <a:xfrm>
            <a:off x="627435" y="514555"/>
            <a:ext cx="7417868" cy="1185034"/>
          </a:xfrm>
        </p:spPr>
        <p:txBody>
          <a:bodyPr anchor="t" anchorCtr="0">
            <a:noAutofit/>
          </a:bodyPr>
          <a:lstStyle/>
          <a:p>
            <a:r>
              <a:rPr lang="en-US" sz="2400" dirty="0"/>
              <a:t>The Uninsured Rate Increased in 14 States from 2016 to 2017; Not All Were Medicaid </a:t>
            </a:r>
            <a:r>
              <a:rPr lang="en-US" sz="2400" dirty="0" err="1"/>
              <a:t>Nonexpansion</a:t>
            </a:r>
            <a:r>
              <a:rPr lang="en-US" sz="2400" dirty="0"/>
              <a:t> States</a:t>
            </a:r>
          </a:p>
        </p:txBody>
      </p:sp>
      <p:sp>
        <p:nvSpPr>
          <p:cNvPr id="109" name="Text Placeholder 5">
            <a:extLst>
              <a:ext uri="{FF2B5EF4-FFF2-40B4-BE49-F238E27FC236}">
                <a16:creationId xmlns:a16="http://schemas.microsoft.com/office/drawing/2014/main" id="{8FC0232B-6223-4849-8236-98F2E16EBD3E}"/>
              </a:ext>
            </a:extLst>
          </p:cNvPr>
          <p:cNvSpPr txBox="1">
            <a:spLocks/>
          </p:cNvSpPr>
          <p:nvPr/>
        </p:nvSpPr>
        <p:spPr>
          <a:xfrm>
            <a:off x="2459736" y="6017249"/>
            <a:ext cx="5805227" cy="777375"/>
          </a:xfrm>
          <a:prstGeom prst="rect">
            <a:avLst/>
          </a:prstGeom>
        </p:spPr>
        <p:txBody>
          <a:bodyPr anchor="ct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Clr>
                <a:srgbClr val="044C7F"/>
              </a:buClr>
              <a:buNone/>
              <a:defRPr/>
            </a:pPr>
            <a:r>
              <a:rPr lang="en-US" sz="900" dirty="0">
                <a:latin typeface="Interface"/>
              </a:rPr>
              <a:t>* Medicaid expansion status as of January 1, 2017.</a:t>
            </a:r>
          </a:p>
          <a:p>
            <a:pPr marL="0" indent="0" algn="just">
              <a:buClr>
                <a:srgbClr val="044C7F"/>
              </a:buClr>
              <a:buNone/>
              <a:defRPr/>
            </a:pPr>
            <a:r>
              <a:rPr lang="en-US" sz="900" dirty="0">
                <a:latin typeface="Interface"/>
              </a:rPr>
              <a:t>Source: Edward R. </a:t>
            </a:r>
            <a:r>
              <a:rPr lang="en-US" sz="900" dirty="0" err="1">
                <a:latin typeface="Interface"/>
              </a:rPr>
              <a:t>Berchick</a:t>
            </a:r>
            <a:r>
              <a:rPr lang="en-US" sz="900" dirty="0">
                <a:latin typeface="Interface"/>
              </a:rPr>
              <a:t>, Emily Hood, and Jessica C. Barnett, </a:t>
            </a:r>
            <a:r>
              <a:rPr lang="en-US" sz="900" i="1" dirty="0">
                <a:latin typeface="Interface"/>
                <a:hlinkClick r:id="rId3"/>
              </a:rPr>
              <a:t>Health Insurance Coverage in the United States: 2017</a:t>
            </a:r>
            <a:r>
              <a:rPr lang="en-US" sz="900" dirty="0">
                <a:latin typeface="Interface"/>
              </a:rPr>
              <a:t> (U.S. Census Bureau, Sept. 2018).</a:t>
            </a:r>
          </a:p>
        </p:txBody>
      </p:sp>
      <p:grpSp>
        <p:nvGrpSpPr>
          <p:cNvPr id="108" name="Group 107">
            <a:extLst>
              <a:ext uri="{FF2B5EF4-FFF2-40B4-BE49-F238E27FC236}">
                <a16:creationId xmlns:a16="http://schemas.microsoft.com/office/drawing/2014/main" id="{BF27EAD9-7B2C-4592-B97F-B74A665C8788}"/>
              </a:ext>
            </a:extLst>
          </p:cNvPr>
          <p:cNvGrpSpPr/>
          <p:nvPr/>
        </p:nvGrpSpPr>
        <p:grpSpPr>
          <a:xfrm>
            <a:off x="7406115" y="2879512"/>
            <a:ext cx="1637348" cy="1532548"/>
            <a:chOff x="7507642" y="2228481"/>
            <a:chExt cx="1996820" cy="1532548"/>
          </a:xfrm>
        </p:grpSpPr>
        <p:sp>
          <p:nvSpPr>
            <p:cNvPr id="110" name="Rectangle 109">
              <a:extLst>
                <a:ext uri="{FF2B5EF4-FFF2-40B4-BE49-F238E27FC236}">
                  <a16:creationId xmlns:a16="http://schemas.microsoft.com/office/drawing/2014/main" id="{694FC7DE-8B87-4690-8BF2-26CD68611043}"/>
                </a:ext>
              </a:extLst>
            </p:cNvPr>
            <p:cNvSpPr/>
            <p:nvPr/>
          </p:nvSpPr>
          <p:spPr>
            <a:xfrm rot="5400000">
              <a:off x="7511400" y="2949590"/>
              <a:ext cx="241902" cy="2419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47EE584-94E4-45B8-B4BF-22A8C2D2FBF6}"/>
                </a:ext>
              </a:extLst>
            </p:cNvPr>
            <p:cNvSpPr/>
            <p:nvPr/>
          </p:nvSpPr>
          <p:spPr>
            <a:xfrm rot="5400000">
              <a:off x="7510936" y="2597587"/>
              <a:ext cx="241902" cy="2419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6148F2EB-9442-46E6-A015-223A02727082}"/>
                </a:ext>
              </a:extLst>
            </p:cNvPr>
            <p:cNvSpPr/>
            <p:nvPr/>
          </p:nvSpPr>
          <p:spPr>
            <a:xfrm rot="5400000">
              <a:off x="7510936" y="2255242"/>
              <a:ext cx="241902" cy="24190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64A8251-CB16-4026-8958-BDA15DD4B0A5}"/>
                </a:ext>
              </a:extLst>
            </p:cNvPr>
            <p:cNvGrpSpPr/>
            <p:nvPr/>
          </p:nvGrpSpPr>
          <p:grpSpPr>
            <a:xfrm>
              <a:off x="7507642" y="3340977"/>
              <a:ext cx="241902" cy="241902"/>
              <a:chOff x="2144820" y="3873146"/>
              <a:chExt cx="241902" cy="241902"/>
            </a:xfrm>
          </p:grpSpPr>
          <p:sp>
            <p:nvSpPr>
              <p:cNvPr id="118" name="Rectangle 117">
                <a:extLst>
                  <a:ext uri="{FF2B5EF4-FFF2-40B4-BE49-F238E27FC236}">
                    <a16:creationId xmlns:a16="http://schemas.microsoft.com/office/drawing/2014/main" id="{A869B751-1D92-4377-8C7A-B0D61AB2BB40}"/>
                  </a:ext>
                </a:extLst>
              </p:cNvPr>
              <p:cNvSpPr/>
              <p:nvPr/>
            </p:nvSpPr>
            <p:spPr>
              <a:xfrm>
                <a:off x="2144820" y="3873146"/>
                <a:ext cx="241902" cy="241902"/>
              </a:xfrm>
              <a:prstGeom prst="rect">
                <a:avLst/>
              </a:prstGeom>
              <a:no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179E7A12-B168-4A5E-BA89-A4B43D0B4742}"/>
                  </a:ext>
                </a:extLst>
              </p:cNvPr>
              <p:cNvSpPr/>
              <p:nvPr/>
            </p:nvSpPr>
            <p:spPr>
              <a:xfrm>
                <a:off x="2206407" y="3943039"/>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grpSp>
        <p:sp>
          <p:nvSpPr>
            <p:cNvPr id="114" name="Rectangle 113">
              <a:extLst>
                <a:ext uri="{FF2B5EF4-FFF2-40B4-BE49-F238E27FC236}">
                  <a16:creationId xmlns:a16="http://schemas.microsoft.com/office/drawing/2014/main" id="{29EDC1C8-0867-41F5-8122-CEE8AA350D5B}"/>
                </a:ext>
              </a:extLst>
            </p:cNvPr>
            <p:cNvSpPr/>
            <p:nvPr/>
          </p:nvSpPr>
          <p:spPr>
            <a:xfrm>
              <a:off x="7752838" y="2228481"/>
              <a:ext cx="1751160" cy="261610"/>
            </a:xfrm>
            <a:prstGeom prst="rect">
              <a:avLst/>
            </a:prstGeom>
          </p:spPr>
          <p:txBody>
            <a:bodyPr wrap="square">
              <a:spAutoFit/>
            </a:bodyPr>
            <a:lstStyle/>
            <a:p>
              <a:pPr>
                <a:spcAft>
                  <a:spcPts val="1200"/>
                </a:spcAft>
              </a:pPr>
              <a:r>
                <a:rPr lang="en-US" sz="1100" b="1" dirty="0"/>
                <a:t>No change</a:t>
              </a:r>
            </a:p>
          </p:txBody>
        </p:sp>
        <p:sp>
          <p:nvSpPr>
            <p:cNvPr id="115" name="Rectangle 114">
              <a:extLst>
                <a:ext uri="{FF2B5EF4-FFF2-40B4-BE49-F238E27FC236}">
                  <a16:creationId xmlns:a16="http://schemas.microsoft.com/office/drawing/2014/main" id="{991EF846-E03C-4EB0-B15A-D4B76AEF17E4}"/>
                </a:ext>
              </a:extLst>
            </p:cNvPr>
            <p:cNvSpPr/>
            <p:nvPr/>
          </p:nvSpPr>
          <p:spPr>
            <a:xfrm>
              <a:off x="7753302" y="2558814"/>
              <a:ext cx="1751160" cy="261610"/>
            </a:xfrm>
            <a:prstGeom prst="rect">
              <a:avLst/>
            </a:prstGeom>
          </p:spPr>
          <p:txBody>
            <a:bodyPr wrap="square">
              <a:spAutoFit/>
            </a:bodyPr>
            <a:lstStyle/>
            <a:p>
              <a:pPr>
                <a:spcAft>
                  <a:spcPts val="1200"/>
                </a:spcAft>
              </a:pPr>
              <a:r>
                <a:rPr lang="en-US" sz="1100" b="1" dirty="0"/>
                <a:t>Decrease</a:t>
              </a:r>
            </a:p>
          </p:txBody>
        </p:sp>
        <p:sp>
          <p:nvSpPr>
            <p:cNvPr id="116" name="Rectangle 115">
              <a:extLst>
                <a:ext uri="{FF2B5EF4-FFF2-40B4-BE49-F238E27FC236}">
                  <a16:creationId xmlns:a16="http://schemas.microsoft.com/office/drawing/2014/main" id="{7E7C348C-5AE4-4583-8077-5DD71939B609}"/>
                </a:ext>
              </a:extLst>
            </p:cNvPr>
            <p:cNvSpPr/>
            <p:nvPr/>
          </p:nvSpPr>
          <p:spPr>
            <a:xfrm>
              <a:off x="7749544" y="2929882"/>
              <a:ext cx="1329228" cy="261610"/>
            </a:xfrm>
            <a:prstGeom prst="rect">
              <a:avLst/>
            </a:prstGeom>
          </p:spPr>
          <p:txBody>
            <a:bodyPr wrap="square">
              <a:spAutoFit/>
            </a:bodyPr>
            <a:lstStyle/>
            <a:p>
              <a:pPr>
                <a:spcAft>
                  <a:spcPts val="1200"/>
                </a:spcAft>
              </a:pPr>
              <a:r>
                <a:rPr lang="en-US" sz="1100" b="1" dirty="0"/>
                <a:t>Increase</a:t>
              </a:r>
            </a:p>
          </p:txBody>
        </p:sp>
        <p:sp>
          <p:nvSpPr>
            <p:cNvPr id="117" name="Rectangle 116">
              <a:extLst>
                <a:ext uri="{FF2B5EF4-FFF2-40B4-BE49-F238E27FC236}">
                  <a16:creationId xmlns:a16="http://schemas.microsoft.com/office/drawing/2014/main" id="{A602A9BA-74AB-4B8C-B6A6-6DCFEA826161}"/>
                </a:ext>
              </a:extLst>
            </p:cNvPr>
            <p:cNvSpPr/>
            <p:nvPr/>
          </p:nvSpPr>
          <p:spPr>
            <a:xfrm>
              <a:off x="7749544" y="3330142"/>
              <a:ext cx="1393570" cy="430887"/>
            </a:xfrm>
            <a:prstGeom prst="rect">
              <a:avLst/>
            </a:prstGeom>
          </p:spPr>
          <p:txBody>
            <a:bodyPr wrap="square">
              <a:spAutoFit/>
            </a:bodyPr>
            <a:lstStyle/>
            <a:p>
              <a:pPr>
                <a:spcAft>
                  <a:spcPts val="1200"/>
                </a:spcAft>
              </a:pPr>
              <a:r>
                <a:rPr lang="en-US" sz="1100" b="1" dirty="0"/>
                <a:t>Not expanding Medicaid*</a:t>
              </a:r>
            </a:p>
          </p:txBody>
        </p:sp>
      </p:grpSp>
      <p:grpSp>
        <p:nvGrpSpPr>
          <p:cNvPr id="120" name="Group 119">
            <a:extLst>
              <a:ext uri="{FF2B5EF4-FFF2-40B4-BE49-F238E27FC236}">
                <a16:creationId xmlns:a16="http://schemas.microsoft.com/office/drawing/2014/main" id="{4395B6E7-790B-48DA-A08B-CE80C1A1E973}"/>
              </a:ext>
            </a:extLst>
          </p:cNvPr>
          <p:cNvGrpSpPr/>
          <p:nvPr/>
        </p:nvGrpSpPr>
        <p:grpSpPr>
          <a:xfrm>
            <a:off x="1158909" y="2036614"/>
            <a:ext cx="6150216" cy="3889118"/>
            <a:chOff x="984125" y="913006"/>
            <a:chExt cx="6284829" cy="4108746"/>
          </a:xfrm>
        </p:grpSpPr>
        <p:sp>
          <p:nvSpPr>
            <p:cNvPr id="121" name="Freeform 5">
              <a:extLst>
                <a:ext uri="{FF2B5EF4-FFF2-40B4-BE49-F238E27FC236}">
                  <a16:creationId xmlns:a16="http://schemas.microsoft.com/office/drawing/2014/main" id="{E9505F8A-955D-4217-BCE4-B90302FEBE58}"/>
                </a:ext>
              </a:extLst>
            </p:cNvPr>
            <p:cNvSpPr>
              <a:spLocks/>
            </p:cNvSpPr>
            <p:nvPr/>
          </p:nvSpPr>
          <p:spPr bwMode="auto">
            <a:xfrm>
              <a:off x="1457560" y="913006"/>
              <a:ext cx="783276" cy="581291"/>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6">
              <a:extLst>
                <a:ext uri="{FF2B5EF4-FFF2-40B4-BE49-F238E27FC236}">
                  <a16:creationId xmlns:a16="http://schemas.microsoft.com/office/drawing/2014/main" id="{2490A75D-C135-46CA-B181-56DE0F581A6D}"/>
                </a:ext>
              </a:extLst>
            </p:cNvPr>
            <p:cNvSpPr>
              <a:spLocks/>
            </p:cNvSpPr>
            <p:nvPr/>
          </p:nvSpPr>
          <p:spPr bwMode="auto">
            <a:xfrm>
              <a:off x="2627058" y="2960157"/>
              <a:ext cx="822981" cy="844855"/>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7">
              <a:extLst>
                <a:ext uri="{FF2B5EF4-FFF2-40B4-BE49-F238E27FC236}">
                  <a16:creationId xmlns:a16="http://schemas.microsoft.com/office/drawing/2014/main" id="{D01DD60D-C77A-49D5-BC18-5222844E4834}"/>
                </a:ext>
              </a:extLst>
            </p:cNvPr>
            <p:cNvSpPr>
              <a:spLocks/>
            </p:cNvSpPr>
            <p:nvPr/>
          </p:nvSpPr>
          <p:spPr bwMode="auto">
            <a:xfrm>
              <a:off x="2933867" y="3119020"/>
              <a:ext cx="1631522" cy="1610282"/>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a:extLst>
                <a:ext uri="{FF2B5EF4-FFF2-40B4-BE49-F238E27FC236}">
                  <a16:creationId xmlns:a16="http://schemas.microsoft.com/office/drawing/2014/main" id="{04B22179-42A6-445B-8CD8-8B87B7E450E5}"/>
                </a:ext>
              </a:extLst>
            </p:cNvPr>
            <p:cNvSpPr>
              <a:spLocks/>
            </p:cNvSpPr>
            <p:nvPr/>
          </p:nvSpPr>
          <p:spPr bwMode="auto">
            <a:xfrm>
              <a:off x="1959286" y="2859061"/>
              <a:ext cx="790492" cy="931508"/>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9">
              <a:extLst>
                <a:ext uri="{FF2B5EF4-FFF2-40B4-BE49-F238E27FC236}">
                  <a16:creationId xmlns:a16="http://schemas.microsoft.com/office/drawing/2014/main" id="{EF215F1A-E516-49E1-A15C-92B7F858C2C9}"/>
                </a:ext>
              </a:extLst>
            </p:cNvPr>
            <p:cNvSpPr>
              <a:spLocks/>
            </p:cNvSpPr>
            <p:nvPr/>
          </p:nvSpPr>
          <p:spPr bwMode="auto">
            <a:xfrm>
              <a:off x="1157964" y="1855345"/>
              <a:ext cx="927656" cy="1606672"/>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chemeClr val="accent2"/>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0">
              <a:extLst>
                <a:ext uri="{FF2B5EF4-FFF2-40B4-BE49-F238E27FC236}">
                  <a16:creationId xmlns:a16="http://schemas.microsoft.com/office/drawing/2014/main" id="{1475A704-0B7D-42A0-963F-266342ED493C}"/>
                </a:ext>
              </a:extLst>
            </p:cNvPr>
            <p:cNvSpPr>
              <a:spLocks/>
            </p:cNvSpPr>
            <p:nvPr/>
          </p:nvSpPr>
          <p:spPr bwMode="auto">
            <a:xfrm>
              <a:off x="3435600" y="3043200"/>
              <a:ext cx="1014287" cy="545188"/>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1">
              <a:extLst>
                <a:ext uri="{FF2B5EF4-FFF2-40B4-BE49-F238E27FC236}">
                  <a16:creationId xmlns:a16="http://schemas.microsoft.com/office/drawing/2014/main" id="{7C7C3680-40A4-4C25-B599-69F9C861929C}"/>
                </a:ext>
              </a:extLst>
            </p:cNvPr>
            <p:cNvSpPr>
              <a:spLocks/>
            </p:cNvSpPr>
            <p:nvPr/>
          </p:nvSpPr>
          <p:spPr bwMode="auto">
            <a:xfrm>
              <a:off x="3565544" y="2602719"/>
              <a:ext cx="859076" cy="476587"/>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
              <a:extLst>
                <a:ext uri="{FF2B5EF4-FFF2-40B4-BE49-F238E27FC236}">
                  <a16:creationId xmlns:a16="http://schemas.microsoft.com/office/drawing/2014/main" id="{B760A0F5-2F3C-4E25-9FE1-07E577AA954A}"/>
                </a:ext>
              </a:extLst>
            </p:cNvPr>
            <p:cNvSpPr>
              <a:spLocks/>
            </p:cNvSpPr>
            <p:nvPr/>
          </p:nvSpPr>
          <p:spPr bwMode="auto">
            <a:xfrm>
              <a:off x="3385067" y="2147796"/>
              <a:ext cx="956534" cy="483809"/>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3">
              <a:extLst>
                <a:ext uri="{FF2B5EF4-FFF2-40B4-BE49-F238E27FC236}">
                  <a16:creationId xmlns:a16="http://schemas.microsoft.com/office/drawing/2014/main" id="{1EDC6E6F-4BE2-4C4C-8FE5-BE780772A939}"/>
                </a:ext>
              </a:extLst>
            </p:cNvPr>
            <p:cNvSpPr>
              <a:spLocks/>
            </p:cNvSpPr>
            <p:nvPr/>
          </p:nvSpPr>
          <p:spPr bwMode="auto">
            <a:xfrm>
              <a:off x="3413942" y="1714536"/>
              <a:ext cx="822981" cy="548797"/>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4">
              <a:extLst>
                <a:ext uri="{FF2B5EF4-FFF2-40B4-BE49-F238E27FC236}">
                  <a16:creationId xmlns:a16="http://schemas.microsoft.com/office/drawing/2014/main" id="{AA204BE1-D93C-4617-BCAC-5A446EE49951}"/>
                </a:ext>
              </a:extLst>
            </p:cNvPr>
            <p:cNvSpPr>
              <a:spLocks/>
            </p:cNvSpPr>
            <p:nvPr/>
          </p:nvSpPr>
          <p:spPr bwMode="auto">
            <a:xfrm>
              <a:off x="2619838" y="1754250"/>
              <a:ext cx="826589" cy="682385"/>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chemeClr val="bg2">
                <a:lumMod val="60000"/>
                <a:lumOff val="4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5">
              <a:extLst>
                <a:ext uri="{FF2B5EF4-FFF2-40B4-BE49-F238E27FC236}">
                  <a16:creationId xmlns:a16="http://schemas.microsoft.com/office/drawing/2014/main" id="{C2435C57-65CB-4422-943B-018B7D7ECD72}"/>
                </a:ext>
              </a:extLst>
            </p:cNvPr>
            <p:cNvSpPr>
              <a:spLocks/>
            </p:cNvSpPr>
            <p:nvPr/>
          </p:nvSpPr>
          <p:spPr bwMode="auto">
            <a:xfrm>
              <a:off x="3457258" y="1263223"/>
              <a:ext cx="768837" cy="494641"/>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6">
              <a:extLst>
                <a:ext uri="{FF2B5EF4-FFF2-40B4-BE49-F238E27FC236}">
                  <a16:creationId xmlns:a16="http://schemas.microsoft.com/office/drawing/2014/main" id="{0B881B18-CF75-4664-A3DA-65D053B56C11}"/>
                </a:ext>
              </a:extLst>
            </p:cNvPr>
            <p:cNvSpPr>
              <a:spLocks/>
            </p:cNvSpPr>
            <p:nvPr/>
          </p:nvSpPr>
          <p:spPr bwMode="auto">
            <a:xfrm>
              <a:off x="2749783" y="2375257"/>
              <a:ext cx="859076" cy="675164"/>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7">
              <a:extLst>
                <a:ext uri="{FF2B5EF4-FFF2-40B4-BE49-F238E27FC236}">
                  <a16:creationId xmlns:a16="http://schemas.microsoft.com/office/drawing/2014/main" id="{8B88A157-9B90-4DD1-856A-7E792844BE1B}"/>
                </a:ext>
              </a:extLst>
            </p:cNvPr>
            <p:cNvSpPr>
              <a:spLocks/>
            </p:cNvSpPr>
            <p:nvPr/>
          </p:nvSpPr>
          <p:spPr bwMode="auto">
            <a:xfrm>
              <a:off x="2179472" y="2133354"/>
              <a:ext cx="660550" cy="82680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8">
              <a:extLst>
                <a:ext uri="{FF2B5EF4-FFF2-40B4-BE49-F238E27FC236}">
                  <a16:creationId xmlns:a16="http://schemas.microsoft.com/office/drawing/2014/main" id="{31245258-2B44-4D58-A191-510B5C3F319D}"/>
                </a:ext>
              </a:extLst>
            </p:cNvPr>
            <p:cNvSpPr>
              <a:spLocks/>
            </p:cNvSpPr>
            <p:nvPr/>
          </p:nvSpPr>
          <p:spPr bwMode="auto">
            <a:xfrm>
              <a:off x="1562236" y="1981714"/>
              <a:ext cx="758008" cy="1148137"/>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9">
              <a:extLst>
                <a:ext uri="{FF2B5EF4-FFF2-40B4-BE49-F238E27FC236}">
                  <a16:creationId xmlns:a16="http://schemas.microsoft.com/office/drawing/2014/main" id="{63DBEE65-F55A-4FD1-929B-5299EB581198}"/>
                </a:ext>
              </a:extLst>
            </p:cNvPr>
            <p:cNvSpPr>
              <a:spLocks/>
            </p:cNvSpPr>
            <p:nvPr/>
          </p:nvSpPr>
          <p:spPr bwMode="auto">
            <a:xfrm>
              <a:off x="1240985" y="1266834"/>
              <a:ext cx="942095" cy="797921"/>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0">
              <a:extLst>
                <a:ext uri="{FF2B5EF4-FFF2-40B4-BE49-F238E27FC236}">
                  <a16:creationId xmlns:a16="http://schemas.microsoft.com/office/drawing/2014/main" id="{0A50F294-2276-4152-9234-89BF6B4A0ED4}"/>
                </a:ext>
              </a:extLst>
            </p:cNvPr>
            <p:cNvSpPr>
              <a:spLocks/>
            </p:cNvSpPr>
            <p:nvPr/>
          </p:nvSpPr>
          <p:spPr bwMode="auto">
            <a:xfrm>
              <a:off x="2009820" y="1053815"/>
              <a:ext cx="696645" cy="1140916"/>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1">
              <a:extLst>
                <a:ext uri="{FF2B5EF4-FFF2-40B4-BE49-F238E27FC236}">
                  <a16:creationId xmlns:a16="http://schemas.microsoft.com/office/drawing/2014/main" id="{DA145086-E2A2-4E09-B3CC-580B36F49D8E}"/>
                </a:ext>
              </a:extLst>
            </p:cNvPr>
            <p:cNvSpPr>
              <a:spLocks/>
            </p:cNvSpPr>
            <p:nvPr/>
          </p:nvSpPr>
          <p:spPr bwMode="auto">
            <a:xfrm>
              <a:off x="2305805" y="1079089"/>
              <a:ext cx="1194764" cy="772647"/>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2">
              <a:extLst>
                <a:ext uri="{FF2B5EF4-FFF2-40B4-BE49-F238E27FC236}">
                  <a16:creationId xmlns:a16="http://schemas.microsoft.com/office/drawing/2014/main" id="{B7C6D345-ABCA-4C55-8D3B-D30D8520F2C9}"/>
                </a:ext>
              </a:extLst>
            </p:cNvPr>
            <p:cNvSpPr>
              <a:spLocks/>
            </p:cNvSpPr>
            <p:nvPr/>
          </p:nvSpPr>
          <p:spPr bwMode="auto">
            <a:xfrm>
              <a:off x="6846635" y="1172962"/>
              <a:ext cx="422319" cy="675164"/>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3">
              <a:extLst>
                <a:ext uri="{FF2B5EF4-FFF2-40B4-BE49-F238E27FC236}">
                  <a16:creationId xmlns:a16="http://schemas.microsoft.com/office/drawing/2014/main" id="{F039628C-8759-4F4A-A74A-43855A94DB74}"/>
                </a:ext>
              </a:extLst>
            </p:cNvPr>
            <p:cNvSpPr>
              <a:spLocks/>
            </p:cNvSpPr>
            <p:nvPr/>
          </p:nvSpPr>
          <p:spPr bwMode="auto">
            <a:xfrm>
              <a:off x="6034484" y="1635107"/>
              <a:ext cx="873514" cy="642669"/>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chemeClr val="accent2"/>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4">
              <a:extLst>
                <a:ext uri="{FF2B5EF4-FFF2-40B4-BE49-F238E27FC236}">
                  <a16:creationId xmlns:a16="http://schemas.microsoft.com/office/drawing/2014/main" id="{6A3FC51D-9882-40E4-B2FA-CDC152D736CB}"/>
                </a:ext>
              </a:extLst>
            </p:cNvPr>
            <p:cNvSpPr>
              <a:spLocks/>
            </p:cNvSpPr>
            <p:nvPr/>
          </p:nvSpPr>
          <p:spPr bwMode="auto">
            <a:xfrm>
              <a:off x="6622842" y="1591779"/>
              <a:ext cx="202136" cy="36466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25">
              <a:extLst>
                <a:ext uri="{FF2B5EF4-FFF2-40B4-BE49-F238E27FC236}">
                  <a16:creationId xmlns:a16="http://schemas.microsoft.com/office/drawing/2014/main" id="{22127A8D-2C47-49AA-9989-14177C8AB490}"/>
                </a:ext>
              </a:extLst>
            </p:cNvPr>
            <p:cNvSpPr>
              <a:spLocks/>
            </p:cNvSpPr>
            <p:nvPr/>
          </p:nvSpPr>
          <p:spPr bwMode="auto">
            <a:xfrm>
              <a:off x="6781663" y="1544843"/>
              <a:ext cx="180478" cy="40076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6">
              <a:extLst>
                <a:ext uri="{FF2B5EF4-FFF2-40B4-BE49-F238E27FC236}">
                  <a16:creationId xmlns:a16="http://schemas.microsoft.com/office/drawing/2014/main" id="{AAFF35EA-1D85-4DD6-8774-C0B47A7B5233}"/>
                </a:ext>
              </a:extLst>
            </p:cNvPr>
            <p:cNvSpPr>
              <a:spLocks/>
            </p:cNvSpPr>
            <p:nvPr/>
          </p:nvSpPr>
          <p:spPr bwMode="auto">
            <a:xfrm>
              <a:off x="6713084" y="2032261"/>
              <a:ext cx="202136" cy="184136"/>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7">
              <a:extLst>
                <a:ext uri="{FF2B5EF4-FFF2-40B4-BE49-F238E27FC236}">
                  <a16:creationId xmlns:a16="http://schemas.microsoft.com/office/drawing/2014/main" id="{91466F69-1170-48DF-B549-DD3827297EE9}"/>
                </a:ext>
              </a:extLst>
            </p:cNvPr>
            <p:cNvSpPr>
              <a:spLocks/>
            </p:cNvSpPr>
            <p:nvPr/>
          </p:nvSpPr>
          <p:spPr bwMode="auto">
            <a:xfrm>
              <a:off x="6893562" y="2014206"/>
              <a:ext cx="86631" cy="111926"/>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
              <a:extLst>
                <a:ext uri="{FF2B5EF4-FFF2-40B4-BE49-F238E27FC236}">
                  <a16:creationId xmlns:a16="http://schemas.microsoft.com/office/drawing/2014/main" id="{1E97E845-7B17-45D2-9901-A3131BA7C04C}"/>
                </a:ext>
              </a:extLst>
            </p:cNvPr>
            <p:cNvSpPr>
              <a:spLocks/>
            </p:cNvSpPr>
            <p:nvPr/>
          </p:nvSpPr>
          <p:spPr bwMode="auto">
            <a:xfrm>
              <a:off x="6713084" y="1884228"/>
              <a:ext cx="393442" cy="198579"/>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0">
              <a:extLst>
                <a:ext uri="{FF2B5EF4-FFF2-40B4-BE49-F238E27FC236}">
                  <a16:creationId xmlns:a16="http://schemas.microsoft.com/office/drawing/2014/main" id="{513865A9-FFD0-4BF4-BA06-95BBE85A5295}"/>
                </a:ext>
              </a:extLst>
            </p:cNvPr>
            <p:cNvSpPr>
              <a:spLocks/>
            </p:cNvSpPr>
            <p:nvPr/>
          </p:nvSpPr>
          <p:spPr bwMode="auto">
            <a:xfrm>
              <a:off x="6561481" y="2205566"/>
              <a:ext cx="151600" cy="33938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31">
              <a:extLst>
                <a:ext uri="{FF2B5EF4-FFF2-40B4-BE49-F238E27FC236}">
                  <a16:creationId xmlns:a16="http://schemas.microsoft.com/office/drawing/2014/main" id="{6DA09C6D-2179-4790-B7FA-E45FD059AB71}"/>
                </a:ext>
              </a:extLst>
            </p:cNvPr>
            <p:cNvSpPr>
              <a:spLocks/>
            </p:cNvSpPr>
            <p:nvPr/>
          </p:nvSpPr>
          <p:spPr bwMode="auto">
            <a:xfrm>
              <a:off x="6532606" y="2440246"/>
              <a:ext cx="119114" cy="1949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2">
              <a:extLst>
                <a:ext uri="{FF2B5EF4-FFF2-40B4-BE49-F238E27FC236}">
                  <a16:creationId xmlns:a16="http://schemas.microsoft.com/office/drawing/2014/main" id="{B7017011-FAF2-4302-9971-F24DF1AED12A}"/>
                </a:ext>
              </a:extLst>
            </p:cNvPr>
            <p:cNvSpPr>
              <a:spLocks/>
            </p:cNvSpPr>
            <p:nvPr/>
          </p:nvSpPr>
          <p:spPr bwMode="auto">
            <a:xfrm>
              <a:off x="5955075" y="2115299"/>
              <a:ext cx="678598" cy="440481"/>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33">
              <a:extLst>
                <a:ext uri="{FF2B5EF4-FFF2-40B4-BE49-F238E27FC236}">
                  <a16:creationId xmlns:a16="http://schemas.microsoft.com/office/drawing/2014/main" id="{DFF4A9DF-07CF-4C39-83E7-5F05A4A3D724}"/>
                </a:ext>
              </a:extLst>
            </p:cNvPr>
            <p:cNvSpPr>
              <a:spLocks/>
            </p:cNvSpPr>
            <p:nvPr/>
          </p:nvSpPr>
          <p:spPr bwMode="auto">
            <a:xfrm>
              <a:off x="5319792" y="3880836"/>
              <a:ext cx="1050381" cy="823194"/>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34">
              <a:extLst>
                <a:ext uri="{FF2B5EF4-FFF2-40B4-BE49-F238E27FC236}">
                  <a16:creationId xmlns:a16="http://schemas.microsoft.com/office/drawing/2014/main" id="{CAA36051-6064-4546-8648-CFAB3AC9A04F}"/>
                </a:ext>
              </a:extLst>
            </p:cNvPr>
            <p:cNvSpPr>
              <a:spLocks/>
            </p:cNvSpPr>
            <p:nvPr/>
          </p:nvSpPr>
          <p:spPr bwMode="auto">
            <a:xfrm>
              <a:off x="4504030" y="3664203"/>
              <a:ext cx="656941" cy="581291"/>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chemeClr val="accent2"/>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5">
              <a:extLst>
                <a:ext uri="{FF2B5EF4-FFF2-40B4-BE49-F238E27FC236}">
                  <a16:creationId xmlns:a16="http://schemas.microsoft.com/office/drawing/2014/main" id="{11899934-7F33-4902-80CE-D2A9803B179E}"/>
                </a:ext>
              </a:extLst>
            </p:cNvPr>
            <p:cNvSpPr>
              <a:spLocks/>
            </p:cNvSpPr>
            <p:nvPr/>
          </p:nvSpPr>
          <p:spPr bwMode="auto">
            <a:xfrm>
              <a:off x="4424620" y="3144293"/>
              <a:ext cx="588358" cy="530745"/>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6">
              <a:extLst>
                <a:ext uri="{FF2B5EF4-FFF2-40B4-BE49-F238E27FC236}">
                  <a16:creationId xmlns:a16="http://schemas.microsoft.com/office/drawing/2014/main" id="{02A0228A-507B-42C8-9845-B5D5A37EE8EE}"/>
                </a:ext>
              </a:extLst>
            </p:cNvPr>
            <p:cNvSpPr>
              <a:spLocks/>
            </p:cNvSpPr>
            <p:nvPr/>
          </p:nvSpPr>
          <p:spPr bwMode="auto">
            <a:xfrm>
              <a:off x="4951617" y="3035979"/>
              <a:ext cx="996239" cy="324943"/>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7">
              <a:extLst>
                <a:ext uri="{FF2B5EF4-FFF2-40B4-BE49-F238E27FC236}">
                  <a16:creationId xmlns:a16="http://schemas.microsoft.com/office/drawing/2014/main" id="{88FF90E0-1794-484B-AC0D-89FC5FDBAB44}"/>
                </a:ext>
              </a:extLst>
            </p:cNvPr>
            <p:cNvSpPr>
              <a:spLocks/>
            </p:cNvSpPr>
            <p:nvPr/>
          </p:nvSpPr>
          <p:spPr bwMode="auto">
            <a:xfrm>
              <a:off x="5659092" y="2927663"/>
              <a:ext cx="996239" cy="440481"/>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8">
              <a:extLst>
                <a:ext uri="{FF2B5EF4-FFF2-40B4-BE49-F238E27FC236}">
                  <a16:creationId xmlns:a16="http://schemas.microsoft.com/office/drawing/2014/main" id="{78B14668-E0D7-41DD-B824-CCE75F2535D9}"/>
                </a:ext>
              </a:extLst>
            </p:cNvPr>
            <p:cNvSpPr>
              <a:spLocks/>
            </p:cNvSpPr>
            <p:nvPr/>
          </p:nvSpPr>
          <p:spPr bwMode="auto">
            <a:xfrm>
              <a:off x="5514708" y="3288713"/>
              <a:ext cx="613626" cy="660723"/>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accent6"/>
                </a:solidFill>
              </a:endParaRPr>
            </a:p>
          </p:txBody>
        </p:sp>
        <p:sp>
          <p:nvSpPr>
            <p:cNvPr id="162" name="Freeform 39">
              <a:extLst>
                <a:ext uri="{FF2B5EF4-FFF2-40B4-BE49-F238E27FC236}">
                  <a16:creationId xmlns:a16="http://schemas.microsoft.com/office/drawing/2014/main" id="{B8197802-D948-49EC-B26B-06FDD27132AF}"/>
                </a:ext>
              </a:extLst>
            </p:cNvPr>
            <p:cNvSpPr>
              <a:spLocks/>
            </p:cNvSpPr>
            <p:nvPr/>
          </p:nvSpPr>
          <p:spPr bwMode="auto">
            <a:xfrm>
              <a:off x="5716845" y="2560576"/>
              <a:ext cx="895172" cy="501860"/>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0">
              <a:extLst>
                <a:ext uri="{FF2B5EF4-FFF2-40B4-BE49-F238E27FC236}">
                  <a16:creationId xmlns:a16="http://schemas.microsoft.com/office/drawing/2014/main" id="{09E92F32-60A8-4018-891E-EB6822A6CB63}"/>
                </a:ext>
              </a:extLst>
            </p:cNvPr>
            <p:cNvSpPr>
              <a:spLocks/>
            </p:cNvSpPr>
            <p:nvPr/>
          </p:nvSpPr>
          <p:spPr bwMode="auto">
            <a:xfrm>
              <a:off x="5796254" y="3234555"/>
              <a:ext cx="577530" cy="447702"/>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1">
              <a:extLst>
                <a:ext uri="{FF2B5EF4-FFF2-40B4-BE49-F238E27FC236}">
                  <a16:creationId xmlns:a16="http://schemas.microsoft.com/office/drawing/2014/main" id="{73FF9838-D5D1-4453-A8EC-1CF587B48D5E}"/>
                </a:ext>
              </a:extLst>
            </p:cNvPr>
            <p:cNvSpPr>
              <a:spLocks/>
            </p:cNvSpPr>
            <p:nvPr/>
          </p:nvSpPr>
          <p:spPr bwMode="auto">
            <a:xfrm>
              <a:off x="5200675" y="3317597"/>
              <a:ext cx="454805" cy="729319"/>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42">
              <a:extLst>
                <a:ext uri="{FF2B5EF4-FFF2-40B4-BE49-F238E27FC236}">
                  <a16:creationId xmlns:a16="http://schemas.microsoft.com/office/drawing/2014/main" id="{D9B3DFB3-A8E4-4530-9BF1-E5AD7A293605}"/>
                </a:ext>
              </a:extLst>
            </p:cNvPr>
            <p:cNvSpPr>
              <a:spLocks/>
            </p:cNvSpPr>
            <p:nvPr/>
          </p:nvSpPr>
          <p:spPr bwMode="auto">
            <a:xfrm>
              <a:off x="4803623" y="3342870"/>
              <a:ext cx="418711" cy="732931"/>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43">
              <a:extLst>
                <a:ext uri="{FF2B5EF4-FFF2-40B4-BE49-F238E27FC236}">
                  <a16:creationId xmlns:a16="http://schemas.microsoft.com/office/drawing/2014/main" id="{CE361273-7A9A-4335-A59E-38E79815E082}"/>
                </a:ext>
              </a:extLst>
            </p:cNvPr>
            <p:cNvSpPr>
              <a:spLocks/>
            </p:cNvSpPr>
            <p:nvPr/>
          </p:nvSpPr>
          <p:spPr bwMode="auto">
            <a:xfrm>
              <a:off x="6124725" y="2458298"/>
              <a:ext cx="519778" cy="379104"/>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44">
              <a:extLst>
                <a:ext uri="{FF2B5EF4-FFF2-40B4-BE49-F238E27FC236}">
                  <a16:creationId xmlns:a16="http://schemas.microsoft.com/office/drawing/2014/main" id="{E44FF2F6-5322-4BCE-90DF-48F87753B02F}"/>
                </a:ext>
              </a:extLst>
            </p:cNvPr>
            <p:cNvSpPr>
              <a:spLocks/>
            </p:cNvSpPr>
            <p:nvPr/>
          </p:nvSpPr>
          <p:spPr bwMode="auto">
            <a:xfrm>
              <a:off x="5807081" y="2414973"/>
              <a:ext cx="534216" cy="527133"/>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45">
              <a:extLst>
                <a:ext uri="{FF2B5EF4-FFF2-40B4-BE49-F238E27FC236}">
                  <a16:creationId xmlns:a16="http://schemas.microsoft.com/office/drawing/2014/main" id="{E6A370C6-FC39-420D-ACB9-E1513BC2BB46}"/>
                </a:ext>
              </a:extLst>
            </p:cNvPr>
            <p:cNvSpPr>
              <a:spLocks/>
            </p:cNvSpPr>
            <p:nvPr/>
          </p:nvSpPr>
          <p:spPr bwMode="auto">
            <a:xfrm>
              <a:off x="5023809" y="2696591"/>
              <a:ext cx="851856" cy="440481"/>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46">
              <a:extLst>
                <a:ext uri="{FF2B5EF4-FFF2-40B4-BE49-F238E27FC236}">
                  <a16:creationId xmlns:a16="http://schemas.microsoft.com/office/drawing/2014/main" id="{0022DFC5-9700-4EF7-8624-8D10E2286DB8}"/>
                </a:ext>
              </a:extLst>
            </p:cNvPr>
            <p:cNvSpPr>
              <a:spLocks/>
            </p:cNvSpPr>
            <p:nvPr/>
          </p:nvSpPr>
          <p:spPr bwMode="auto">
            <a:xfrm>
              <a:off x="4298284" y="2541339"/>
              <a:ext cx="776056" cy="675164"/>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7">
              <a:extLst>
                <a:ext uri="{FF2B5EF4-FFF2-40B4-BE49-F238E27FC236}">
                  <a16:creationId xmlns:a16="http://schemas.microsoft.com/office/drawing/2014/main" id="{84F86A08-8B47-41A5-8FDD-A6E5E2B550BB}"/>
                </a:ext>
              </a:extLst>
            </p:cNvPr>
            <p:cNvSpPr>
              <a:spLocks/>
            </p:cNvSpPr>
            <p:nvPr/>
          </p:nvSpPr>
          <p:spPr bwMode="auto">
            <a:xfrm>
              <a:off x="4161120" y="1245170"/>
              <a:ext cx="750790" cy="873740"/>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 name="Line 48">
              <a:extLst>
                <a:ext uri="{FF2B5EF4-FFF2-40B4-BE49-F238E27FC236}">
                  <a16:creationId xmlns:a16="http://schemas.microsoft.com/office/drawing/2014/main" id="{98DD7893-A9A1-4770-9B74-FC25E85F4B2A}"/>
                </a:ext>
              </a:extLst>
            </p:cNvPr>
            <p:cNvSpPr>
              <a:spLocks noChangeShapeType="1"/>
            </p:cNvSpPr>
            <p:nvPr/>
          </p:nvSpPr>
          <p:spPr bwMode="auto">
            <a:xfrm>
              <a:off x="4673680" y="1660378"/>
              <a:ext cx="0" cy="0"/>
            </a:xfrm>
            <a:prstGeom prst="line">
              <a:avLst/>
            </a:prstGeom>
            <a:solidFill>
              <a:schemeClr val="accent2"/>
            </a:solidFill>
            <a:ln w="6350">
              <a:solidFill>
                <a:schemeClr val="accent6">
                  <a:lumMod val="20000"/>
                  <a:lumOff val="8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2" name="Line 49">
              <a:extLst>
                <a:ext uri="{FF2B5EF4-FFF2-40B4-BE49-F238E27FC236}">
                  <a16:creationId xmlns:a16="http://schemas.microsoft.com/office/drawing/2014/main" id="{0108ED1D-4425-4675-B0E0-AF332DA5A691}"/>
                </a:ext>
              </a:extLst>
            </p:cNvPr>
            <p:cNvSpPr>
              <a:spLocks noChangeShapeType="1"/>
            </p:cNvSpPr>
            <p:nvPr/>
          </p:nvSpPr>
          <p:spPr bwMode="auto">
            <a:xfrm>
              <a:off x="4673680" y="1660378"/>
              <a:ext cx="0" cy="0"/>
            </a:xfrm>
            <a:prstGeom prst="line">
              <a:avLst/>
            </a:prstGeom>
            <a:solidFill>
              <a:schemeClr val="accent2"/>
            </a:solidFill>
            <a:ln w="6350" cap="flat">
              <a:solidFill>
                <a:schemeClr val="accent6">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3" name="Freeform 50">
              <a:extLst>
                <a:ext uri="{FF2B5EF4-FFF2-40B4-BE49-F238E27FC236}">
                  <a16:creationId xmlns:a16="http://schemas.microsoft.com/office/drawing/2014/main" id="{14C580D1-8378-4641-A51A-35650BEF45C2}"/>
                </a:ext>
              </a:extLst>
            </p:cNvPr>
            <p:cNvSpPr>
              <a:spLocks/>
            </p:cNvSpPr>
            <p:nvPr/>
          </p:nvSpPr>
          <p:spPr bwMode="auto">
            <a:xfrm>
              <a:off x="4850549" y="1501517"/>
              <a:ext cx="877123" cy="82680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51">
              <a:extLst>
                <a:ext uri="{FF2B5EF4-FFF2-40B4-BE49-F238E27FC236}">
                  <a16:creationId xmlns:a16="http://schemas.microsoft.com/office/drawing/2014/main" id="{0EFCE26A-44D5-4EE1-8C82-B3E579F0E028}"/>
                </a:ext>
              </a:extLst>
            </p:cNvPr>
            <p:cNvSpPr>
              <a:spLocks/>
            </p:cNvSpPr>
            <p:nvPr/>
          </p:nvSpPr>
          <p:spPr bwMode="auto">
            <a:xfrm>
              <a:off x="4601488" y="1599001"/>
              <a:ext cx="613626" cy="653502"/>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2">
              <a:extLst>
                <a:ext uri="{FF2B5EF4-FFF2-40B4-BE49-F238E27FC236}">
                  <a16:creationId xmlns:a16="http://schemas.microsoft.com/office/drawing/2014/main" id="{DD7BB3F0-5932-4C79-B04B-8096D7EA465F}"/>
                </a:ext>
              </a:extLst>
            </p:cNvPr>
            <p:cNvSpPr>
              <a:spLocks/>
            </p:cNvSpPr>
            <p:nvPr/>
          </p:nvSpPr>
          <p:spPr bwMode="auto">
            <a:xfrm>
              <a:off x="5500270" y="2216394"/>
              <a:ext cx="490903" cy="563238"/>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53">
              <a:extLst>
                <a:ext uri="{FF2B5EF4-FFF2-40B4-BE49-F238E27FC236}">
                  <a16:creationId xmlns:a16="http://schemas.microsoft.com/office/drawing/2014/main" id="{1E21FE16-8ED2-47D8-BA39-1B98C06BAA1E}"/>
                </a:ext>
              </a:extLst>
            </p:cNvPr>
            <p:cNvSpPr>
              <a:spLocks/>
            </p:cNvSpPr>
            <p:nvPr/>
          </p:nvSpPr>
          <p:spPr bwMode="auto">
            <a:xfrm>
              <a:off x="5182628" y="2313880"/>
              <a:ext cx="360955" cy="621005"/>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chemeClr val="bg2">
                <a:lumMod val="40000"/>
                <a:lumOff val="60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4">
              <a:extLst>
                <a:ext uri="{FF2B5EF4-FFF2-40B4-BE49-F238E27FC236}">
                  <a16:creationId xmlns:a16="http://schemas.microsoft.com/office/drawing/2014/main" id="{5B904AD5-EC9D-4E1A-B0FE-AE2A044C782B}"/>
                </a:ext>
              </a:extLst>
            </p:cNvPr>
            <p:cNvSpPr>
              <a:spLocks/>
            </p:cNvSpPr>
            <p:nvPr/>
          </p:nvSpPr>
          <p:spPr bwMode="auto">
            <a:xfrm>
              <a:off x="4774748" y="2234448"/>
              <a:ext cx="465633" cy="815973"/>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55">
              <a:extLst>
                <a:ext uri="{FF2B5EF4-FFF2-40B4-BE49-F238E27FC236}">
                  <a16:creationId xmlns:a16="http://schemas.microsoft.com/office/drawing/2014/main" id="{AC62C587-6425-4CB6-98B2-50A4B6840425}"/>
                </a:ext>
              </a:extLst>
            </p:cNvPr>
            <p:cNvSpPr>
              <a:spLocks/>
            </p:cNvSpPr>
            <p:nvPr/>
          </p:nvSpPr>
          <p:spPr bwMode="auto">
            <a:xfrm>
              <a:off x="4204436" y="2053922"/>
              <a:ext cx="707475" cy="519912"/>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chemeClr val="accent2">
                <a:lumMod val="75000"/>
              </a:schemeClr>
            </a:solidFill>
            <a:ln w="6350" cap="flat">
              <a:solidFill>
                <a:schemeClr val="accent6">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57">
              <a:extLst>
                <a:ext uri="{FF2B5EF4-FFF2-40B4-BE49-F238E27FC236}">
                  <a16:creationId xmlns:a16="http://schemas.microsoft.com/office/drawing/2014/main" id="{1D02FF5E-C74A-4D2D-8354-73D6471B200A}"/>
                </a:ext>
              </a:extLst>
            </p:cNvPr>
            <p:cNvSpPr>
              <a:spLocks/>
            </p:cNvSpPr>
            <p:nvPr/>
          </p:nvSpPr>
          <p:spPr bwMode="auto">
            <a:xfrm>
              <a:off x="984125" y="3797793"/>
              <a:ext cx="1574349" cy="1223959"/>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chemeClr val="bg2">
                <a:lumMod val="40000"/>
                <a:lumOff val="6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0" name="Freeform 158">
              <a:extLst>
                <a:ext uri="{FF2B5EF4-FFF2-40B4-BE49-F238E27FC236}">
                  <a16:creationId xmlns:a16="http://schemas.microsoft.com/office/drawing/2014/main" id="{0022E119-48A8-48F8-8AD6-160EE379D125}"/>
                </a:ext>
              </a:extLst>
            </p:cNvPr>
            <p:cNvSpPr>
              <a:spLocks/>
            </p:cNvSpPr>
            <p:nvPr/>
          </p:nvSpPr>
          <p:spPr bwMode="auto">
            <a:xfrm>
              <a:off x="2695638" y="4375471"/>
              <a:ext cx="960142" cy="610177"/>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solidFill>
              <a:schemeClr val="bg2">
                <a:lumMod val="40000"/>
                <a:lumOff val="6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1" name="Rectangle 180">
              <a:extLst>
                <a:ext uri="{FF2B5EF4-FFF2-40B4-BE49-F238E27FC236}">
                  <a16:creationId xmlns:a16="http://schemas.microsoft.com/office/drawing/2014/main" id="{6105593D-6FCF-41C2-9B84-AA787B089EFA}"/>
                </a:ext>
              </a:extLst>
            </p:cNvPr>
            <p:cNvSpPr/>
            <p:nvPr/>
          </p:nvSpPr>
          <p:spPr>
            <a:xfrm rot="2400000">
              <a:off x="6329957" y="2586482"/>
              <a:ext cx="54137" cy="54137"/>
            </a:xfrm>
            <a:prstGeom prst="rect">
              <a:avLst/>
            </a:prstGeom>
            <a:solidFill>
              <a:schemeClr val="bg2">
                <a:lumMod val="40000"/>
                <a:lumOff val="60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022AA0F4-BE5C-40B7-BE48-FA42AFFB7F4D}"/>
                </a:ext>
              </a:extLst>
            </p:cNvPr>
            <p:cNvGrpSpPr/>
            <p:nvPr/>
          </p:nvGrpSpPr>
          <p:grpSpPr>
            <a:xfrm>
              <a:off x="2282268" y="1431112"/>
              <a:ext cx="4800824" cy="2814382"/>
              <a:chOff x="2282268" y="1431112"/>
              <a:chExt cx="4800824" cy="2814382"/>
            </a:xfrm>
          </p:grpSpPr>
          <p:sp>
            <p:nvSpPr>
              <p:cNvPr id="183" name="Oval 182">
                <a:extLst>
                  <a:ext uri="{FF2B5EF4-FFF2-40B4-BE49-F238E27FC236}">
                    <a16:creationId xmlns:a16="http://schemas.microsoft.com/office/drawing/2014/main" id="{E2AF16E6-6AF0-45B2-B032-831765A77726}"/>
                  </a:ext>
                </a:extLst>
              </p:cNvPr>
              <p:cNvSpPr/>
              <p:nvPr/>
            </p:nvSpPr>
            <p:spPr>
              <a:xfrm>
                <a:off x="7003661" y="1431112"/>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D22C2445-97DB-49E2-88D8-EAAAFEFDAF80}"/>
                  </a:ext>
                </a:extLst>
              </p:cNvPr>
              <p:cNvSpPr/>
              <p:nvPr/>
            </p:nvSpPr>
            <p:spPr>
              <a:xfrm>
                <a:off x="6272694" y="2779632"/>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5E4CC1EA-C29A-4245-823B-FF21062CB5D3}"/>
                  </a:ext>
                </a:extLst>
              </p:cNvPr>
              <p:cNvSpPr/>
              <p:nvPr/>
            </p:nvSpPr>
            <p:spPr>
              <a:xfrm>
                <a:off x="6074189" y="4166063"/>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63B024BF-8206-4FB1-8B38-8B6C61A161DC}"/>
                  </a:ext>
                </a:extLst>
              </p:cNvPr>
              <p:cNvSpPr/>
              <p:nvPr/>
            </p:nvSpPr>
            <p:spPr>
              <a:xfrm>
                <a:off x="3857888" y="3884445"/>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27EB826B-1F9C-4E91-93C7-E907AE29D433}"/>
                  </a:ext>
                </a:extLst>
              </p:cNvPr>
              <p:cNvSpPr/>
              <p:nvPr/>
            </p:nvSpPr>
            <p:spPr>
              <a:xfrm>
                <a:off x="4987680" y="3602824"/>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94171F30-2FC4-4259-8399-4B7C29C3B849}"/>
                  </a:ext>
                </a:extLst>
              </p:cNvPr>
              <p:cNvSpPr/>
              <p:nvPr/>
            </p:nvSpPr>
            <p:spPr>
              <a:xfrm>
                <a:off x="5369518" y="3624487"/>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1B98E4E9-F018-4DBB-A836-E4167DD720CB}"/>
                  </a:ext>
                </a:extLst>
              </p:cNvPr>
              <p:cNvSpPr/>
              <p:nvPr/>
            </p:nvSpPr>
            <p:spPr>
              <a:xfrm>
                <a:off x="5810680" y="3617270"/>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779F7EC8-64B6-464F-8C1B-C8530F488C8F}"/>
                  </a:ext>
                </a:extLst>
              </p:cNvPr>
              <p:cNvSpPr/>
              <p:nvPr/>
            </p:nvSpPr>
            <p:spPr>
              <a:xfrm>
                <a:off x="6085019" y="3373560"/>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D250EA31-8E00-4131-AF44-675703AD0E5A}"/>
                  </a:ext>
                </a:extLst>
              </p:cNvPr>
              <p:cNvSpPr/>
              <p:nvPr/>
            </p:nvSpPr>
            <p:spPr>
              <a:xfrm>
                <a:off x="6279174" y="3104577"/>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80F1CE5-2AFD-4951-8F13-4BB22709D266}"/>
                  </a:ext>
                </a:extLst>
              </p:cNvPr>
              <p:cNvSpPr/>
              <p:nvPr/>
            </p:nvSpPr>
            <p:spPr>
              <a:xfrm>
                <a:off x="5369518" y="3176787"/>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9164B4CC-0284-4365-9A4F-7E309116E60E}"/>
                  </a:ext>
                </a:extLst>
              </p:cNvPr>
              <p:cNvSpPr/>
              <p:nvPr/>
            </p:nvSpPr>
            <p:spPr>
              <a:xfrm>
                <a:off x="4626743" y="2837402"/>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A363745A-43E9-41D2-B6C0-BBEB36198F54}"/>
                  </a:ext>
                </a:extLst>
              </p:cNvPr>
              <p:cNvSpPr/>
              <p:nvPr/>
            </p:nvSpPr>
            <p:spPr>
              <a:xfrm>
                <a:off x="3933720" y="2822958"/>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327F3FD7-5E87-4F9D-A1AE-086FDAAE8792}"/>
                  </a:ext>
                </a:extLst>
              </p:cNvPr>
              <p:cNvSpPr/>
              <p:nvPr/>
            </p:nvSpPr>
            <p:spPr>
              <a:xfrm>
                <a:off x="4099759" y="3285099"/>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AD3329A7-22A8-4A4F-AEAE-164541DA6A6B}"/>
                  </a:ext>
                </a:extLst>
              </p:cNvPr>
              <p:cNvSpPr/>
              <p:nvPr/>
            </p:nvSpPr>
            <p:spPr>
              <a:xfrm>
                <a:off x="3812767" y="2371650"/>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D9256EDE-63C2-44A5-B1B1-9E70130505C4}"/>
                  </a:ext>
                </a:extLst>
              </p:cNvPr>
              <p:cNvSpPr/>
              <p:nvPr/>
            </p:nvSpPr>
            <p:spPr>
              <a:xfrm>
                <a:off x="3812767" y="1925492"/>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BD68B446-18FA-4EEF-81C2-A415D9D7860F}"/>
                  </a:ext>
                </a:extLst>
              </p:cNvPr>
              <p:cNvSpPr/>
              <p:nvPr/>
            </p:nvSpPr>
            <p:spPr>
              <a:xfrm>
                <a:off x="3006052" y="2075583"/>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3FEC92FA-A07A-4863-B58B-020C308C2F9B}"/>
                  </a:ext>
                </a:extLst>
              </p:cNvPr>
              <p:cNvSpPr/>
              <p:nvPr/>
            </p:nvSpPr>
            <p:spPr>
              <a:xfrm>
                <a:off x="2282268" y="1835489"/>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1114EF4D-EF64-481C-8341-22263677096D}"/>
                  </a:ext>
                </a:extLst>
              </p:cNvPr>
              <p:cNvSpPr/>
              <p:nvPr/>
            </p:nvSpPr>
            <p:spPr>
              <a:xfrm>
                <a:off x="2470031" y="2572027"/>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87499CBE-52AA-4A6C-AD23-81ACAEE82B22}"/>
                  </a:ext>
                </a:extLst>
              </p:cNvPr>
              <p:cNvSpPr/>
              <p:nvPr/>
            </p:nvSpPr>
            <p:spPr>
              <a:xfrm>
                <a:off x="4904671" y="1925492"/>
                <a:ext cx="79431" cy="7943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02" name="TextBox 201">
            <a:extLst>
              <a:ext uri="{FF2B5EF4-FFF2-40B4-BE49-F238E27FC236}">
                <a16:creationId xmlns:a16="http://schemas.microsoft.com/office/drawing/2014/main" id="{CC0330AF-A271-41C7-9F96-73F435E60DEB}"/>
              </a:ext>
            </a:extLst>
          </p:cNvPr>
          <p:cNvSpPr txBox="1"/>
          <p:nvPr/>
        </p:nvSpPr>
        <p:spPr>
          <a:xfrm>
            <a:off x="2247904" y="1621431"/>
            <a:ext cx="4838199" cy="307777"/>
          </a:xfrm>
          <a:prstGeom prst="rect">
            <a:avLst/>
          </a:prstGeom>
          <a:noFill/>
        </p:spPr>
        <p:txBody>
          <a:bodyPr wrap="square" rtlCol="0">
            <a:spAutoFit/>
          </a:bodyPr>
          <a:lstStyle/>
          <a:p>
            <a:pPr algn="ctr"/>
            <a:r>
              <a:rPr lang="en-US" sz="1400" i="1" dirty="0"/>
              <a:t>Change in uninsured rate, 2016–2017</a:t>
            </a:r>
          </a:p>
        </p:txBody>
      </p:sp>
    </p:spTree>
    <p:extLst>
      <p:ext uri="{BB962C8B-B14F-4D97-AF65-F5344CB8AC3E}">
        <p14:creationId xmlns:p14="http://schemas.microsoft.com/office/powerpoint/2010/main" val="299962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47C3FA-E5A8-43C5-AB9D-F06993BF2EDD}"/>
              </a:ext>
            </a:extLst>
          </p:cNvPr>
          <p:cNvSpPr>
            <a:spLocks noGrp="1"/>
          </p:cNvSpPr>
          <p:nvPr>
            <p:ph type="body" sz="quarter" idx="21"/>
          </p:nvPr>
        </p:nvSpPr>
        <p:spPr/>
        <p:txBody>
          <a:bodyPr/>
          <a:lstStyle/>
          <a:p>
            <a:r>
              <a:rPr lang="en-US" dirty="0"/>
              <a:t>* At the time of interview. ** 2018 data are for January–September. </a:t>
            </a:r>
          </a:p>
          <a:p>
            <a:r>
              <a:rPr lang="en-US" dirty="0"/>
              <a:t>Source: Emily P. </a:t>
            </a:r>
            <a:r>
              <a:rPr lang="en-US" dirty="0" err="1"/>
              <a:t>Terlizzi</a:t>
            </a:r>
            <a:r>
              <a:rPr lang="en-US" dirty="0"/>
              <a:t>, Robin A. Cohen, and Michael E. Martinez, </a:t>
            </a:r>
            <a:r>
              <a:rPr lang="en-US" i="1" dirty="0">
                <a:hlinkClick r:id="rId2"/>
              </a:rPr>
              <a:t>Health Insurance Coverage: Early Release of Estimates from the National Health Interview Survey, January–September 2018</a:t>
            </a:r>
            <a:r>
              <a:rPr lang="en-US" dirty="0"/>
              <a:t> (National Center for Health Statistics, Feb. 2019).</a:t>
            </a:r>
          </a:p>
        </p:txBody>
      </p:sp>
      <p:sp>
        <p:nvSpPr>
          <p:cNvPr id="4" name="Subtitle 3">
            <a:extLst>
              <a:ext uri="{FF2B5EF4-FFF2-40B4-BE49-F238E27FC236}">
                <a16:creationId xmlns:a16="http://schemas.microsoft.com/office/drawing/2014/main" id="{97CACE75-6099-493B-8AB5-92B1A71AD1A1}"/>
              </a:ext>
            </a:extLst>
          </p:cNvPr>
          <p:cNvSpPr>
            <a:spLocks noGrp="1"/>
          </p:cNvSpPr>
          <p:nvPr>
            <p:ph type="subTitle" idx="1"/>
          </p:nvPr>
        </p:nvSpPr>
        <p:spPr/>
        <p:txBody>
          <a:bodyPr/>
          <a:lstStyle/>
          <a:p>
            <a:r>
              <a:rPr lang="en-US" dirty="0"/>
              <a:t>EXHIBIT 6</a:t>
            </a:r>
          </a:p>
        </p:txBody>
      </p:sp>
      <p:sp>
        <p:nvSpPr>
          <p:cNvPr id="5" name="Title 4">
            <a:extLst>
              <a:ext uri="{FF2B5EF4-FFF2-40B4-BE49-F238E27FC236}">
                <a16:creationId xmlns:a16="http://schemas.microsoft.com/office/drawing/2014/main" id="{DCD17399-DED5-44C0-805F-DDCD1DE347FB}"/>
              </a:ext>
            </a:extLst>
          </p:cNvPr>
          <p:cNvSpPr>
            <a:spLocks noGrp="1"/>
          </p:cNvSpPr>
          <p:nvPr>
            <p:ph type="ctrTitle"/>
          </p:nvPr>
        </p:nvSpPr>
        <p:spPr>
          <a:xfrm>
            <a:off x="627434" y="514555"/>
            <a:ext cx="8091114" cy="789705"/>
          </a:xfrm>
        </p:spPr>
        <p:txBody>
          <a:bodyPr>
            <a:normAutofit/>
          </a:bodyPr>
          <a:lstStyle/>
          <a:p>
            <a:r>
              <a:rPr lang="en-US" sz="2400" dirty="0"/>
              <a:t>Uninsured Rates Have Fallen in Response to Coverage Expansions, but Gains Have Flattened</a:t>
            </a:r>
          </a:p>
        </p:txBody>
      </p:sp>
      <p:graphicFrame>
        <p:nvGraphicFramePr>
          <p:cNvPr id="8" name="Chart Placeholder 3">
            <a:extLst>
              <a:ext uri="{FF2B5EF4-FFF2-40B4-BE49-F238E27FC236}">
                <a16:creationId xmlns:a16="http://schemas.microsoft.com/office/drawing/2014/main" id="{725FA8B8-8A36-411C-BA70-6F8CEAC6B69F}"/>
              </a:ext>
            </a:extLst>
          </p:cNvPr>
          <p:cNvGraphicFramePr>
            <a:graphicFrameLocks noGrp="1"/>
          </p:cNvGraphicFramePr>
          <p:nvPr>
            <p:ph type="chart" sz="quarter" idx="19"/>
            <p:extLst>
              <p:ext uri="{D42A27DB-BD31-4B8C-83A1-F6EECF244321}">
                <p14:modId xmlns:p14="http://schemas.microsoft.com/office/powerpoint/2010/main" val="443485515"/>
              </p:ext>
            </p:extLst>
          </p:nvPr>
        </p:nvGraphicFramePr>
        <p:xfrm>
          <a:off x="627063" y="2295728"/>
          <a:ext cx="8091487" cy="345896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C258CBFF-2FF4-46DB-A6E6-524EC3BC7751}"/>
              </a:ext>
            </a:extLst>
          </p:cNvPr>
          <p:cNvCxnSpPr/>
          <p:nvPr/>
        </p:nvCxnSpPr>
        <p:spPr>
          <a:xfrm>
            <a:off x="1177721" y="2789516"/>
            <a:ext cx="0" cy="23717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3D3082-8CE6-43F3-A071-1269908BFECF}"/>
              </a:ext>
            </a:extLst>
          </p:cNvPr>
          <p:cNvCxnSpPr/>
          <p:nvPr/>
        </p:nvCxnSpPr>
        <p:spPr>
          <a:xfrm>
            <a:off x="5651020" y="2769396"/>
            <a:ext cx="0" cy="23717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329ED1-49DF-48E6-A384-6A90769E6291}"/>
              </a:ext>
            </a:extLst>
          </p:cNvPr>
          <p:cNvCxnSpPr/>
          <p:nvPr/>
        </p:nvCxnSpPr>
        <p:spPr>
          <a:xfrm>
            <a:off x="7004551" y="2775154"/>
            <a:ext cx="0" cy="23717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F0EF40-7371-48D1-874C-63A6C16F73DF}"/>
              </a:ext>
            </a:extLst>
          </p:cNvPr>
          <p:cNvSpPr txBox="1"/>
          <p:nvPr/>
        </p:nvSpPr>
        <p:spPr>
          <a:xfrm>
            <a:off x="1128293" y="4576141"/>
            <a:ext cx="1272181"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C515A"/>
                </a:solidFill>
                <a:effectLst/>
                <a:uLnTx/>
                <a:uFillTx/>
                <a:latin typeface="Trebuchet MS"/>
                <a:ea typeface="+mn-ea"/>
                <a:cs typeface="+mn-cs"/>
              </a:rPr>
              <a:t>Children’s Health Insurance Program (CHIP), 1997</a:t>
            </a:r>
          </a:p>
        </p:txBody>
      </p:sp>
      <p:sp>
        <p:nvSpPr>
          <p:cNvPr id="13" name="TextBox 12">
            <a:extLst>
              <a:ext uri="{FF2B5EF4-FFF2-40B4-BE49-F238E27FC236}">
                <a16:creationId xmlns:a16="http://schemas.microsoft.com/office/drawing/2014/main" id="{93F332BF-EB49-4C76-9506-6592B7411C02}"/>
              </a:ext>
            </a:extLst>
          </p:cNvPr>
          <p:cNvSpPr txBox="1"/>
          <p:nvPr/>
        </p:nvSpPr>
        <p:spPr>
          <a:xfrm>
            <a:off x="5592488" y="4720882"/>
            <a:ext cx="898534"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C515A"/>
                </a:solidFill>
                <a:effectLst/>
                <a:uLnTx/>
                <a:uFillTx/>
                <a:latin typeface="Trebuchet MS"/>
                <a:ea typeface="+mn-ea"/>
                <a:cs typeface="+mn-cs"/>
              </a:rPr>
              <a:t>ACA passed, 2010</a:t>
            </a:r>
          </a:p>
        </p:txBody>
      </p:sp>
      <p:sp>
        <p:nvSpPr>
          <p:cNvPr id="14" name="TextBox 13">
            <a:extLst>
              <a:ext uri="{FF2B5EF4-FFF2-40B4-BE49-F238E27FC236}">
                <a16:creationId xmlns:a16="http://schemas.microsoft.com/office/drawing/2014/main" id="{7C291824-819A-4E19-B8BC-B7FEBD0F90B7}"/>
              </a:ext>
            </a:extLst>
          </p:cNvPr>
          <p:cNvSpPr txBox="1"/>
          <p:nvPr/>
        </p:nvSpPr>
        <p:spPr>
          <a:xfrm>
            <a:off x="6781965" y="4715897"/>
            <a:ext cx="1659986"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C515A"/>
                </a:solidFill>
                <a:effectLst/>
                <a:uLnTx/>
                <a:uFillTx/>
                <a:latin typeface="Trebuchet MS"/>
                <a:ea typeface="+mn-ea"/>
                <a:cs typeface="+mn-cs"/>
              </a:rPr>
              <a:t>ACA major coverage expansions, 2014</a:t>
            </a:r>
          </a:p>
        </p:txBody>
      </p:sp>
      <p:sp>
        <p:nvSpPr>
          <p:cNvPr id="2" name="TextBox 1">
            <a:extLst>
              <a:ext uri="{FF2B5EF4-FFF2-40B4-BE49-F238E27FC236}">
                <a16:creationId xmlns:a16="http://schemas.microsoft.com/office/drawing/2014/main" id="{96CA3C22-555E-4FDB-A35C-E6002E4BE59B}"/>
              </a:ext>
            </a:extLst>
          </p:cNvPr>
          <p:cNvSpPr txBox="1"/>
          <p:nvPr/>
        </p:nvSpPr>
        <p:spPr>
          <a:xfrm>
            <a:off x="656389" y="1491908"/>
            <a:ext cx="7120704" cy="307777"/>
          </a:xfrm>
          <a:prstGeom prst="rect">
            <a:avLst/>
          </a:prstGeom>
          <a:noFill/>
        </p:spPr>
        <p:txBody>
          <a:bodyPr wrap="square" rtlCol="0">
            <a:spAutoFit/>
          </a:bodyPr>
          <a:lstStyle/>
          <a:p>
            <a:r>
              <a:rPr lang="en-US" sz="1400" i="1" dirty="0"/>
              <a:t>Percent of individuals without health insurance*, 1997–2018</a:t>
            </a:r>
          </a:p>
        </p:txBody>
      </p:sp>
    </p:spTree>
    <p:extLst>
      <p:ext uri="{BB962C8B-B14F-4D97-AF65-F5344CB8AC3E}">
        <p14:creationId xmlns:p14="http://schemas.microsoft.com/office/powerpoint/2010/main" val="83518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D099EF-0AF0-4134-9F68-17166036175D}"/>
              </a:ext>
            </a:extLst>
          </p:cNvPr>
          <p:cNvSpPr>
            <a:spLocks noGrp="1"/>
          </p:cNvSpPr>
          <p:nvPr>
            <p:ph type="subTitle" idx="1"/>
          </p:nvPr>
        </p:nvSpPr>
        <p:spPr/>
        <p:txBody>
          <a:bodyPr/>
          <a:lstStyle/>
          <a:p>
            <a:r>
              <a:rPr lang="en-US" dirty="0"/>
              <a:t>EXHIBIT 7</a:t>
            </a:r>
          </a:p>
        </p:txBody>
      </p:sp>
      <p:sp>
        <p:nvSpPr>
          <p:cNvPr id="5" name="Title 4"/>
          <p:cNvSpPr>
            <a:spLocks noGrp="1"/>
          </p:cNvSpPr>
          <p:nvPr>
            <p:ph type="ctrTitle"/>
          </p:nvPr>
        </p:nvSpPr>
        <p:spPr>
          <a:xfrm>
            <a:off x="627434" y="514555"/>
            <a:ext cx="7919047" cy="385007"/>
          </a:xfrm>
        </p:spPr>
        <p:txBody>
          <a:bodyPr anchor="t" anchorCtr="0">
            <a:noAutofit/>
          </a:bodyPr>
          <a:lstStyle/>
          <a:p>
            <a:r>
              <a:rPr lang="en-US" sz="2400" dirty="0"/>
              <a:t>Status of Medicaid Expansion Across the States</a:t>
            </a:r>
          </a:p>
        </p:txBody>
      </p:sp>
      <p:sp>
        <p:nvSpPr>
          <p:cNvPr id="157" name="Rectangle 66">
            <a:extLst>
              <a:ext uri="{FF2B5EF4-FFF2-40B4-BE49-F238E27FC236}">
                <a16:creationId xmlns:a16="http://schemas.microsoft.com/office/drawing/2014/main" id="{94023051-E11D-4B80-9251-124C4E27B7AF}"/>
              </a:ext>
            </a:extLst>
          </p:cNvPr>
          <p:cNvSpPr>
            <a:spLocks noChangeArrowheads="1"/>
          </p:cNvSpPr>
          <p:nvPr/>
        </p:nvSpPr>
        <p:spPr bwMode="auto">
          <a:xfrm>
            <a:off x="700857" y="4718046"/>
            <a:ext cx="182880" cy="182880"/>
          </a:xfrm>
          <a:prstGeom prst="rect">
            <a:avLst/>
          </a:prstGeom>
          <a:solidFill>
            <a:schemeClr val="accent4"/>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Arial"/>
            </a:endParaRPr>
          </a:p>
        </p:txBody>
      </p:sp>
      <p:sp>
        <p:nvSpPr>
          <p:cNvPr id="109" name="Text Placeholder 5">
            <a:extLst>
              <a:ext uri="{FF2B5EF4-FFF2-40B4-BE49-F238E27FC236}">
                <a16:creationId xmlns:a16="http://schemas.microsoft.com/office/drawing/2014/main" id="{8FC0232B-6223-4849-8236-98F2E16EBD3E}"/>
              </a:ext>
            </a:extLst>
          </p:cNvPr>
          <p:cNvSpPr txBox="1">
            <a:spLocks/>
          </p:cNvSpPr>
          <p:nvPr/>
        </p:nvSpPr>
        <p:spPr>
          <a:xfrm>
            <a:off x="2459736" y="5999997"/>
            <a:ext cx="5805227" cy="777375"/>
          </a:xfrm>
          <a:prstGeom prst="rect">
            <a:avLst/>
          </a:prstGeom>
        </p:spPr>
        <p:txBody>
          <a:bodyPr anchor="ct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10" normalizeH="0" baseline="0" noProof="0" dirty="0">
                <a:ln>
                  <a:noFill/>
                </a:ln>
                <a:solidFill>
                  <a:srgbClr val="4C515A"/>
                </a:solidFill>
                <a:effectLst/>
                <a:uLnTx/>
                <a:uFillTx/>
                <a:latin typeface="Trebuchet MS"/>
                <a:ea typeface="+mn-ea"/>
                <a:cs typeface="+mn-cs"/>
              </a:rPr>
              <a:t>Note: Adults in Wisconsin and Utah are eligible for Medicaid up to 100% of federal poverty level. </a:t>
            </a:r>
          </a:p>
          <a:p>
            <a:pPr marL="0" marR="0" lvl="0" indent="0" algn="just"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10" normalizeH="0" baseline="0" noProof="0" dirty="0">
                <a:ln>
                  <a:noFill/>
                </a:ln>
                <a:solidFill>
                  <a:srgbClr val="4C515A"/>
                </a:solidFill>
                <a:effectLst/>
                <a:uLnTx/>
                <a:uFillTx/>
                <a:latin typeface="Trebuchet MS"/>
                <a:ea typeface="+mn-ea"/>
                <a:cs typeface="+mn-cs"/>
              </a:rPr>
              <a:t>Last updated: </a:t>
            </a:r>
            <a:r>
              <a:rPr lang="en-US" sz="900" dirty="0">
                <a:solidFill>
                  <a:srgbClr val="4C515A"/>
                </a:solidFill>
                <a:latin typeface="Trebuchet MS"/>
              </a:rPr>
              <a:t>April 9, 2019.</a:t>
            </a:r>
            <a:endParaRPr kumimoji="0" lang="en-US" sz="900" b="0" i="0" u="none" strike="noStrike" kern="800" cap="none" spc="-10" normalizeH="0" baseline="0" noProof="0" dirty="0">
              <a:ln>
                <a:noFill/>
              </a:ln>
              <a:solidFill>
                <a:srgbClr val="4C515A"/>
              </a:solidFill>
              <a:effectLst/>
              <a:uLnTx/>
              <a:uFillTx/>
              <a:latin typeface="Trebuchet MS"/>
              <a:ea typeface="+mn-ea"/>
              <a:cs typeface="+mn-cs"/>
            </a:endParaRPr>
          </a:p>
        </p:txBody>
      </p:sp>
      <p:grpSp>
        <p:nvGrpSpPr>
          <p:cNvPr id="203" name="Group 202">
            <a:extLst>
              <a:ext uri="{FF2B5EF4-FFF2-40B4-BE49-F238E27FC236}">
                <a16:creationId xmlns:a16="http://schemas.microsoft.com/office/drawing/2014/main" id="{8CA2C40A-8045-4973-972D-4C9B5EB793EB}"/>
              </a:ext>
            </a:extLst>
          </p:cNvPr>
          <p:cNvGrpSpPr>
            <a:grpSpLocks noChangeAspect="1"/>
          </p:cNvGrpSpPr>
          <p:nvPr/>
        </p:nvGrpSpPr>
        <p:grpSpPr>
          <a:xfrm>
            <a:off x="257036" y="1124787"/>
            <a:ext cx="8570247" cy="4249638"/>
            <a:chOff x="-1346204" y="701310"/>
            <a:chExt cx="10135158" cy="5025609"/>
          </a:xfrm>
          <a:solidFill>
            <a:srgbClr val="DADCE0"/>
          </a:solidFill>
        </p:grpSpPr>
        <p:sp>
          <p:nvSpPr>
            <p:cNvPr id="204" name="Freeform 5">
              <a:extLst>
                <a:ext uri="{FF2B5EF4-FFF2-40B4-BE49-F238E27FC236}">
                  <a16:creationId xmlns:a16="http://schemas.microsoft.com/office/drawing/2014/main" id="{DFDF19D1-2182-4443-A32F-3660AA522E54}"/>
                </a:ext>
              </a:extLst>
            </p:cNvPr>
            <p:cNvSpPr>
              <a:spLocks/>
            </p:cNvSpPr>
            <p:nvPr/>
          </p:nvSpPr>
          <p:spPr bwMode="auto">
            <a:xfrm>
              <a:off x="1136039" y="701310"/>
              <a:ext cx="1031481" cy="765491"/>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05" name="Freeform 6">
              <a:extLst>
                <a:ext uri="{FF2B5EF4-FFF2-40B4-BE49-F238E27FC236}">
                  <a16:creationId xmlns:a16="http://schemas.microsoft.com/office/drawing/2014/main" id="{089B75FC-8B8E-4550-A26B-276F20BFE94D}"/>
                </a:ext>
              </a:extLst>
            </p:cNvPr>
            <p:cNvSpPr>
              <a:spLocks/>
            </p:cNvSpPr>
            <p:nvPr/>
          </p:nvSpPr>
          <p:spPr bwMode="auto">
            <a:xfrm>
              <a:off x="2676129" y="3397165"/>
              <a:ext cx="1083768" cy="1112574"/>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06" name="Freeform 7">
              <a:extLst>
                <a:ext uri="{FF2B5EF4-FFF2-40B4-BE49-F238E27FC236}">
                  <a16:creationId xmlns:a16="http://schemas.microsoft.com/office/drawing/2014/main" id="{ECCB8AD8-9F3D-4BA9-BFFE-E6804E838227}"/>
                </a:ext>
              </a:extLst>
            </p:cNvPr>
            <p:cNvSpPr>
              <a:spLocks/>
            </p:cNvSpPr>
            <p:nvPr/>
          </p:nvSpPr>
          <p:spPr bwMode="auto">
            <a:xfrm>
              <a:off x="3080160" y="3606369"/>
              <a:ext cx="2148521" cy="2120550"/>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07" name="Freeform 8">
              <a:extLst>
                <a:ext uri="{FF2B5EF4-FFF2-40B4-BE49-F238E27FC236}">
                  <a16:creationId xmlns:a16="http://schemas.microsoft.com/office/drawing/2014/main" id="{1479066E-E487-48FD-849D-ECBBB5310A29}"/>
                </a:ext>
              </a:extLst>
            </p:cNvPr>
            <p:cNvSpPr>
              <a:spLocks/>
            </p:cNvSpPr>
            <p:nvPr/>
          </p:nvSpPr>
          <p:spPr bwMode="auto">
            <a:xfrm>
              <a:off x="1796752" y="3264034"/>
              <a:ext cx="1040984" cy="1226686"/>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rgbClr val="6894B2"/>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08" name="Freeform 9">
              <a:extLst>
                <a:ext uri="{FF2B5EF4-FFF2-40B4-BE49-F238E27FC236}">
                  <a16:creationId xmlns:a16="http://schemas.microsoft.com/office/drawing/2014/main" id="{80815A8C-0732-40FA-9F75-0BCFB8D98ADC}"/>
                </a:ext>
              </a:extLst>
            </p:cNvPr>
            <p:cNvSpPr>
              <a:spLocks/>
            </p:cNvSpPr>
            <p:nvPr/>
          </p:nvSpPr>
          <p:spPr bwMode="auto">
            <a:xfrm>
              <a:off x="741506" y="1942259"/>
              <a:ext cx="1221613" cy="2115796"/>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09" name="Freeform 10">
              <a:extLst>
                <a:ext uri="{FF2B5EF4-FFF2-40B4-BE49-F238E27FC236}">
                  <a16:creationId xmlns:a16="http://schemas.microsoft.com/office/drawing/2014/main" id="{AF05F24D-6E83-4612-8767-B899C9678A2A}"/>
                </a:ext>
              </a:extLst>
            </p:cNvPr>
            <p:cNvSpPr>
              <a:spLocks/>
            </p:cNvSpPr>
            <p:nvPr/>
          </p:nvSpPr>
          <p:spPr bwMode="auto">
            <a:xfrm>
              <a:off x="3740882" y="3506523"/>
              <a:ext cx="1335695" cy="717948"/>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1" name="Freeform 12">
              <a:extLst>
                <a:ext uri="{FF2B5EF4-FFF2-40B4-BE49-F238E27FC236}">
                  <a16:creationId xmlns:a16="http://schemas.microsoft.com/office/drawing/2014/main" id="{BC74CD98-93C9-4CFB-9370-7BAE8CB77989}"/>
                </a:ext>
              </a:extLst>
            </p:cNvPr>
            <p:cNvSpPr>
              <a:spLocks/>
            </p:cNvSpPr>
            <p:nvPr/>
          </p:nvSpPr>
          <p:spPr bwMode="auto">
            <a:xfrm>
              <a:off x="3674336" y="2327382"/>
              <a:ext cx="1259642" cy="637119"/>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chemeClr val="accent4"/>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2" name="Freeform 13">
              <a:extLst>
                <a:ext uri="{FF2B5EF4-FFF2-40B4-BE49-F238E27FC236}">
                  <a16:creationId xmlns:a16="http://schemas.microsoft.com/office/drawing/2014/main" id="{54D94523-FDBD-46F1-8D82-6DE2C3B8B3C6}"/>
                </a:ext>
              </a:extLst>
            </p:cNvPr>
            <p:cNvSpPr>
              <a:spLocks/>
            </p:cNvSpPr>
            <p:nvPr/>
          </p:nvSpPr>
          <p:spPr bwMode="auto">
            <a:xfrm>
              <a:off x="3712361" y="1756830"/>
              <a:ext cx="1083768" cy="722701"/>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3" name="Freeform 14">
              <a:extLst>
                <a:ext uri="{FF2B5EF4-FFF2-40B4-BE49-F238E27FC236}">
                  <a16:creationId xmlns:a16="http://schemas.microsoft.com/office/drawing/2014/main" id="{32770B63-3021-4D42-9695-16C2A7282C73}"/>
                </a:ext>
              </a:extLst>
            </p:cNvPr>
            <p:cNvSpPr>
              <a:spLocks/>
            </p:cNvSpPr>
            <p:nvPr/>
          </p:nvSpPr>
          <p:spPr bwMode="auto">
            <a:xfrm>
              <a:off x="2666621" y="1809129"/>
              <a:ext cx="1088519" cy="898620"/>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4" name="Freeform 15">
              <a:extLst>
                <a:ext uri="{FF2B5EF4-FFF2-40B4-BE49-F238E27FC236}">
                  <a16:creationId xmlns:a16="http://schemas.microsoft.com/office/drawing/2014/main" id="{DD9D9631-659D-4E78-809F-C84D073B6099}"/>
                </a:ext>
              </a:extLst>
            </p:cNvPr>
            <p:cNvSpPr>
              <a:spLocks/>
            </p:cNvSpPr>
            <p:nvPr/>
          </p:nvSpPr>
          <p:spPr bwMode="auto">
            <a:xfrm>
              <a:off x="3769403" y="1162504"/>
              <a:ext cx="1012467" cy="65138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5" name="Freeform 16">
              <a:extLst>
                <a:ext uri="{FF2B5EF4-FFF2-40B4-BE49-F238E27FC236}">
                  <a16:creationId xmlns:a16="http://schemas.microsoft.com/office/drawing/2014/main" id="{2A4DD673-3E39-4793-AF8A-EEAE9F1C152B}"/>
                </a:ext>
              </a:extLst>
            </p:cNvPr>
            <p:cNvSpPr>
              <a:spLocks/>
            </p:cNvSpPr>
            <p:nvPr/>
          </p:nvSpPr>
          <p:spPr bwMode="auto">
            <a:xfrm>
              <a:off x="2837743" y="2626921"/>
              <a:ext cx="1131301" cy="889111"/>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6" name="Freeform 17">
              <a:extLst>
                <a:ext uri="{FF2B5EF4-FFF2-40B4-BE49-F238E27FC236}">
                  <a16:creationId xmlns:a16="http://schemas.microsoft.com/office/drawing/2014/main" id="{FD0475D9-93F5-46A2-B417-4E8A2C671F33}"/>
                </a:ext>
              </a:extLst>
            </p:cNvPr>
            <p:cNvSpPr>
              <a:spLocks/>
            </p:cNvSpPr>
            <p:nvPr/>
          </p:nvSpPr>
          <p:spPr bwMode="auto">
            <a:xfrm>
              <a:off x="2086711" y="2308364"/>
              <a:ext cx="869866" cy="1088805"/>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chemeClr val="accent4"/>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7" name="Freeform 18">
              <a:extLst>
                <a:ext uri="{FF2B5EF4-FFF2-40B4-BE49-F238E27FC236}">
                  <a16:creationId xmlns:a16="http://schemas.microsoft.com/office/drawing/2014/main" id="{40A15C3E-54E4-4B8B-91D4-3B41F44DAF9E}"/>
                </a:ext>
              </a:extLst>
            </p:cNvPr>
            <p:cNvSpPr>
              <a:spLocks/>
            </p:cNvSpPr>
            <p:nvPr/>
          </p:nvSpPr>
          <p:spPr bwMode="auto">
            <a:xfrm>
              <a:off x="1273884" y="2108672"/>
              <a:ext cx="998206" cy="1511960"/>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8" name="Freeform 19">
              <a:extLst>
                <a:ext uri="{FF2B5EF4-FFF2-40B4-BE49-F238E27FC236}">
                  <a16:creationId xmlns:a16="http://schemas.microsoft.com/office/drawing/2014/main" id="{29BF5596-6CA7-4A52-9E45-62E069544D39}"/>
                </a:ext>
              </a:extLst>
            </p:cNvPr>
            <p:cNvSpPr>
              <a:spLocks/>
            </p:cNvSpPr>
            <p:nvPr/>
          </p:nvSpPr>
          <p:spPr bwMode="auto">
            <a:xfrm>
              <a:off x="850835" y="1167259"/>
              <a:ext cx="1240627" cy="1050767"/>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19" name="Freeform 20">
              <a:extLst>
                <a:ext uri="{FF2B5EF4-FFF2-40B4-BE49-F238E27FC236}">
                  <a16:creationId xmlns:a16="http://schemas.microsoft.com/office/drawing/2014/main" id="{4CE9E042-A86A-455F-B331-368B9AE99265}"/>
                </a:ext>
              </a:extLst>
            </p:cNvPr>
            <p:cNvSpPr>
              <a:spLocks/>
            </p:cNvSpPr>
            <p:nvPr/>
          </p:nvSpPr>
          <p:spPr bwMode="auto">
            <a:xfrm>
              <a:off x="1863299" y="886739"/>
              <a:ext cx="917399" cy="1502451"/>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solidFill>
              <a:schemeClr val="accent4"/>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0" name="Freeform 21">
              <a:extLst>
                <a:ext uri="{FF2B5EF4-FFF2-40B4-BE49-F238E27FC236}">
                  <a16:creationId xmlns:a16="http://schemas.microsoft.com/office/drawing/2014/main" id="{D6965EEE-67AF-49FD-BE84-2733208E437A}"/>
                </a:ext>
              </a:extLst>
            </p:cNvPr>
            <p:cNvSpPr>
              <a:spLocks/>
            </p:cNvSpPr>
            <p:nvPr/>
          </p:nvSpPr>
          <p:spPr bwMode="auto">
            <a:xfrm>
              <a:off x="2253077" y="920022"/>
              <a:ext cx="1573362" cy="1017484"/>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rgbClr val="6894B2"/>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1" name="Freeform 22">
              <a:extLst>
                <a:ext uri="{FF2B5EF4-FFF2-40B4-BE49-F238E27FC236}">
                  <a16:creationId xmlns:a16="http://schemas.microsoft.com/office/drawing/2014/main" id="{9AC8FC7A-14AD-467C-AFEE-A27C35D4D193}"/>
                </a:ext>
              </a:extLst>
            </p:cNvPr>
            <p:cNvSpPr>
              <a:spLocks/>
            </p:cNvSpPr>
            <p:nvPr/>
          </p:nvSpPr>
          <p:spPr bwMode="auto">
            <a:xfrm>
              <a:off x="8232810" y="1043641"/>
              <a:ext cx="556144" cy="889111"/>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2" name="Freeform 23">
              <a:extLst>
                <a:ext uri="{FF2B5EF4-FFF2-40B4-BE49-F238E27FC236}">
                  <a16:creationId xmlns:a16="http://schemas.microsoft.com/office/drawing/2014/main" id="{8A0ACC55-8FD6-4CD8-B9EA-A3DFAE020CAC}"/>
                </a:ext>
              </a:extLst>
            </p:cNvPr>
            <p:cNvSpPr>
              <a:spLocks/>
            </p:cNvSpPr>
            <p:nvPr/>
          </p:nvSpPr>
          <p:spPr bwMode="auto">
            <a:xfrm>
              <a:off x="7163304" y="1652231"/>
              <a:ext cx="1150314" cy="846319"/>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3" name="Freeform 24">
              <a:extLst>
                <a:ext uri="{FF2B5EF4-FFF2-40B4-BE49-F238E27FC236}">
                  <a16:creationId xmlns:a16="http://schemas.microsoft.com/office/drawing/2014/main" id="{126C38C0-EE16-4436-8354-DA135ACF7FBB}"/>
                </a:ext>
              </a:extLst>
            </p:cNvPr>
            <p:cNvSpPr>
              <a:spLocks/>
            </p:cNvSpPr>
            <p:nvPr/>
          </p:nvSpPr>
          <p:spPr bwMode="auto">
            <a:xfrm>
              <a:off x="7938101" y="1595174"/>
              <a:ext cx="266189" cy="480215"/>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4" name="Freeform 25">
              <a:extLst>
                <a:ext uri="{FF2B5EF4-FFF2-40B4-BE49-F238E27FC236}">
                  <a16:creationId xmlns:a16="http://schemas.microsoft.com/office/drawing/2014/main" id="{DB4D7977-6CF9-4139-AA04-F3D2DEE91FAF}"/>
                </a:ext>
              </a:extLst>
            </p:cNvPr>
            <p:cNvSpPr>
              <a:spLocks/>
            </p:cNvSpPr>
            <p:nvPr/>
          </p:nvSpPr>
          <p:spPr bwMode="auto">
            <a:xfrm>
              <a:off x="8147250" y="1533364"/>
              <a:ext cx="237668" cy="527760"/>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rgbClr val="6894B2"/>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5" name="Freeform 26">
              <a:extLst>
                <a:ext uri="{FF2B5EF4-FFF2-40B4-BE49-F238E27FC236}">
                  <a16:creationId xmlns:a16="http://schemas.microsoft.com/office/drawing/2014/main" id="{E38B7348-05BC-4E18-AD88-F00448228D79}"/>
                </a:ext>
              </a:extLst>
            </p:cNvPr>
            <p:cNvSpPr>
              <a:spLocks/>
            </p:cNvSpPr>
            <p:nvPr/>
          </p:nvSpPr>
          <p:spPr bwMode="auto">
            <a:xfrm>
              <a:off x="8056939" y="2175236"/>
              <a:ext cx="266189" cy="242485"/>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6" name="Freeform 27">
              <a:extLst>
                <a:ext uri="{FF2B5EF4-FFF2-40B4-BE49-F238E27FC236}">
                  <a16:creationId xmlns:a16="http://schemas.microsoft.com/office/drawing/2014/main" id="{F86EF88B-C9B8-4721-9D72-04DB8F10ACE4}"/>
                </a:ext>
              </a:extLst>
            </p:cNvPr>
            <p:cNvSpPr>
              <a:spLocks/>
            </p:cNvSpPr>
            <p:nvPr/>
          </p:nvSpPr>
          <p:spPr bwMode="auto">
            <a:xfrm>
              <a:off x="8294607" y="2151460"/>
              <a:ext cx="114083" cy="147393"/>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7" name="Freeform 28">
              <a:extLst>
                <a:ext uri="{FF2B5EF4-FFF2-40B4-BE49-F238E27FC236}">
                  <a16:creationId xmlns:a16="http://schemas.microsoft.com/office/drawing/2014/main" id="{56945BA0-5A53-40D3-954A-B1138592A2C3}"/>
                </a:ext>
              </a:extLst>
            </p:cNvPr>
            <p:cNvSpPr>
              <a:spLocks/>
            </p:cNvSpPr>
            <p:nvPr/>
          </p:nvSpPr>
          <p:spPr bwMode="auto">
            <a:xfrm>
              <a:off x="8056939" y="1980294"/>
              <a:ext cx="518116" cy="26150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8" name="Freeform 30">
              <a:extLst>
                <a:ext uri="{FF2B5EF4-FFF2-40B4-BE49-F238E27FC236}">
                  <a16:creationId xmlns:a16="http://schemas.microsoft.com/office/drawing/2014/main" id="{C58EF9D6-F694-4EB7-823C-AAF636B0CCA4}"/>
                </a:ext>
              </a:extLst>
            </p:cNvPr>
            <p:cNvSpPr>
              <a:spLocks/>
            </p:cNvSpPr>
            <p:nvPr/>
          </p:nvSpPr>
          <p:spPr bwMode="auto">
            <a:xfrm>
              <a:off x="7857296" y="2403458"/>
              <a:ext cx="199639" cy="446930"/>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29" name="Freeform 31">
              <a:extLst>
                <a:ext uri="{FF2B5EF4-FFF2-40B4-BE49-F238E27FC236}">
                  <a16:creationId xmlns:a16="http://schemas.microsoft.com/office/drawing/2014/main" id="{4724CE52-B969-4A23-8FCA-75EEDD139D4A}"/>
                </a:ext>
              </a:extLst>
            </p:cNvPr>
            <p:cNvSpPr>
              <a:spLocks/>
            </p:cNvSpPr>
            <p:nvPr/>
          </p:nvSpPr>
          <p:spPr bwMode="auto">
            <a:xfrm>
              <a:off x="7819271" y="2712504"/>
              <a:ext cx="156859" cy="256750"/>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0" name="Freeform 32">
              <a:extLst>
                <a:ext uri="{FF2B5EF4-FFF2-40B4-BE49-F238E27FC236}">
                  <a16:creationId xmlns:a16="http://schemas.microsoft.com/office/drawing/2014/main" id="{9818ABC4-C9F8-4B17-A7C8-095FF7A3DB99}"/>
                </a:ext>
              </a:extLst>
            </p:cNvPr>
            <p:cNvSpPr>
              <a:spLocks/>
            </p:cNvSpPr>
            <p:nvPr/>
          </p:nvSpPr>
          <p:spPr bwMode="auto">
            <a:xfrm>
              <a:off x="7058731" y="2284587"/>
              <a:ext cx="893633" cy="580061"/>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1" name="Freeform 33">
              <a:extLst>
                <a:ext uri="{FF2B5EF4-FFF2-40B4-BE49-F238E27FC236}">
                  <a16:creationId xmlns:a16="http://schemas.microsoft.com/office/drawing/2014/main" id="{FAE65DC5-1BBB-48AC-9BFF-41BCCEF0C8E8}"/>
                </a:ext>
              </a:extLst>
            </p:cNvPr>
            <p:cNvSpPr>
              <a:spLocks/>
            </p:cNvSpPr>
            <p:nvPr/>
          </p:nvSpPr>
          <p:spPr bwMode="auto">
            <a:xfrm>
              <a:off x="6222139" y="4609590"/>
              <a:ext cx="1383227" cy="108404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2" name="Freeform 34">
              <a:extLst>
                <a:ext uri="{FF2B5EF4-FFF2-40B4-BE49-F238E27FC236}">
                  <a16:creationId xmlns:a16="http://schemas.microsoft.com/office/drawing/2014/main" id="{0321CC20-6D9D-482E-B118-283CB0720DF2}"/>
                </a:ext>
              </a:extLst>
            </p:cNvPr>
            <p:cNvSpPr>
              <a:spLocks/>
            </p:cNvSpPr>
            <p:nvPr/>
          </p:nvSpPr>
          <p:spPr bwMode="auto">
            <a:xfrm>
              <a:off x="5147878" y="4324310"/>
              <a:ext cx="865113" cy="765491"/>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3" name="Freeform 35">
              <a:extLst>
                <a:ext uri="{FF2B5EF4-FFF2-40B4-BE49-F238E27FC236}">
                  <a16:creationId xmlns:a16="http://schemas.microsoft.com/office/drawing/2014/main" id="{9F6CEA7B-E7B9-41D6-A51C-17DFCA97BDC2}"/>
                </a:ext>
              </a:extLst>
            </p:cNvPr>
            <p:cNvSpPr>
              <a:spLocks/>
            </p:cNvSpPr>
            <p:nvPr/>
          </p:nvSpPr>
          <p:spPr bwMode="auto">
            <a:xfrm>
              <a:off x="5043304" y="3639650"/>
              <a:ext cx="774798" cy="69892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rgbClr val="6894B2"/>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4" name="Freeform 36">
              <a:extLst>
                <a:ext uri="{FF2B5EF4-FFF2-40B4-BE49-F238E27FC236}">
                  <a16:creationId xmlns:a16="http://schemas.microsoft.com/office/drawing/2014/main" id="{11BF1ABC-866C-4453-9333-6EC905A7E667}"/>
                </a:ext>
              </a:extLst>
            </p:cNvPr>
            <p:cNvSpPr>
              <a:spLocks/>
            </p:cNvSpPr>
            <p:nvPr/>
          </p:nvSpPr>
          <p:spPr bwMode="auto">
            <a:xfrm>
              <a:off x="5737297" y="3497014"/>
              <a:ext cx="1311928" cy="427911"/>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5" name="Freeform 37">
              <a:extLst>
                <a:ext uri="{FF2B5EF4-FFF2-40B4-BE49-F238E27FC236}">
                  <a16:creationId xmlns:a16="http://schemas.microsoft.com/office/drawing/2014/main" id="{2CD0089E-D268-4234-BE96-C25C13025D2B}"/>
                </a:ext>
              </a:extLst>
            </p:cNvPr>
            <p:cNvSpPr>
              <a:spLocks/>
            </p:cNvSpPr>
            <p:nvPr/>
          </p:nvSpPr>
          <p:spPr bwMode="auto">
            <a:xfrm>
              <a:off x="6668957" y="3354374"/>
              <a:ext cx="1311928" cy="580061"/>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6" name="Freeform 38">
              <a:extLst>
                <a:ext uri="{FF2B5EF4-FFF2-40B4-BE49-F238E27FC236}">
                  <a16:creationId xmlns:a16="http://schemas.microsoft.com/office/drawing/2014/main" id="{87D8FEC3-9192-447A-BF45-5755EA440DB4}"/>
                </a:ext>
              </a:extLst>
            </p:cNvPr>
            <p:cNvSpPr>
              <a:spLocks/>
            </p:cNvSpPr>
            <p:nvPr/>
          </p:nvSpPr>
          <p:spPr bwMode="auto">
            <a:xfrm>
              <a:off x="6478820" y="3829834"/>
              <a:ext cx="808073" cy="870094"/>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6C278"/>
                </a:solidFill>
                <a:effectLst/>
                <a:uLnTx/>
                <a:uFillTx/>
                <a:latin typeface="Trebuchet MS"/>
                <a:ea typeface="+mn-ea"/>
                <a:cs typeface="+mn-cs"/>
              </a:endParaRPr>
            </a:p>
          </p:txBody>
        </p:sp>
        <p:sp>
          <p:nvSpPr>
            <p:cNvPr id="237" name="Freeform 39">
              <a:extLst>
                <a:ext uri="{FF2B5EF4-FFF2-40B4-BE49-F238E27FC236}">
                  <a16:creationId xmlns:a16="http://schemas.microsoft.com/office/drawing/2014/main" id="{13803C89-E62F-4979-AF19-0AD24465EE37}"/>
                </a:ext>
              </a:extLst>
            </p:cNvPr>
            <p:cNvSpPr>
              <a:spLocks/>
            </p:cNvSpPr>
            <p:nvPr/>
          </p:nvSpPr>
          <p:spPr bwMode="auto">
            <a:xfrm>
              <a:off x="6745011" y="2870964"/>
              <a:ext cx="1178835" cy="660890"/>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8" name="Freeform 40">
              <a:extLst>
                <a:ext uri="{FF2B5EF4-FFF2-40B4-BE49-F238E27FC236}">
                  <a16:creationId xmlns:a16="http://schemas.microsoft.com/office/drawing/2014/main" id="{F00574BE-A524-4F49-BBE7-AA26F7B1D456}"/>
                </a:ext>
              </a:extLst>
            </p:cNvPr>
            <p:cNvSpPr>
              <a:spLocks/>
            </p:cNvSpPr>
            <p:nvPr/>
          </p:nvSpPr>
          <p:spPr bwMode="auto">
            <a:xfrm>
              <a:off x="6849583" y="3758515"/>
              <a:ext cx="760538" cy="589570"/>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39" name="Freeform 41">
              <a:extLst>
                <a:ext uri="{FF2B5EF4-FFF2-40B4-BE49-F238E27FC236}">
                  <a16:creationId xmlns:a16="http://schemas.microsoft.com/office/drawing/2014/main" id="{A596434D-BF6B-45BA-B521-F2916D5142E2}"/>
                </a:ext>
              </a:extLst>
            </p:cNvPr>
            <p:cNvSpPr>
              <a:spLocks/>
            </p:cNvSpPr>
            <p:nvPr/>
          </p:nvSpPr>
          <p:spPr bwMode="auto">
            <a:xfrm>
              <a:off x="6065276" y="3867871"/>
              <a:ext cx="598924" cy="960427"/>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0" name="Freeform 42">
              <a:extLst>
                <a:ext uri="{FF2B5EF4-FFF2-40B4-BE49-F238E27FC236}">
                  <a16:creationId xmlns:a16="http://schemas.microsoft.com/office/drawing/2014/main" id="{C27CCAC9-AA35-4511-A31B-7CD178211C82}"/>
                </a:ext>
              </a:extLst>
            </p:cNvPr>
            <p:cNvSpPr>
              <a:spLocks/>
            </p:cNvSpPr>
            <p:nvPr/>
          </p:nvSpPr>
          <p:spPr bwMode="auto">
            <a:xfrm>
              <a:off x="5542406" y="3901153"/>
              <a:ext cx="551393" cy="965183"/>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1" name="Freeform 43">
              <a:extLst>
                <a:ext uri="{FF2B5EF4-FFF2-40B4-BE49-F238E27FC236}">
                  <a16:creationId xmlns:a16="http://schemas.microsoft.com/office/drawing/2014/main" id="{1858F755-858A-402C-A589-DE5E7B3BA08F}"/>
                </a:ext>
              </a:extLst>
            </p:cNvPr>
            <p:cNvSpPr>
              <a:spLocks/>
            </p:cNvSpPr>
            <p:nvPr/>
          </p:nvSpPr>
          <p:spPr bwMode="auto">
            <a:xfrm>
              <a:off x="7282140" y="2736276"/>
              <a:ext cx="684486" cy="499235"/>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2" name="Freeform 44">
              <a:extLst>
                <a:ext uri="{FF2B5EF4-FFF2-40B4-BE49-F238E27FC236}">
                  <a16:creationId xmlns:a16="http://schemas.microsoft.com/office/drawing/2014/main" id="{1E3742F2-5863-4E8F-A6F1-D86CE146FCCB}"/>
                </a:ext>
              </a:extLst>
            </p:cNvPr>
            <p:cNvSpPr>
              <a:spLocks/>
            </p:cNvSpPr>
            <p:nvPr/>
          </p:nvSpPr>
          <p:spPr bwMode="auto">
            <a:xfrm>
              <a:off x="6863841" y="2679222"/>
              <a:ext cx="703499" cy="694172"/>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3" name="Freeform 45">
              <a:extLst>
                <a:ext uri="{FF2B5EF4-FFF2-40B4-BE49-F238E27FC236}">
                  <a16:creationId xmlns:a16="http://schemas.microsoft.com/office/drawing/2014/main" id="{48C1B98F-FBCB-4D2B-9A55-A66950A12E2E}"/>
                </a:ext>
              </a:extLst>
            </p:cNvPr>
            <p:cNvSpPr>
              <a:spLocks/>
            </p:cNvSpPr>
            <p:nvPr/>
          </p:nvSpPr>
          <p:spPr bwMode="auto">
            <a:xfrm>
              <a:off x="5832365" y="3050080"/>
              <a:ext cx="1121793" cy="580061"/>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4" name="Freeform 46">
              <a:extLst>
                <a:ext uri="{FF2B5EF4-FFF2-40B4-BE49-F238E27FC236}">
                  <a16:creationId xmlns:a16="http://schemas.microsoft.com/office/drawing/2014/main" id="{F99EB375-CBCC-4315-82A9-3CEF13CCA1E3}"/>
                </a:ext>
              </a:extLst>
            </p:cNvPr>
            <p:cNvSpPr>
              <a:spLocks/>
            </p:cNvSpPr>
            <p:nvPr/>
          </p:nvSpPr>
          <p:spPr bwMode="auto">
            <a:xfrm>
              <a:off x="4876935" y="2845631"/>
              <a:ext cx="1021974" cy="889111"/>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5" name="Freeform 47">
              <a:extLst>
                <a:ext uri="{FF2B5EF4-FFF2-40B4-BE49-F238E27FC236}">
                  <a16:creationId xmlns:a16="http://schemas.microsoft.com/office/drawing/2014/main" id="{34818245-56FE-4BCB-8F6A-4E2B41782D65}"/>
                </a:ext>
              </a:extLst>
            </p:cNvPr>
            <p:cNvSpPr>
              <a:spLocks/>
            </p:cNvSpPr>
            <p:nvPr/>
          </p:nvSpPr>
          <p:spPr bwMode="auto">
            <a:xfrm>
              <a:off x="4696306" y="1138731"/>
              <a:ext cx="988701" cy="1150612"/>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6" name="Line 48">
              <a:extLst>
                <a:ext uri="{FF2B5EF4-FFF2-40B4-BE49-F238E27FC236}">
                  <a16:creationId xmlns:a16="http://schemas.microsoft.com/office/drawing/2014/main" id="{F34D08AD-BB8D-44CE-AC76-D2B84CF13115}"/>
                </a:ext>
              </a:extLst>
            </p:cNvPr>
            <p:cNvSpPr>
              <a:spLocks noChangeShapeType="1"/>
            </p:cNvSpPr>
            <p:nvPr/>
          </p:nvSpPr>
          <p:spPr bwMode="auto">
            <a:xfrm>
              <a:off x="5371287" y="1685510"/>
              <a:ext cx="0" cy="0"/>
            </a:xfrm>
            <a:prstGeom prst="line">
              <a:avLst/>
            </a:pr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7" name="Line 49">
              <a:extLst>
                <a:ext uri="{FF2B5EF4-FFF2-40B4-BE49-F238E27FC236}">
                  <a16:creationId xmlns:a16="http://schemas.microsoft.com/office/drawing/2014/main" id="{9CE0F80E-90F8-46A0-86C7-42DF5EFA4CF8}"/>
                </a:ext>
              </a:extLst>
            </p:cNvPr>
            <p:cNvSpPr>
              <a:spLocks noChangeShapeType="1"/>
            </p:cNvSpPr>
            <p:nvPr/>
          </p:nvSpPr>
          <p:spPr bwMode="auto">
            <a:xfrm>
              <a:off x="5371287" y="1685510"/>
              <a:ext cx="0" cy="0"/>
            </a:xfrm>
            <a:prstGeom prst="line">
              <a:avLst/>
            </a:prstGeom>
            <a:grpFill/>
            <a:ln w="952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8" name="Freeform 50">
              <a:extLst>
                <a:ext uri="{FF2B5EF4-FFF2-40B4-BE49-F238E27FC236}">
                  <a16:creationId xmlns:a16="http://schemas.microsoft.com/office/drawing/2014/main" id="{052BA7DB-AB13-4E81-B396-12C17B30B3CD}"/>
                </a:ext>
              </a:extLst>
            </p:cNvPr>
            <p:cNvSpPr>
              <a:spLocks/>
            </p:cNvSpPr>
            <p:nvPr/>
          </p:nvSpPr>
          <p:spPr bwMode="auto">
            <a:xfrm>
              <a:off x="5604202" y="1476309"/>
              <a:ext cx="1155067" cy="1088805"/>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rgbClr val="6894B2"/>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49" name="Freeform 51">
              <a:extLst>
                <a:ext uri="{FF2B5EF4-FFF2-40B4-BE49-F238E27FC236}">
                  <a16:creationId xmlns:a16="http://schemas.microsoft.com/office/drawing/2014/main" id="{BD8AEB4B-E67D-48A5-8386-053A55C75D86}"/>
                </a:ext>
              </a:extLst>
            </p:cNvPr>
            <p:cNvSpPr>
              <a:spLocks/>
            </p:cNvSpPr>
            <p:nvPr/>
          </p:nvSpPr>
          <p:spPr bwMode="auto">
            <a:xfrm>
              <a:off x="5276218" y="1604684"/>
              <a:ext cx="808073" cy="860585"/>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50" name="Freeform 52">
              <a:extLst>
                <a:ext uri="{FF2B5EF4-FFF2-40B4-BE49-F238E27FC236}">
                  <a16:creationId xmlns:a16="http://schemas.microsoft.com/office/drawing/2014/main" id="{8A076627-7A43-4FDF-9F2A-71C64E381749}"/>
                </a:ext>
              </a:extLst>
            </p:cNvPr>
            <p:cNvSpPr>
              <a:spLocks/>
            </p:cNvSpPr>
            <p:nvPr/>
          </p:nvSpPr>
          <p:spPr bwMode="auto">
            <a:xfrm>
              <a:off x="6459807" y="2417717"/>
              <a:ext cx="646461" cy="741718"/>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51" name="Freeform 53">
              <a:extLst>
                <a:ext uri="{FF2B5EF4-FFF2-40B4-BE49-F238E27FC236}">
                  <a16:creationId xmlns:a16="http://schemas.microsoft.com/office/drawing/2014/main" id="{71CB487F-74F9-48CC-A5F7-4BE1AB8C8E3D}"/>
                </a:ext>
              </a:extLst>
            </p:cNvPr>
            <p:cNvSpPr>
              <a:spLocks/>
            </p:cNvSpPr>
            <p:nvPr/>
          </p:nvSpPr>
          <p:spPr bwMode="auto">
            <a:xfrm>
              <a:off x="6041511" y="2546095"/>
              <a:ext cx="475335" cy="817790"/>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rgbClr val="6894B2"/>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52" name="Freeform 54">
              <a:extLst>
                <a:ext uri="{FF2B5EF4-FFF2-40B4-BE49-F238E27FC236}">
                  <a16:creationId xmlns:a16="http://schemas.microsoft.com/office/drawing/2014/main" id="{F639266B-A61B-4DA1-95E1-CE15421250B2}"/>
                </a:ext>
              </a:extLst>
            </p:cNvPr>
            <p:cNvSpPr>
              <a:spLocks/>
            </p:cNvSpPr>
            <p:nvPr/>
          </p:nvSpPr>
          <p:spPr bwMode="auto">
            <a:xfrm>
              <a:off x="5504381" y="2441492"/>
              <a:ext cx="613183" cy="1074540"/>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53" name="Freeform 55">
              <a:extLst>
                <a:ext uri="{FF2B5EF4-FFF2-40B4-BE49-F238E27FC236}">
                  <a16:creationId xmlns:a16="http://schemas.microsoft.com/office/drawing/2014/main" id="{7A8DB575-82A4-4E53-8B44-322ADA05291B}"/>
                </a:ext>
              </a:extLst>
            </p:cNvPr>
            <p:cNvSpPr>
              <a:spLocks/>
            </p:cNvSpPr>
            <p:nvPr/>
          </p:nvSpPr>
          <p:spPr bwMode="auto">
            <a:xfrm>
              <a:off x="4753348" y="2203761"/>
              <a:ext cx="931661" cy="684662"/>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rgbClr val="6894B2"/>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54" name="Freeform 56">
              <a:extLst>
                <a:ext uri="{FF2B5EF4-FFF2-40B4-BE49-F238E27FC236}">
                  <a16:creationId xmlns:a16="http://schemas.microsoft.com/office/drawing/2014/main" id="{B6A8BE38-0EB4-42D8-A755-C30DB9479FD5}"/>
                </a:ext>
              </a:extLst>
            </p:cNvPr>
            <p:cNvSpPr>
              <a:spLocks/>
            </p:cNvSpPr>
            <p:nvPr/>
          </p:nvSpPr>
          <p:spPr bwMode="auto">
            <a:xfrm>
              <a:off x="-1346204" y="1136354"/>
              <a:ext cx="2073231" cy="1611809"/>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55" name="Freeform 57">
              <a:extLst>
                <a:ext uri="{FF2B5EF4-FFF2-40B4-BE49-F238E27FC236}">
                  <a16:creationId xmlns:a16="http://schemas.microsoft.com/office/drawing/2014/main" id="{2A070100-1A47-4264-BA45-CB49A730B35A}"/>
                </a:ext>
              </a:extLst>
            </p:cNvPr>
            <p:cNvSpPr>
              <a:spLocks/>
            </p:cNvSpPr>
            <p:nvPr/>
          </p:nvSpPr>
          <p:spPr bwMode="auto">
            <a:xfrm>
              <a:off x="-546926" y="3766914"/>
              <a:ext cx="1264393" cy="803531"/>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solidFill>
              <a:srgbClr val="4ABDBC"/>
            </a:solid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sp>
          <p:nvSpPr>
            <p:cNvPr id="256" name="Rectangle 255">
              <a:extLst>
                <a:ext uri="{FF2B5EF4-FFF2-40B4-BE49-F238E27FC236}">
                  <a16:creationId xmlns:a16="http://schemas.microsoft.com/office/drawing/2014/main" id="{AA5D72E4-DB54-4BEA-8A07-E2D89757AE8A}"/>
                </a:ext>
              </a:extLst>
            </p:cNvPr>
            <p:cNvSpPr/>
            <p:nvPr/>
          </p:nvSpPr>
          <p:spPr>
            <a:xfrm rot="2400000">
              <a:off x="7552407" y="2905079"/>
              <a:ext cx="71292" cy="71292"/>
            </a:xfrm>
            <a:prstGeom prst="rect">
              <a:avLst/>
            </a:prstGeom>
            <a:solidFill>
              <a:srgbClr val="4ABDBC"/>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10" name="Freeform 11">
              <a:extLst>
                <a:ext uri="{FF2B5EF4-FFF2-40B4-BE49-F238E27FC236}">
                  <a16:creationId xmlns:a16="http://schemas.microsoft.com/office/drawing/2014/main" id="{03607B43-BD53-403E-A4D5-33DBB99D8316}"/>
                </a:ext>
              </a:extLst>
            </p:cNvPr>
            <p:cNvSpPr>
              <a:spLocks/>
            </p:cNvSpPr>
            <p:nvPr/>
          </p:nvSpPr>
          <p:spPr bwMode="auto">
            <a:xfrm>
              <a:off x="3912003" y="2926462"/>
              <a:ext cx="1131301" cy="627609"/>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515A"/>
                </a:solidFill>
                <a:effectLst/>
                <a:uLnTx/>
                <a:uFillTx/>
                <a:latin typeface="Trebuchet MS"/>
                <a:ea typeface="+mn-ea"/>
                <a:cs typeface="+mn-cs"/>
              </a:endParaRPr>
            </a:p>
          </p:txBody>
        </p:sp>
      </p:grpSp>
      <p:sp>
        <p:nvSpPr>
          <p:cNvPr id="70" name="Rectangle 66">
            <a:extLst>
              <a:ext uri="{FF2B5EF4-FFF2-40B4-BE49-F238E27FC236}">
                <a16:creationId xmlns:a16="http://schemas.microsoft.com/office/drawing/2014/main" id="{0CE1B256-A0B9-CB44-BCA8-400AEE5D2DEC}"/>
              </a:ext>
            </a:extLst>
          </p:cNvPr>
          <p:cNvSpPr>
            <a:spLocks noChangeArrowheads="1"/>
          </p:cNvSpPr>
          <p:nvPr/>
        </p:nvSpPr>
        <p:spPr bwMode="auto">
          <a:xfrm>
            <a:off x="700857" y="5060218"/>
            <a:ext cx="182880" cy="182880"/>
          </a:xfrm>
          <a:prstGeom prst="rect">
            <a:avLst/>
          </a:prstGeom>
          <a:solidFill>
            <a:schemeClr val="accent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Arial"/>
            </a:endParaRPr>
          </a:p>
        </p:txBody>
      </p:sp>
      <p:sp>
        <p:nvSpPr>
          <p:cNvPr id="71" name="Rectangle 66">
            <a:extLst>
              <a:ext uri="{FF2B5EF4-FFF2-40B4-BE49-F238E27FC236}">
                <a16:creationId xmlns:a16="http://schemas.microsoft.com/office/drawing/2014/main" id="{7758FA37-5C0E-3949-8BB2-EE2B47A22F4C}"/>
              </a:ext>
            </a:extLst>
          </p:cNvPr>
          <p:cNvSpPr>
            <a:spLocks noChangeArrowheads="1"/>
          </p:cNvSpPr>
          <p:nvPr/>
        </p:nvSpPr>
        <p:spPr bwMode="auto">
          <a:xfrm>
            <a:off x="700857" y="5396648"/>
            <a:ext cx="182880" cy="182880"/>
          </a:xfrm>
          <a:prstGeom prst="rect">
            <a:avLst/>
          </a:prstGeom>
          <a:solidFill>
            <a:srgbClr val="6794B1"/>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Arial"/>
            </a:endParaRPr>
          </a:p>
        </p:txBody>
      </p:sp>
      <p:sp>
        <p:nvSpPr>
          <p:cNvPr id="72" name="Rectangle 66">
            <a:extLst>
              <a:ext uri="{FF2B5EF4-FFF2-40B4-BE49-F238E27FC236}">
                <a16:creationId xmlns:a16="http://schemas.microsoft.com/office/drawing/2014/main" id="{3F1D649A-BE3D-5D47-B2AF-B376B41CFA2E}"/>
              </a:ext>
            </a:extLst>
          </p:cNvPr>
          <p:cNvSpPr>
            <a:spLocks noChangeArrowheads="1"/>
          </p:cNvSpPr>
          <p:nvPr/>
        </p:nvSpPr>
        <p:spPr bwMode="auto">
          <a:xfrm>
            <a:off x="700857" y="5738820"/>
            <a:ext cx="182880" cy="182880"/>
          </a:xfrm>
          <a:prstGeom prst="rect">
            <a:avLst/>
          </a:prstGeom>
          <a:solidFill>
            <a:schemeClr val="bg1">
              <a:lumMod val="85000"/>
            </a:scheme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Arial"/>
            </a:endParaRPr>
          </a:p>
        </p:txBody>
      </p:sp>
      <p:sp>
        <p:nvSpPr>
          <p:cNvPr id="2" name="TextBox 1">
            <a:extLst>
              <a:ext uri="{FF2B5EF4-FFF2-40B4-BE49-F238E27FC236}">
                <a16:creationId xmlns:a16="http://schemas.microsoft.com/office/drawing/2014/main" id="{9B770426-394F-AD4E-BEA8-4C6A38005055}"/>
              </a:ext>
            </a:extLst>
          </p:cNvPr>
          <p:cNvSpPr txBox="1"/>
          <p:nvPr/>
        </p:nvSpPr>
        <p:spPr>
          <a:xfrm>
            <a:off x="874434" y="5691256"/>
            <a:ext cx="2177199" cy="276999"/>
          </a:xfrm>
          <a:prstGeom prst="rect">
            <a:avLst/>
          </a:prstGeom>
          <a:noFill/>
        </p:spPr>
        <p:txBody>
          <a:bodyPr wrap="none" rtlCol="0">
            <a:spAutoFit/>
          </a:bodyPr>
          <a:lstStyle/>
          <a:p>
            <a:r>
              <a:rPr lang="en-US" sz="1200" dirty="0"/>
              <a:t>Not yet expanded (14 states)</a:t>
            </a:r>
          </a:p>
        </p:txBody>
      </p:sp>
      <p:sp>
        <p:nvSpPr>
          <p:cNvPr id="74" name="TextBox 73">
            <a:extLst>
              <a:ext uri="{FF2B5EF4-FFF2-40B4-BE49-F238E27FC236}">
                <a16:creationId xmlns:a16="http://schemas.microsoft.com/office/drawing/2014/main" id="{097B260E-017B-214C-81D0-0387A27D2BEE}"/>
              </a:ext>
            </a:extLst>
          </p:cNvPr>
          <p:cNvSpPr txBox="1"/>
          <p:nvPr/>
        </p:nvSpPr>
        <p:spPr>
          <a:xfrm>
            <a:off x="874434" y="5351954"/>
            <a:ext cx="2454518" cy="276999"/>
          </a:xfrm>
          <a:prstGeom prst="rect">
            <a:avLst/>
          </a:prstGeom>
          <a:noFill/>
        </p:spPr>
        <p:txBody>
          <a:bodyPr wrap="none" rtlCol="0">
            <a:spAutoFit/>
          </a:bodyPr>
          <a:lstStyle/>
          <a:p>
            <a:r>
              <a:rPr lang="en-US" sz="1200" dirty="0"/>
              <a:t>1115 expansion waiver (7 states)</a:t>
            </a:r>
          </a:p>
        </p:txBody>
      </p:sp>
      <p:sp>
        <p:nvSpPr>
          <p:cNvPr id="75" name="TextBox 74">
            <a:extLst>
              <a:ext uri="{FF2B5EF4-FFF2-40B4-BE49-F238E27FC236}">
                <a16:creationId xmlns:a16="http://schemas.microsoft.com/office/drawing/2014/main" id="{D8E5D492-D31B-C348-8AB3-AB4A3DBE10BC}"/>
              </a:ext>
            </a:extLst>
          </p:cNvPr>
          <p:cNvSpPr txBox="1"/>
          <p:nvPr/>
        </p:nvSpPr>
        <p:spPr>
          <a:xfrm>
            <a:off x="874434" y="5015536"/>
            <a:ext cx="2092239" cy="276999"/>
          </a:xfrm>
          <a:prstGeom prst="rect">
            <a:avLst/>
          </a:prstGeom>
          <a:noFill/>
        </p:spPr>
        <p:txBody>
          <a:bodyPr wrap="none" rtlCol="0">
            <a:spAutoFit/>
          </a:bodyPr>
          <a:lstStyle/>
          <a:p>
            <a:r>
              <a:rPr lang="en-US" sz="1200" dirty="0"/>
              <a:t>Expanded (26 states + D.C.)</a:t>
            </a:r>
          </a:p>
        </p:txBody>
      </p:sp>
      <p:sp>
        <p:nvSpPr>
          <p:cNvPr id="76" name="TextBox 75">
            <a:extLst>
              <a:ext uri="{FF2B5EF4-FFF2-40B4-BE49-F238E27FC236}">
                <a16:creationId xmlns:a16="http://schemas.microsoft.com/office/drawing/2014/main" id="{45C914EF-929D-6541-8939-6E08AE2B9705}"/>
              </a:ext>
            </a:extLst>
          </p:cNvPr>
          <p:cNvSpPr txBox="1"/>
          <p:nvPr/>
        </p:nvSpPr>
        <p:spPr>
          <a:xfrm>
            <a:off x="874434" y="4495082"/>
            <a:ext cx="3239990" cy="461665"/>
          </a:xfrm>
          <a:prstGeom prst="rect">
            <a:avLst/>
          </a:prstGeom>
          <a:noFill/>
        </p:spPr>
        <p:txBody>
          <a:bodyPr wrap="none" rtlCol="0">
            <a:spAutoFit/>
          </a:bodyPr>
          <a:lstStyle/>
          <a:p>
            <a:r>
              <a:rPr lang="en-US" sz="1200" dirty="0"/>
              <a:t>Ballot initiative to expand Medicaid passed, </a:t>
            </a:r>
            <a:br>
              <a:rPr lang="en-US" sz="1200" dirty="0"/>
            </a:br>
            <a:r>
              <a:rPr lang="en-US" sz="1200" dirty="0"/>
              <a:t>state has not yet expanded (3 states)</a:t>
            </a:r>
          </a:p>
        </p:txBody>
      </p:sp>
    </p:spTree>
    <p:extLst>
      <p:ext uri="{BB962C8B-B14F-4D97-AF65-F5344CB8AC3E}">
        <p14:creationId xmlns:p14="http://schemas.microsoft.com/office/powerpoint/2010/main" val="419709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10">
            <a:extLst>
              <a:ext uri="{FF2B5EF4-FFF2-40B4-BE49-F238E27FC236}">
                <a16:creationId xmlns:a16="http://schemas.microsoft.com/office/drawing/2014/main" id="{0794BBDB-313B-46F6-9C8C-77293F661ECA}"/>
              </a:ext>
            </a:extLst>
          </p:cNvPr>
          <p:cNvGraphicFramePr>
            <a:graphicFrameLocks/>
          </p:cNvGraphicFramePr>
          <p:nvPr>
            <p:extLst>
              <p:ext uri="{D42A27DB-BD31-4B8C-83A1-F6EECF244321}">
                <p14:modId xmlns:p14="http://schemas.microsoft.com/office/powerpoint/2010/main" val="1812960698"/>
              </p:ext>
            </p:extLst>
          </p:nvPr>
        </p:nvGraphicFramePr>
        <p:xfrm>
          <a:off x="627434" y="1088781"/>
          <a:ext cx="8091114" cy="46445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21"/>
          </p:nvPr>
        </p:nvSpPr>
        <p:spPr>
          <a:xfrm>
            <a:off x="2133601" y="5769219"/>
            <a:ext cx="6584948" cy="1008153"/>
          </a:xfrm>
        </p:spPr>
        <p:txBody>
          <a:bodyPr>
            <a:normAutofit fontScale="77500" lnSpcReduction="20000"/>
          </a:bodyPr>
          <a:lstStyle/>
          <a:p>
            <a:r>
              <a:rPr lang="en-US" dirty="0"/>
              <a:t>Notes: * Includes any of the following because of cost: did not fill a prescription; skipped recommended medical test, treatment, or follow-up; had a medical problem but did not visit doctor or clinic; did not see a specialist when needed. “Underinsured” refers to adults who were insured all year but experienced one of the following: out-of-pocket costs, excluding premiums, equaled 10% or more of income; out-of-pocket costs, excluding premiums, equaled 5% or more of income if low-income (&lt;200% of poverty); or deductibles equaled 5% or more of income. “Insured now, had a coverage gap” refers to adults who were insured at the time of the survey but were uninsured at any point in the 12 months prior to the survey field date. “Uninsured now” refers to adults who reported being uninsured at the time of the survey.</a:t>
            </a:r>
          </a:p>
          <a:p>
            <a:r>
              <a:rPr lang="en-US" dirty="0"/>
              <a:t>Data: Commonwealth Fund Biennial Health Insurance Surveys (2018).</a:t>
            </a:r>
          </a:p>
          <a:p>
            <a:r>
              <a:rPr lang="en-US" dirty="0"/>
              <a:t>Source: Sara R. Collins, Herman K. Bhupal, and Michelle M. Doty, </a:t>
            </a:r>
            <a:r>
              <a:rPr lang="en-US" i="1" dirty="0">
                <a:hlinkClick r:id="rId4"/>
              </a:rPr>
              <a:t>Health Insurance Coverage Eight Years After the ACA: Fewer Uninsured Americans and Shorter Coverage Gaps, But More Underinsured — Findings from the Commonwealth Fund Biennial Health Insurance Survey, 2018</a:t>
            </a:r>
            <a:r>
              <a:rPr lang="en-US" dirty="0"/>
              <a:t> (Commonwealth Fund, Feb. 2019).</a:t>
            </a:r>
          </a:p>
        </p:txBody>
      </p:sp>
      <p:sp>
        <p:nvSpPr>
          <p:cNvPr id="4" name="Subtitle 3">
            <a:extLst>
              <a:ext uri="{FF2B5EF4-FFF2-40B4-BE49-F238E27FC236}">
                <a16:creationId xmlns:a16="http://schemas.microsoft.com/office/drawing/2014/main" id="{45F0BE56-7D45-EC44-A208-84EFDA85797F}"/>
              </a:ext>
            </a:extLst>
          </p:cNvPr>
          <p:cNvSpPr>
            <a:spLocks noGrp="1"/>
          </p:cNvSpPr>
          <p:nvPr>
            <p:ph type="subTitle" idx="1"/>
          </p:nvPr>
        </p:nvSpPr>
        <p:spPr/>
        <p:txBody>
          <a:bodyPr/>
          <a:lstStyle/>
          <a:p>
            <a:r>
              <a:rPr lang="en-US" spc="50" dirty="0"/>
              <a:t>EXHIBIT 8</a:t>
            </a:r>
          </a:p>
        </p:txBody>
      </p:sp>
      <p:sp>
        <p:nvSpPr>
          <p:cNvPr id="2" name="Title 1">
            <a:extLst>
              <a:ext uri="{FF2B5EF4-FFF2-40B4-BE49-F238E27FC236}">
                <a16:creationId xmlns:a16="http://schemas.microsoft.com/office/drawing/2014/main" id="{C1BF0033-1491-C84C-9C00-30A7992DA090}"/>
              </a:ext>
            </a:extLst>
          </p:cNvPr>
          <p:cNvSpPr>
            <a:spLocks noGrp="1"/>
          </p:cNvSpPr>
          <p:nvPr>
            <p:ph type="ctrTitle"/>
          </p:nvPr>
        </p:nvSpPr>
        <p:spPr>
          <a:xfrm>
            <a:off x="627434" y="514555"/>
            <a:ext cx="7992380" cy="1185034"/>
          </a:xfrm>
        </p:spPr>
        <p:txBody>
          <a:bodyPr>
            <a:normAutofit/>
          </a:bodyPr>
          <a:lstStyle/>
          <a:p>
            <a:r>
              <a:rPr lang="en-US" sz="2400" dirty="0"/>
              <a:t>Inadequate Coverage Is Associated with More Cost-Related Problems Getting Needed Care</a:t>
            </a:r>
          </a:p>
        </p:txBody>
      </p:sp>
      <p:sp>
        <p:nvSpPr>
          <p:cNvPr id="9" name="TextBox 8">
            <a:extLst>
              <a:ext uri="{FF2B5EF4-FFF2-40B4-BE49-F238E27FC236}">
                <a16:creationId xmlns:a16="http://schemas.microsoft.com/office/drawing/2014/main" id="{EE929ED3-05DF-456E-B9F4-3D405F57EA6F}"/>
              </a:ext>
            </a:extLst>
          </p:cNvPr>
          <p:cNvSpPr txBox="1"/>
          <p:nvPr/>
        </p:nvSpPr>
        <p:spPr>
          <a:xfrm>
            <a:off x="566550" y="1371673"/>
            <a:ext cx="7992380" cy="307777"/>
          </a:xfrm>
          <a:prstGeom prst="rect">
            <a:avLst/>
          </a:prstGeom>
          <a:noFill/>
        </p:spPr>
        <p:txBody>
          <a:bodyPr wrap="square" rtlCol="0">
            <a:spAutoFit/>
          </a:bodyPr>
          <a:lstStyle/>
          <a:p>
            <a:r>
              <a:rPr lang="en-US" sz="1400" i="1" dirty="0"/>
              <a:t>Percent of adults ages 19–64 who had any of four access problems in past year because of cost*</a:t>
            </a:r>
          </a:p>
        </p:txBody>
      </p:sp>
    </p:spTree>
    <p:extLst>
      <p:ext uri="{BB962C8B-B14F-4D97-AF65-F5344CB8AC3E}">
        <p14:creationId xmlns:p14="http://schemas.microsoft.com/office/powerpoint/2010/main" val="170584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a:xfrm>
            <a:off x="2133601" y="5769219"/>
            <a:ext cx="6584948" cy="1008153"/>
          </a:xfrm>
        </p:spPr>
        <p:txBody>
          <a:bodyPr>
            <a:normAutofit fontScale="77500" lnSpcReduction="20000"/>
          </a:bodyPr>
          <a:lstStyle/>
          <a:p>
            <a:r>
              <a:rPr lang="en-US" dirty="0"/>
              <a:t>Notes: * Includes any of the following: had problems paying or unable to pay medical bills; contacted by collection agency for unpaid medical bills; had to change way of life to pay bills; medical bills/debt being paid over time. “Underinsured” refers to adults who were insured all year but experienced one of the following: out-of-pocket costs, excluding premiums, equaled 10% or more of income; out-of-pocket costs, excluding premiums, equaled 5% or more of income if low-income (&lt;200% of poverty); or deductibles equaled 5% or more of income. “Insured now, had a coverage gap” refers to adults who were insured at the time of the survey but were uninsured at any point in the 12 months prior to the survey field date. “Uninsured now” refers to adults who reported being uninsured at the time of the survey.</a:t>
            </a:r>
          </a:p>
          <a:p>
            <a:r>
              <a:rPr lang="en-US" dirty="0"/>
              <a:t>Data: Commonwealth Fund Biennial Health Insurance Surveys (2018).</a:t>
            </a:r>
          </a:p>
          <a:p>
            <a:r>
              <a:rPr lang="en-US" dirty="0"/>
              <a:t>Source: Sara R. Collins, Herman K. Bhupal, and Michelle M. Doty, </a:t>
            </a:r>
            <a:r>
              <a:rPr lang="en-US" i="1" dirty="0">
                <a:hlinkClick r:id="rId3"/>
              </a:rPr>
              <a:t>Health Insurance Coverage Eight Years After the ACA: Fewer Uninsured Americans and Shorter Coverage Gaps, But More Underinsured — Findings from the Commonwealth Fund Biennial Health Insurance Survey, 2018</a:t>
            </a:r>
            <a:r>
              <a:rPr lang="en-US" dirty="0"/>
              <a:t> (Commonwealth Fund, Feb. 2019).</a:t>
            </a:r>
          </a:p>
        </p:txBody>
      </p:sp>
      <p:sp>
        <p:nvSpPr>
          <p:cNvPr id="4" name="Subtitle 3">
            <a:extLst>
              <a:ext uri="{FF2B5EF4-FFF2-40B4-BE49-F238E27FC236}">
                <a16:creationId xmlns:a16="http://schemas.microsoft.com/office/drawing/2014/main" id="{45F0BE56-7D45-EC44-A208-84EFDA85797F}"/>
              </a:ext>
            </a:extLst>
          </p:cNvPr>
          <p:cNvSpPr>
            <a:spLocks noGrp="1"/>
          </p:cNvSpPr>
          <p:nvPr>
            <p:ph type="subTitle" idx="1"/>
          </p:nvPr>
        </p:nvSpPr>
        <p:spPr/>
        <p:txBody>
          <a:bodyPr/>
          <a:lstStyle/>
          <a:p>
            <a:r>
              <a:rPr lang="en-US" spc="50" dirty="0"/>
              <a:t>EXHIBIT 9</a:t>
            </a:r>
          </a:p>
        </p:txBody>
      </p:sp>
      <p:sp>
        <p:nvSpPr>
          <p:cNvPr id="2" name="Title 1">
            <a:extLst>
              <a:ext uri="{FF2B5EF4-FFF2-40B4-BE49-F238E27FC236}">
                <a16:creationId xmlns:a16="http://schemas.microsoft.com/office/drawing/2014/main" id="{C1BF0033-1491-C84C-9C00-30A7992DA090}"/>
              </a:ext>
            </a:extLst>
          </p:cNvPr>
          <p:cNvSpPr>
            <a:spLocks noGrp="1"/>
          </p:cNvSpPr>
          <p:nvPr>
            <p:ph type="ctrTitle"/>
          </p:nvPr>
        </p:nvSpPr>
        <p:spPr/>
        <p:txBody>
          <a:bodyPr>
            <a:normAutofit/>
          </a:bodyPr>
          <a:lstStyle/>
          <a:p>
            <a:r>
              <a:rPr lang="en-US" sz="2400" dirty="0"/>
              <a:t>Inadequate Coverage Is Associated with More Problems Paying Medical Bills </a:t>
            </a:r>
          </a:p>
        </p:txBody>
      </p:sp>
      <p:graphicFrame>
        <p:nvGraphicFramePr>
          <p:cNvPr id="8" name="Chart Placeholder 11">
            <a:extLst>
              <a:ext uri="{FF2B5EF4-FFF2-40B4-BE49-F238E27FC236}">
                <a16:creationId xmlns:a16="http://schemas.microsoft.com/office/drawing/2014/main" id="{07376A70-BCDF-4EB0-BA4F-1F6D10388BDF}"/>
              </a:ext>
            </a:extLst>
          </p:cNvPr>
          <p:cNvGraphicFramePr>
            <a:graphicFrameLocks noGrp="1"/>
          </p:cNvGraphicFramePr>
          <p:nvPr>
            <p:ph type="chart" sz="quarter" idx="19"/>
            <p:extLst>
              <p:ext uri="{D42A27DB-BD31-4B8C-83A1-F6EECF244321}">
                <p14:modId xmlns:p14="http://schemas.microsoft.com/office/powerpoint/2010/main" val="1039937397"/>
              </p:ext>
            </p:extLst>
          </p:nvPr>
        </p:nvGraphicFramePr>
        <p:xfrm>
          <a:off x="627434" y="908721"/>
          <a:ext cx="8091114" cy="475547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EE929ED3-05DF-456E-B9F4-3D405F57EA6F}"/>
              </a:ext>
            </a:extLst>
          </p:cNvPr>
          <p:cNvSpPr txBox="1"/>
          <p:nvPr/>
        </p:nvSpPr>
        <p:spPr>
          <a:xfrm>
            <a:off x="573638" y="1357497"/>
            <a:ext cx="7992380" cy="307777"/>
          </a:xfrm>
          <a:prstGeom prst="rect">
            <a:avLst/>
          </a:prstGeom>
          <a:noFill/>
        </p:spPr>
        <p:txBody>
          <a:bodyPr wrap="square" rtlCol="0">
            <a:spAutoFit/>
          </a:bodyPr>
          <a:lstStyle/>
          <a:p>
            <a:r>
              <a:rPr lang="en-US" sz="1400" i="1" dirty="0"/>
              <a:t>Percent of adults ages 19–64 who had medical bill or debt problems in past year*</a:t>
            </a:r>
          </a:p>
        </p:txBody>
      </p:sp>
    </p:spTree>
    <p:extLst>
      <p:ext uri="{BB962C8B-B14F-4D97-AF65-F5344CB8AC3E}">
        <p14:creationId xmlns:p14="http://schemas.microsoft.com/office/powerpoint/2010/main" val="3271381025"/>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86F167E7CC7A4FA5999C49E55F608F" ma:contentTypeVersion="4" ma:contentTypeDescription="Create a new document." ma:contentTypeScope="" ma:versionID="92378df403c1efaa159937b2186731f3">
  <xsd:schema xmlns:xsd="http://www.w3.org/2001/XMLSchema" xmlns:xs="http://www.w3.org/2001/XMLSchema" xmlns:p="http://schemas.microsoft.com/office/2006/metadata/properties" xmlns:ns2="29bc6a8d-14dd-4a95-baab-e16a8c685bba" xmlns:ns3="c95c36f9-7b23-4b6e-8eba-a6af4d3881a3" targetNamespace="http://schemas.microsoft.com/office/2006/metadata/properties" ma:root="true" ma:fieldsID="9b93086966055356ea900ae7848c0a04" ns2:_="" ns3:_="">
    <xsd:import namespace="29bc6a8d-14dd-4a95-baab-e16a8c685bba"/>
    <xsd:import namespace="c95c36f9-7b23-4b6e-8eba-a6af4d3881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c6a8d-14dd-4a95-baab-e16a8c685b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5c36f9-7b23-4b6e-8eba-a6af4d3881a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938EF-51BD-4AC1-96A4-8B2A1939C195}">
  <ds:schemaRefs>
    <ds:schemaRef ds:uri="http://schemas.microsoft.com/sharepoint/v3/contenttype/forms"/>
  </ds:schemaRefs>
</ds:datastoreItem>
</file>

<file path=customXml/itemProps2.xml><?xml version="1.0" encoding="utf-8"?>
<ds:datastoreItem xmlns:ds="http://schemas.openxmlformats.org/officeDocument/2006/customXml" ds:itemID="{C92B60CF-40F9-4360-8516-8A258CFA176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95c36f9-7b23-4b6e-8eba-a6af4d3881a3"/>
    <ds:schemaRef ds:uri="29bc6a8d-14dd-4a95-baab-e16a8c685bba"/>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AB21D00D-CB94-461A-80B4-04119CDDF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c6a8d-14dd-4a95-baab-e16a8c685bba"/>
    <ds:schemaRef ds:uri="c95c36f9-7b23-4b6e-8eba-a6af4d388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CMWF_Template_Centennial_Jan2018</Template>
  <TotalTime>10686</TotalTime>
  <Words>3828</Words>
  <Application>Microsoft Macintosh PowerPoint</Application>
  <PresentationFormat>On-screen Show (4:3)</PresentationFormat>
  <Paragraphs>285</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Georgia</vt:lpstr>
      <vt:lpstr>Interface</vt:lpstr>
      <vt:lpstr>Lato</vt:lpstr>
      <vt:lpstr>System Font Regular</vt:lpstr>
      <vt:lpstr>Trebuchet MS</vt:lpstr>
      <vt:lpstr>1_Office Theme</vt:lpstr>
      <vt:lpstr>The Number of Uninsured People in the United States Fell by Nearly Half, from 48.6 Million in 2010 to 29.7 Million in 2018</vt:lpstr>
      <vt:lpstr>Fewer Adults Report Not Getting Needed Care Because of Costs, but Gains Have Stalled in Recent Years</vt:lpstr>
      <vt:lpstr>Fewer Adults Have Difficulty Paying Their Medical Bills, but the Improvement Has Stalled</vt:lpstr>
      <vt:lpstr>Since the ACA, Gaps in People’s Coverage Have Been Shorter</vt:lpstr>
      <vt:lpstr>The Uninsured Rate Increased in 14 States from 2016 to 2017; Not All Were Medicaid Nonexpansion States</vt:lpstr>
      <vt:lpstr>Uninsured Rates Have Fallen in Response to Coverage Expansions, but Gains Have Flattened</vt:lpstr>
      <vt:lpstr>Status of Medicaid Expansion Across the States</vt:lpstr>
      <vt:lpstr>Inadequate Coverage Is Associated with More Cost-Related Problems Getting Needed Care</vt:lpstr>
      <vt:lpstr>Inadequate Coverage Is Associated with More Problems Paying Medical Bills </vt:lpstr>
      <vt:lpstr>Continuously Insured Adults Are More Likely to Get Preventive Care </vt:lpstr>
      <vt:lpstr>Continuously Insured Adults Are More Likely to Get Cancer Screenings</vt:lpstr>
      <vt:lpstr>More Adults Are Underinsured, with the Greatest Growth Occurring Among Those with Employer Coverage</vt:lpstr>
      <vt:lpstr>One-Third of Adults with Employer Coverage Say They Would Not Have the Money to Pay an Unexpected $1,000 Medical Bill Within 30 Days</vt:lpstr>
      <vt:lpstr>Adults with Medical Bill Problems Had Lingering Financial Problems</vt:lpstr>
      <vt:lpstr>Premiums for Employer Health Plans Climbed in 2017</vt:lpstr>
      <vt:lpstr>Worker Payments for Employer Coverage Are Growing Faster than Median Income</vt:lpstr>
      <vt:lpstr>Average Deductibles Are Also Outpacing Growth in Median Income</vt:lpstr>
      <vt:lpstr>Premium and Deductible Costs Amounted to Nearly 12 Percent of Median Income in 2017</vt:lpstr>
      <vt:lpstr>Even Bronze Plan Premiums Are High Relative to Income in Many States for Those Earning Just Over the Subsidy Threshold</vt:lpstr>
      <vt:lpstr>U.S. Health Insurance System Is Currently Both Private and Public</vt:lpstr>
      <vt:lpstr>Options to Increase Coverage and Affordability of Individual Market Plans</vt:lpstr>
      <vt:lpstr>Prices, Not Utilization, Are Driving Spending Growth in Private Insurance</vt:lpstr>
      <vt:lpstr>Health Care Spending as a Percent of GDP, 1980–2017  Adjusted for Differences in Cost of Living</vt:lpstr>
      <vt:lpstr>Health Care Spending per Capita by Source of Funding, 2017  Adjusted for Differences in Cost of Living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Wilson</dc:creator>
  <cp:lastModifiedBy>Paul Frame</cp:lastModifiedBy>
  <cp:revision>350</cp:revision>
  <cp:lastPrinted>2019-02-11T16:06:50Z</cp:lastPrinted>
  <dcterms:created xsi:type="dcterms:W3CDTF">2018-01-16T15:08:05Z</dcterms:created>
  <dcterms:modified xsi:type="dcterms:W3CDTF">2019-04-29T15:01:21Z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0x010100EA86F167E7CC7A4FA5999C49E55F608F</vt:lpwstr>
  </property>
</Properties>
</file>