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6.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302" r:id="rId5"/>
    <p:sldId id="466" r:id="rId6"/>
    <p:sldId id="462" r:id="rId7"/>
    <p:sldId id="322" r:id="rId8"/>
    <p:sldId id="323" r:id="rId9"/>
    <p:sldId id="465" r:id="rId10"/>
    <p:sldId id="319" r:id="rId1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ira Gunja" initials="MG" lastIdx="22" clrIdx="0">
    <p:extLst>
      <p:ext uri="{19B8F6BF-5375-455C-9EA6-DF929625EA0E}">
        <p15:presenceInfo xmlns:p15="http://schemas.microsoft.com/office/powerpoint/2012/main" userId="S-1-5-21-1004529278-3813118908-2288687658-31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snapToGrid="0">
      <p:cViewPr varScale="1">
        <p:scale>
          <a:sx n="147" d="100"/>
          <a:sy n="147" d="100"/>
        </p:scale>
        <p:origin x="1848"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7227189226754547E-2"/>
          <c:y val="0.1021115718515521"/>
          <c:w val="0.95273411928306095"/>
          <c:h val="0.77513572995569036"/>
        </c:manualLayout>
      </c:layout>
      <c:lineChart>
        <c:grouping val="standard"/>
        <c:varyColors val="0"/>
        <c:ser>
          <c:idx val="0"/>
          <c:order val="0"/>
          <c:tx>
            <c:strRef>
              <c:f>Sheet1!$A$2</c:f>
              <c:strCache>
                <c:ptCount val="1"/>
                <c:pt idx="0">
                  <c:v>All adults</c:v>
                </c:pt>
              </c:strCache>
            </c:strRef>
          </c:tx>
          <c:spPr>
            <a:ln w="28575" cap="rnd">
              <a:solidFill>
                <a:srgbClr val="F47920"/>
              </a:solidFill>
              <a:round/>
            </a:ln>
            <a:effectLst/>
          </c:spPr>
          <c:marker>
            <c:symbol val="none"/>
          </c:marker>
          <c:dLbls>
            <c:dLbl>
              <c:idx val="4"/>
              <c:layout>
                <c:manualLayout>
                  <c:x val="-3.538357705286839E-2"/>
                  <c:y val="-3.9273030573235182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accent2"/>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5.4333333333333331E-2"/>
                      <c:h val="6.4842891978928147E-2"/>
                    </c:manualLayout>
                  </c15:layout>
                </c:ext>
                <c:ext xmlns:c16="http://schemas.microsoft.com/office/drawing/2014/chart" uri="{C3380CC4-5D6E-409C-BE32-E72D297353CC}">
                  <c16:uniqueId val="{00000000-A37A-46F7-866E-256CF05EFAD0}"/>
                </c:ext>
              </c:extLst>
            </c:dLbl>
            <c:dLbl>
              <c:idx val="5"/>
              <c:layout>
                <c:manualLayout>
                  <c:x val="-2.8825826555459531E-2"/>
                  <c:y val="-3.36033252633604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37A-46F7-866E-256CF05EFAD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Sheet1!$B$1:$H$1</c:f>
              <c:strCache>
                <c:ptCount val="7"/>
                <c:pt idx="0">
                  <c:v>July–Sept. 
2013</c:v>
                </c:pt>
                <c:pt idx="1">
                  <c:v>Apr.–June 
2014</c:v>
                </c:pt>
                <c:pt idx="2">
                  <c:v>Mar.–May 
2015</c:v>
                </c:pt>
                <c:pt idx="3">
                  <c:v>Feb.–Apr. 
2016</c:v>
                </c:pt>
                <c:pt idx="4">
                  <c:v>Mar.–June 
2017</c:v>
                </c:pt>
                <c:pt idx="5">
                  <c:v>Feb.–Mar. 
2018</c:v>
                </c:pt>
                <c:pt idx="6">
                  <c:v>Mar.–June 
2019</c:v>
                </c:pt>
              </c:strCache>
            </c:strRef>
          </c:cat>
          <c:val>
            <c:numRef>
              <c:f>Sheet1!$B$2:$H$2</c:f>
              <c:numCache>
                <c:formatCode>0.0</c:formatCode>
                <c:ptCount val="7"/>
                <c:pt idx="0" formatCode="General">
                  <c:v>19.919999999999998</c:v>
                </c:pt>
                <c:pt idx="1">
                  <c:v>14.82</c:v>
                </c:pt>
                <c:pt idx="2">
                  <c:v>13.29</c:v>
                </c:pt>
                <c:pt idx="3">
                  <c:v>12.709999999999999</c:v>
                </c:pt>
                <c:pt idx="4">
                  <c:v>14.02</c:v>
                </c:pt>
                <c:pt idx="5">
                  <c:v>15.479999999999999</c:v>
                </c:pt>
                <c:pt idx="6">
                  <c:v>13.76</c:v>
                </c:pt>
              </c:numCache>
            </c:numRef>
          </c:val>
          <c:smooth val="0"/>
          <c:extLst>
            <c:ext xmlns:c16="http://schemas.microsoft.com/office/drawing/2014/chart" uri="{C3380CC4-5D6E-409C-BE32-E72D297353CC}">
              <c16:uniqueId val="{00000000-12AE-455D-B976-4B1D84704B66}"/>
            </c:ext>
          </c:extLst>
        </c:ser>
        <c:dLbls>
          <c:showLegendKey val="0"/>
          <c:showVal val="0"/>
          <c:showCatName val="0"/>
          <c:showSerName val="0"/>
          <c:showPercent val="0"/>
          <c:showBubbleSize val="0"/>
        </c:dLbls>
        <c:smooth val="0"/>
        <c:axId val="478227856"/>
        <c:axId val="478230992"/>
      </c:lineChart>
      <c:catAx>
        <c:axId val="4782278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lgn="ctr">
              <a:defRPr sz="1300" b="0" i="0" u="none" strike="noStrike" kern="1200" baseline="0">
                <a:solidFill>
                  <a:schemeClr val="tx1"/>
                </a:solidFill>
                <a:latin typeface="+mn-lt"/>
                <a:ea typeface="+mn-ea"/>
                <a:cs typeface="+mn-cs"/>
              </a:defRPr>
            </a:pPr>
            <a:endParaRPr lang="en-US"/>
          </a:p>
        </c:txPr>
        <c:crossAx val="478230992"/>
        <c:crosses val="autoZero"/>
        <c:auto val="1"/>
        <c:lblAlgn val="ctr"/>
        <c:lblOffset val="200"/>
        <c:noMultiLvlLbl val="0"/>
      </c:catAx>
      <c:valAx>
        <c:axId val="478230992"/>
        <c:scaling>
          <c:orientation val="minMax"/>
          <c:max val="25"/>
          <c:min val="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78227856"/>
        <c:crosses val="autoZero"/>
        <c:crossBetween val="between"/>
        <c:majorUnit val="5"/>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20329451826362563"/>
          <c:w val="0.99041884317838824"/>
          <c:h val="0.67353335728261154"/>
        </c:manualLayout>
      </c:layout>
      <c:barChart>
        <c:barDir val="col"/>
        <c:grouping val="clustered"/>
        <c:varyColors val="0"/>
        <c:ser>
          <c:idx val="0"/>
          <c:order val="0"/>
          <c:tx>
            <c:strRef>
              <c:f>Sheet1!$B$1</c:f>
              <c:strCache>
                <c:ptCount val="1"/>
                <c:pt idx="0">
                  <c:v>All adults</c:v>
                </c:pt>
              </c:strCache>
            </c:strRef>
          </c:tx>
          <c:spPr>
            <a:solidFill>
              <a:schemeClr val="accent1"/>
            </a:solidFill>
            <a:ln>
              <a:noFill/>
            </a:ln>
            <a:effectLst/>
          </c:spPr>
          <c:invertIfNegative val="0"/>
          <c:dPt>
            <c:idx val="0"/>
            <c:invertIfNegative val="0"/>
            <c:bubble3D val="0"/>
            <c:spPr>
              <a:solidFill>
                <a:schemeClr val="tx2"/>
              </a:solidFill>
              <a:ln>
                <a:noFill/>
              </a:ln>
              <a:effectLst/>
            </c:spPr>
            <c:extLst>
              <c:ext xmlns:c16="http://schemas.microsoft.com/office/drawing/2014/chart" uri="{C3380CC4-5D6E-409C-BE32-E72D297353CC}">
                <c16:uniqueId val="{00000000-F216-412A-93FF-D7FEFD5C6954}"/>
              </c:ext>
            </c:extLst>
          </c:dPt>
          <c:dPt>
            <c:idx val="2"/>
            <c:invertIfNegative val="0"/>
            <c:bubble3D val="0"/>
            <c:spPr>
              <a:solidFill>
                <a:schemeClr val="bg2"/>
              </a:solidFill>
              <a:ln>
                <a:noFill/>
              </a:ln>
              <a:effectLst/>
            </c:spPr>
            <c:extLst>
              <c:ext xmlns:c16="http://schemas.microsoft.com/office/drawing/2014/chart" uri="{C3380CC4-5D6E-409C-BE32-E72D297353CC}">
                <c16:uniqueId val="{00000001-F216-412A-93FF-D7FEFD5C6954}"/>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c:v>
                </c:pt>
                <c:pt idx="1">
                  <c:v>Insured adults</c:v>
                </c:pt>
                <c:pt idx="2">
                  <c:v>Uninsured adults</c:v>
                </c:pt>
              </c:strCache>
            </c:strRef>
          </c:cat>
          <c:val>
            <c:numRef>
              <c:f>Sheet1!$B$2:$B$4</c:f>
              <c:numCache>
                <c:formatCode>0</c:formatCode>
                <c:ptCount val="3"/>
                <c:pt idx="0">
                  <c:v>53.76</c:v>
                </c:pt>
                <c:pt idx="1">
                  <c:v>54.75</c:v>
                </c:pt>
                <c:pt idx="2">
                  <c:v>47.589999999999996</c:v>
                </c:pt>
              </c:numCache>
            </c:numRef>
          </c:val>
          <c:extLst>
            <c:ext xmlns:c16="http://schemas.microsoft.com/office/drawing/2014/chart" uri="{C3380CC4-5D6E-409C-BE32-E72D297353CC}">
              <c16:uniqueId val="{00000000-DA00-C045-9FC7-E845C53F0BB9}"/>
            </c:ext>
          </c:extLst>
        </c:ser>
        <c:dLbls>
          <c:showLegendKey val="0"/>
          <c:showVal val="0"/>
          <c:showCatName val="0"/>
          <c:showSerName val="0"/>
          <c:showPercent val="0"/>
          <c:showBubbleSize val="0"/>
        </c:dLbls>
        <c:gapWidth val="20"/>
        <c:axId val="478225112"/>
        <c:axId val="478228640"/>
      </c:barChart>
      <c:catAx>
        <c:axId val="478225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78228640"/>
        <c:crosses val="autoZero"/>
        <c:auto val="1"/>
        <c:lblAlgn val="ctr"/>
        <c:lblOffset val="200"/>
        <c:noMultiLvlLbl val="0"/>
      </c:catAx>
      <c:valAx>
        <c:axId val="478228640"/>
        <c:scaling>
          <c:orientation val="minMax"/>
          <c:max val="60"/>
          <c:min val="0"/>
        </c:scaling>
        <c:delete val="1"/>
        <c:axPos val="l"/>
        <c:numFmt formatCode="0" sourceLinked="1"/>
        <c:majorTickMark val="out"/>
        <c:minorTickMark val="none"/>
        <c:tickLblPos val="nextTo"/>
        <c:crossAx val="47822511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151816092747428E-3"/>
          <c:y val="0.18750188081607394"/>
          <c:w val="0.98754743430383141"/>
          <c:h val="0.68038536565308338"/>
        </c:manualLayout>
      </c:layout>
      <c:barChart>
        <c:barDir val="col"/>
        <c:grouping val="clustered"/>
        <c:varyColors val="0"/>
        <c:ser>
          <c:idx val="0"/>
          <c:order val="0"/>
          <c:tx>
            <c:strRef>
              <c:f>Sheet1!$B$1</c:f>
              <c:strCache>
                <c:ptCount val="1"/>
                <c:pt idx="0">
                  <c:v>Chose not to get insurance</c:v>
                </c:pt>
              </c:strCache>
            </c:strRef>
          </c:tx>
          <c:spPr>
            <a:solidFill>
              <a:schemeClr val="bg2"/>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All </c:v>
                </c:pt>
                <c:pt idx="1">
                  <c:v>&lt;250% FPL</c:v>
                </c:pt>
                <c:pt idx="2">
                  <c:v>250%+ FPL</c:v>
                </c:pt>
              </c:strCache>
            </c:strRef>
          </c:cat>
          <c:val>
            <c:numRef>
              <c:f>Sheet1!$B$2:$B$4</c:f>
              <c:numCache>
                <c:formatCode>0</c:formatCode>
                <c:ptCount val="3"/>
                <c:pt idx="0">
                  <c:v>23.919999999999998</c:v>
                </c:pt>
                <c:pt idx="1">
                  <c:v>22.21</c:v>
                </c:pt>
                <c:pt idx="2">
                  <c:v>26.900000000000002</c:v>
                </c:pt>
              </c:numCache>
            </c:numRef>
          </c:val>
          <c:extLst>
            <c:ext xmlns:c16="http://schemas.microsoft.com/office/drawing/2014/chart" uri="{C3380CC4-5D6E-409C-BE32-E72D297353CC}">
              <c16:uniqueId val="{00000001-B597-4CDC-8A40-C8B4E9FD60A2}"/>
            </c:ext>
          </c:extLst>
        </c:ser>
        <c:dLbls>
          <c:showLegendKey val="0"/>
          <c:showVal val="0"/>
          <c:showCatName val="0"/>
          <c:showSerName val="0"/>
          <c:showPercent val="0"/>
          <c:showBubbleSize val="0"/>
        </c:dLbls>
        <c:gapWidth val="20"/>
        <c:axId val="478225112"/>
        <c:axId val="478228640"/>
      </c:barChart>
      <c:catAx>
        <c:axId val="478225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78228640"/>
        <c:crosses val="autoZero"/>
        <c:auto val="1"/>
        <c:lblAlgn val="ctr"/>
        <c:lblOffset val="200"/>
        <c:noMultiLvlLbl val="0"/>
      </c:catAx>
      <c:valAx>
        <c:axId val="478228640"/>
        <c:scaling>
          <c:orientation val="minMax"/>
          <c:max val="50"/>
        </c:scaling>
        <c:delete val="1"/>
        <c:axPos val="l"/>
        <c:numFmt formatCode="0" sourceLinked="1"/>
        <c:majorTickMark val="out"/>
        <c:minorTickMark val="none"/>
        <c:tickLblPos val="nextTo"/>
        <c:crossAx val="478225112"/>
        <c:crosses val="autoZero"/>
        <c:crossBetween val="between"/>
        <c:majorUnit val="25"/>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385491292293864E-2"/>
          <c:y val="0.28225770550138385"/>
          <c:w val="0.47969091631364214"/>
          <c:h val="0.57210159714548703"/>
        </c:manualLayout>
      </c:layout>
      <c:pieChart>
        <c:varyColors val="1"/>
        <c:ser>
          <c:idx val="0"/>
          <c:order val="0"/>
          <c:tx>
            <c:strRef>
              <c:f>Sheet1!$B$1</c:f>
              <c:strCache>
                <c:ptCount val="1"/>
                <c:pt idx="0">
                  <c:v>Reasons</c:v>
                </c:pt>
              </c:strCache>
            </c:strRef>
          </c:tx>
          <c:dPt>
            <c:idx val="0"/>
            <c:bubble3D val="0"/>
            <c:spPr>
              <a:solidFill>
                <a:schemeClr val="accent1"/>
              </a:solidFill>
              <a:ln>
                <a:noFill/>
              </a:ln>
              <a:effectLst/>
            </c:spPr>
            <c:extLst>
              <c:ext xmlns:c16="http://schemas.microsoft.com/office/drawing/2014/chart" uri="{C3380CC4-5D6E-409C-BE32-E72D297353CC}">
                <c16:uniqueId val="{00000000-F28B-4FF2-949E-B86FC4CE33A1}"/>
              </c:ext>
            </c:extLst>
          </c:dPt>
          <c:dPt>
            <c:idx val="1"/>
            <c:bubble3D val="0"/>
            <c:spPr>
              <a:solidFill>
                <a:schemeClr val="accent2"/>
              </a:solidFill>
              <a:ln>
                <a:noFill/>
              </a:ln>
              <a:effectLst/>
            </c:spPr>
            <c:extLst>
              <c:ext xmlns:c16="http://schemas.microsoft.com/office/drawing/2014/chart" uri="{C3380CC4-5D6E-409C-BE32-E72D297353CC}">
                <c16:uniqueId val="{00000001-F28B-4FF2-949E-B86FC4CE33A1}"/>
              </c:ext>
            </c:extLst>
          </c:dPt>
          <c:dPt>
            <c:idx val="2"/>
            <c:bubble3D val="0"/>
            <c:spPr>
              <a:solidFill>
                <a:schemeClr val="accent3"/>
              </a:solidFill>
              <a:ln>
                <a:noFill/>
              </a:ln>
              <a:effectLst/>
            </c:spPr>
            <c:extLst>
              <c:ext xmlns:c16="http://schemas.microsoft.com/office/drawing/2014/chart" uri="{C3380CC4-5D6E-409C-BE32-E72D297353CC}">
                <c16:uniqueId val="{00000000-0F0C-004F-AB19-47C301B35896}"/>
              </c:ext>
            </c:extLst>
          </c:dPt>
          <c:dPt>
            <c:idx val="3"/>
            <c:bubble3D val="0"/>
            <c:spPr>
              <a:solidFill>
                <a:schemeClr val="accent4"/>
              </a:solidFill>
              <a:ln>
                <a:noFill/>
              </a:ln>
              <a:effectLst/>
            </c:spPr>
            <c:extLst>
              <c:ext xmlns:c16="http://schemas.microsoft.com/office/drawing/2014/chart" uri="{C3380CC4-5D6E-409C-BE32-E72D297353CC}">
                <c16:uniqueId val="{00000000-9E9D-452C-9127-04F95B750CD5}"/>
              </c:ext>
            </c:extLst>
          </c:dPt>
          <c:dLbls>
            <c:dLbl>
              <c:idx val="0"/>
              <c:layout>
                <c:manualLayout>
                  <c:x val="6.7101592949632943E-2"/>
                  <c:y val="1.7914073627514108E-3"/>
                </c:manualLayout>
              </c:layout>
              <c:tx>
                <c:rich>
                  <a:bodyPr/>
                  <a:lstStyle/>
                  <a:p>
                    <a:r>
                      <a:rPr lang="en-US" dirty="0"/>
                      <a:t>51%</a:t>
                    </a:r>
                  </a:p>
                </c:rich>
              </c:tx>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F28B-4FF2-949E-B86FC4CE33A1}"/>
                </c:ext>
              </c:extLst>
            </c:dLbl>
            <c:dLbl>
              <c:idx val="1"/>
              <c:layout>
                <c:manualLayout>
                  <c:x val="-9.1893635790193134E-2"/>
                  <c:y val="8.44766829790932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F28B-4FF2-949E-B86FC4CE33A1}"/>
                </c:ext>
              </c:extLst>
            </c:dLbl>
            <c:dLbl>
              <c:idx val="2"/>
              <c:layout>
                <c:manualLayout>
                  <c:x val="-9.0164490629932426E-2"/>
                  <c:y val="-2.1410837131649166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0F0C-004F-AB19-47C301B35896}"/>
                </c:ext>
              </c:extLst>
            </c:dLbl>
            <c:dLbl>
              <c:idx val="3"/>
              <c:layout>
                <c:manualLayout>
                  <c:x val="-8.5976237253251001E-2"/>
                  <c:y val="-9.849955022071155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9E9D-452C-9127-04F95B750CD5}"/>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You could not find a plan you could afford</c:v>
                </c:pt>
                <c:pt idx="1">
                  <c:v>You obtained health insurance through a different source</c:v>
                </c:pt>
                <c:pt idx="2">
                  <c:v>You decided you didn’t need health insurance</c:v>
                </c:pt>
                <c:pt idx="3">
                  <c:v>Some other reason^ </c:v>
                </c:pt>
              </c:strCache>
            </c:strRef>
          </c:cat>
          <c:val>
            <c:numRef>
              <c:f>Sheet1!$B$2:$B$5</c:f>
              <c:numCache>
                <c:formatCode>0</c:formatCode>
                <c:ptCount val="4"/>
                <c:pt idx="0">
                  <c:v>51.470000000000006</c:v>
                </c:pt>
                <c:pt idx="1">
                  <c:v>25.590000000000003</c:v>
                </c:pt>
                <c:pt idx="2">
                  <c:v>4.29</c:v>
                </c:pt>
                <c:pt idx="3">
                  <c:v>17.660999999999998</c:v>
                </c:pt>
              </c:numCache>
            </c:numRef>
          </c:val>
          <c:extLst>
            <c:ext xmlns:c16="http://schemas.microsoft.com/office/drawing/2014/chart" uri="{C3380CC4-5D6E-409C-BE32-E72D297353CC}">
              <c16:uniqueId val="{00000000-DA00-C045-9FC7-E845C53F0BB9}"/>
            </c:ext>
          </c:extLst>
        </c:ser>
        <c:dLbls>
          <c:showLegendKey val="0"/>
          <c:showVal val="0"/>
          <c:showCatName val="0"/>
          <c:showSerName val="0"/>
          <c:showPercent val="0"/>
          <c:showBubbleSize val="0"/>
          <c:showLeaderLines val="1"/>
        </c:dLbls>
        <c:firstSliceAng val="177"/>
      </c:pieChart>
      <c:spPr>
        <a:noFill/>
        <a:ln>
          <a:noFill/>
        </a:ln>
        <a:effectLst/>
      </c:spPr>
    </c:plotArea>
    <c:legend>
      <c:legendPos val="r"/>
      <c:layout>
        <c:manualLayout>
          <c:xMode val="edge"/>
          <c:yMode val="edge"/>
          <c:x val="0.54434992227031165"/>
          <c:y val="0.26429787053071468"/>
          <c:w val="0.23682520881708036"/>
          <c:h val="0.6618632178530916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2850680535103031E-2"/>
          <c:y val="0.19697746328460497"/>
          <c:w val="0.91945479482925419"/>
          <c:h val="0.80302253671539503"/>
        </c:manualLayout>
      </c:layout>
      <c:barChart>
        <c:barDir val="col"/>
        <c:grouping val="clustered"/>
        <c:varyColors val="0"/>
        <c:ser>
          <c:idx val="0"/>
          <c:order val="0"/>
          <c:tx>
            <c:strRef>
              <c:f>Sheet1!$B$1</c:f>
              <c:strCache>
                <c:ptCount val="1"/>
                <c:pt idx="0">
                  <c:v>Selected coverage</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A501-4780-A0D7-D96DAE965B93}"/>
              </c:ext>
            </c:extLst>
          </c:dPt>
          <c:dPt>
            <c:idx val="1"/>
            <c:invertIfNegative val="0"/>
            <c:bubble3D val="0"/>
            <c:spPr>
              <a:solidFill>
                <a:schemeClr val="accent1"/>
              </a:solidFill>
              <a:ln>
                <a:noFill/>
              </a:ln>
              <a:effectLst/>
            </c:spPr>
            <c:extLst>
              <c:ext xmlns:c16="http://schemas.microsoft.com/office/drawing/2014/chart" uri="{C3380CC4-5D6E-409C-BE32-E72D297353CC}">
                <c16:uniqueId val="{00000003-A501-4780-A0D7-D96DAE965B93}"/>
              </c:ext>
            </c:extLst>
          </c:dPt>
          <c:dPt>
            <c:idx val="2"/>
            <c:invertIfNegative val="0"/>
            <c:bubble3D val="0"/>
            <c:spPr>
              <a:solidFill>
                <a:schemeClr val="bg2"/>
              </a:solidFill>
              <a:ln>
                <a:noFill/>
              </a:ln>
              <a:effectLst/>
            </c:spPr>
            <c:extLst>
              <c:ext xmlns:c16="http://schemas.microsoft.com/office/drawing/2014/chart" uri="{C3380CC4-5D6E-409C-BE32-E72D297353CC}">
                <c16:uniqueId val="{00000005-A501-4780-A0D7-D96DAE965B93}"/>
              </c:ext>
            </c:extLst>
          </c:dPt>
          <c:dPt>
            <c:idx val="3"/>
            <c:invertIfNegative val="0"/>
            <c:bubble3D val="0"/>
            <c:spPr>
              <a:solidFill>
                <a:schemeClr val="bg2"/>
              </a:solidFill>
              <a:ln>
                <a:noFill/>
              </a:ln>
              <a:effectLst/>
            </c:spPr>
            <c:extLst>
              <c:ext xmlns:c16="http://schemas.microsoft.com/office/drawing/2014/chart" uri="{C3380CC4-5D6E-409C-BE32-E72D297353CC}">
                <c16:uniqueId val="{00000007-A501-4780-A0D7-D96DAE965B93}"/>
              </c:ext>
            </c:extLst>
          </c:dPt>
          <c:dPt>
            <c:idx val="4"/>
            <c:invertIfNegative val="0"/>
            <c:bubble3D val="0"/>
            <c:spPr>
              <a:solidFill>
                <a:schemeClr val="bg2"/>
              </a:solidFill>
              <a:ln>
                <a:noFill/>
              </a:ln>
              <a:effectLst/>
            </c:spPr>
            <c:extLst>
              <c:ext xmlns:c16="http://schemas.microsoft.com/office/drawing/2014/chart" uri="{C3380CC4-5D6E-409C-BE32-E72D297353CC}">
                <c16:uniqueId val="{00000009-D3E4-49EF-96E5-3E6415B8E7D5}"/>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Marketplace</c:v>
                </c:pt>
                <c:pt idx="1">
                  <c:v>Medicaid</c:v>
                </c:pt>
                <c:pt idx="2">
                  <c:v>Employer</c:v>
                </c:pt>
                <c:pt idx="3">
                  <c:v>Uninsured</c:v>
                </c:pt>
                <c:pt idx="4">
                  <c:v>Other**</c:v>
                </c:pt>
              </c:strCache>
            </c:strRef>
          </c:cat>
          <c:val>
            <c:numRef>
              <c:f>Sheet1!$B$2:$B$6</c:f>
              <c:numCache>
                <c:formatCode>0</c:formatCode>
                <c:ptCount val="5"/>
                <c:pt idx="0">
                  <c:v>26.14</c:v>
                </c:pt>
                <c:pt idx="1">
                  <c:v>18.13</c:v>
                </c:pt>
                <c:pt idx="2">
                  <c:v>26.290000000000003</c:v>
                </c:pt>
                <c:pt idx="3">
                  <c:v>18.43</c:v>
                </c:pt>
                <c:pt idx="4">
                  <c:v>11.690000000000001</c:v>
                </c:pt>
              </c:numCache>
            </c:numRef>
          </c:val>
          <c:extLst>
            <c:ext xmlns:c16="http://schemas.microsoft.com/office/drawing/2014/chart" uri="{C3380CC4-5D6E-409C-BE32-E72D297353CC}">
              <c16:uniqueId val="{00000008-A501-4780-A0D7-D96DAE965B93}"/>
            </c:ext>
          </c:extLst>
        </c:ser>
        <c:dLbls>
          <c:showLegendKey val="0"/>
          <c:showVal val="0"/>
          <c:showCatName val="0"/>
          <c:showSerName val="0"/>
          <c:showPercent val="0"/>
          <c:showBubbleSize val="0"/>
        </c:dLbls>
        <c:gapWidth val="20"/>
        <c:axId val="502631608"/>
        <c:axId val="502632264"/>
      </c:barChart>
      <c:catAx>
        <c:axId val="50263160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02632264"/>
        <c:crosses val="autoZero"/>
        <c:auto val="1"/>
        <c:lblAlgn val="ctr"/>
        <c:lblOffset val="200"/>
        <c:noMultiLvlLbl val="0"/>
      </c:catAx>
      <c:valAx>
        <c:axId val="502632264"/>
        <c:scaling>
          <c:orientation val="minMax"/>
          <c:max val="50"/>
        </c:scaling>
        <c:delete val="1"/>
        <c:axPos val="l"/>
        <c:numFmt formatCode="0" sourceLinked="1"/>
        <c:majorTickMark val="out"/>
        <c:minorTickMark val="none"/>
        <c:tickLblPos val="nextTo"/>
        <c:crossAx val="502631608"/>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14554430696167"/>
          <c:y val="0.20013599077411526"/>
          <c:w val="0.85152858496854544"/>
          <c:h val="0.68684020661246437"/>
        </c:manualLayout>
      </c:layout>
      <c:barChart>
        <c:barDir val="bar"/>
        <c:grouping val="stacked"/>
        <c:varyColors val="0"/>
        <c:ser>
          <c:idx val="0"/>
          <c:order val="0"/>
          <c:tx>
            <c:strRef>
              <c:f>Sheet1!$A$2</c:f>
              <c:strCache>
                <c:ptCount val="1"/>
                <c:pt idx="0">
                  <c:v>Strongly/somewhat favor</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F9CC-4B98-A9E3-27DC69D9804D}"/>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7-F9CC-4B98-A9E3-27DC69D9804D}"/>
              </c:ext>
            </c:extLst>
          </c:dPt>
          <c:dPt>
            <c:idx val="4"/>
            <c:invertIfNegative val="0"/>
            <c:bubble3D val="0"/>
            <c:spPr>
              <a:solidFill>
                <a:schemeClr val="accent1"/>
              </a:solidFill>
              <a:ln>
                <a:noFill/>
              </a:ln>
              <a:effectLst/>
            </c:spPr>
            <c:extLst>
              <c:ext xmlns:c16="http://schemas.microsoft.com/office/drawing/2014/chart" uri="{C3380CC4-5D6E-409C-BE32-E72D297353CC}">
                <c16:uniqueId val="{00000009-F9CC-4B98-A9E3-27DC69D9804D}"/>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Independent</c:v>
                </c:pt>
                <c:pt idx="1">
                  <c:v>Democrat</c:v>
                </c:pt>
                <c:pt idx="2">
                  <c:v>Republican</c:v>
                </c:pt>
                <c:pt idx="3">
                  <c:v>All </c:v>
                </c:pt>
              </c:strCache>
            </c:strRef>
          </c:cat>
          <c:val>
            <c:numRef>
              <c:f>Sheet1!$B$2:$E$2</c:f>
              <c:numCache>
                <c:formatCode>0</c:formatCode>
                <c:ptCount val="4"/>
                <c:pt idx="0">
                  <c:v>26.74</c:v>
                </c:pt>
                <c:pt idx="1">
                  <c:v>43.36</c:v>
                </c:pt>
                <c:pt idx="2">
                  <c:v>11.790000000000001</c:v>
                </c:pt>
                <c:pt idx="3">
                  <c:v>26.729999999999997</c:v>
                </c:pt>
              </c:numCache>
            </c:numRef>
          </c:val>
          <c:extLst>
            <c:ext xmlns:c16="http://schemas.microsoft.com/office/drawing/2014/chart" uri="{C3380CC4-5D6E-409C-BE32-E72D297353CC}">
              <c16:uniqueId val="{0000000A-F9CC-4B98-A9E3-27DC69D9804D}"/>
            </c:ext>
          </c:extLst>
        </c:ser>
        <c:ser>
          <c:idx val="1"/>
          <c:order val="1"/>
          <c:tx>
            <c:strRef>
              <c:f>Sheet1!$A$3</c:f>
              <c:strCache>
                <c:ptCount val="1"/>
                <c:pt idx="0">
                  <c:v>Strongly/somewhat oppose</c:v>
                </c:pt>
              </c:strCache>
            </c:strRef>
          </c:tx>
          <c:spPr>
            <a:solidFill>
              <a:schemeClr val="accent2"/>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7-132B-4A25-8E95-43E455BBF297}"/>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Independent</c:v>
                </c:pt>
                <c:pt idx="1">
                  <c:v>Democrat</c:v>
                </c:pt>
                <c:pt idx="2">
                  <c:v>Republican</c:v>
                </c:pt>
                <c:pt idx="3">
                  <c:v>All </c:v>
                </c:pt>
              </c:strCache>
            </c:strRef>
          </c:cat>
          <c:val>
            <c:numRef>
              <c:f>Sheet1!$B$3:$E$3</c:f>
              <c:numCache>
                <c:formatCode>0</c:formatCode>
                <c:ptCount val="4"/>
                <c:pt idx="0">
                  <c:v>34.050000000000004</c:v>
                </c:pt>
                <c:pt idx="1">
                  <c:v>14.57</c:v>
                </c:pt>
                <c:pt idx="2">
                  <c:v>60.46</c:v>
                </c:pt>
                <c:pt idx="3">
                  <c:v>32.389999999999993</c:v>
                </c:pt>
              </c:numCache>
            </c:numRef>
          </c:val>
          <c:extLst>
            <c:ext xmlns:c16="http://schemas.microsoft.com/office/drawing/2014/chart" uri="{C3380CC4-5D6E-409C-BE32-E72D297353CC}">
              <c16:uniqueId val="{0000000A-99C3-478C-9735-9DB0C0478018}"/>
            </c:ext>
          </c:extLst>
        </c:ser>
        <c:ser>
          <c:idx val="2"/>
          <c:order val="2"/>
          <c:tx>
            <c:strRef>
              <c:f>Sheet1!$A$4</c:f>
              <c:strCache>
                <c:ptCount val="1"/>
                <c:pt idx="0">
                  <c:v>Don't know enough to say</c:v>
                </c:pt>
              </c:strCache>
            </c:strRef>
          </c:tx>
          <c:spPr>
            <a:solidFill>
              <a:schemeClr val="accent3"/>
            </a:solidFill>
            <a:ln>
              <a:noFill/>
            </a:ln>
            <a:effectLst/>
          </c:spPr>
          <c:invertIfNegative val="0"/>
          <c:dPt>
            <c:idx val="0"/>
            <c:invertIfNegative val="0"/>
            <c:bubble3D val="0"/>
            <c:spPr>
              <a:solidFill>
                <a:schemeClr val="accent3"/>
              </a:solidFill>
              <a:ln>
                <a:noFill/>
              </a:ln>
              <a:effectLst/>
            </c:spPr>
            <c:extLst>
              <c:ext xmlns:c16="http://schemas.microsoft.com/office/drawing/2014/chart" uri="{C3380CC4-5D6E-409C-BE32-E72D297353CC}">
                <c16:uniqueId val="{00000009-132B-4A25-8E95-43E455BBF297}"/>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Independent</c:v>
                </c:pt>
                <c:pt idx="1">
                  <c:v>Democrat</c:v>
                </c:pt>
                <c:pt idx="2">
                  <c:v>Republican</c:v>
                </c:pt>
                <c:pt idx="3">
                  <c:v>All </c:v>
                </c:pt>
              </c:strCache>
            </c:strRef>
          </c:cat>
          <c:val>
            <c:numRef>
              <c:f>Sheet1!$B$4:$E$4</c:f>
              <c:numCache>
                <c:formatCode>0</c:formatCode>
                <c:ptCount val="4"/>
                <c:pt idx="0">
                  <c:v>38.4</c:v>
                </c:pt>
                <c:pt idx="1">
                  <c:v>41.27</c:v>
                </c:pt>
                <c:pt idx="2">
                  <c:v>27.32</c:v>
                </c:pt>
                <c:pt idx="3">
                  <c:v>40.03</c:v>
                </c:pt>
              </c:numCache>
            </c:numRef>
          </c:val>
          <c:extLst>
            <c:ext xmlns:c16="http://schemas.microsoft.com/office/drawing/2014/chart" uri="{C3380CC4-5D6E-409C-BE32-E72D297353CC}">
              <c16:uniqueId val="{0000000B-99C3-478C-9735-9DB0C0478018}"/>
            </c:ext>
          </c:extLst>
        </c:ser>
        <c:dLbls>
          <c:showLegendKey val="0"/>
          <c:showVal val="0"/>
          <c:showCatName val="0"/>
          <c:showSerName val="0"/>
          <c:showPercent val="0"/>
          <c:showBubbleSize val="0"/>
        </c:dLbls>
        <c:gapWidth val="38"/>
        <c:overlap val="100"/>
        <c:axId val="337382528"/>
        <c:axId val="337381872"/>
      </c:barChart>
      <c:valAx>
        <c:axId val="337381872"/>
        <c:scaling>
          <c:orientation val="minMax"/>
          <c:max val="100"/>
        </c:scaling>
        <c:delete val="1"/>
        <c:axPos val="b"/>
        <c:majorGridlines>
          <c:spPr>
            <a:ln w="9525" cap="flat" cmpd="sng" algn="ctr">
              <a:noFill/>
              <a:round/>
            </a:ln>
            <a:effectLst/>
          </c:spPr>
        </c:majorGridlines>
        <c:numFmt formatCode="0" sourceLinked="1"/>
        <c:majorTickMark val="out"/>
        <c:minorTickMark val="none"/>
        <c:tickLblPos val="nextTo"/>
        <c:crossAx val="337382528"/>
        <c:crosses val="autoZero"/>
        <c:crossBetween val="between"/>
      </c:valAx>
      <c:catAx>
        <c:axId val="33738252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337381872"/>
        <c:crosses val="autoZero"/>
        <c:auto val="1"/>
        <c:lblAlgn val="ctr"/>
        <c:lblOffset val="100"/>
        <c:noMultiLvlLbl val="0"/>
      </c:catAx>
      <c:spPr>
        <a:noFill/>
        <a:ln>
          <a:noFill/>
        </a:ln>
        <a:effectLst/>
      </c:spPr>
    </c:plotArea>
    <c:legend>
      <c:legendPos val="t"/>
      <c:layout>
        <c:manualLayout>
          <c:xMode val="edge"/>
          <c:yMode val="edge"/>
          <c:x val="0.1157408147341079"/>
          <c:y val="8.2405982201324543E-2"/>
          <c:w val="0.88425912906719994"/>
          <c:h val="9.1341381858263695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2679169925148031E-3"/>
          <c:y val="0.1907798017300967"/>
          <c:w val="0.99135257233828622"/>
          <c:h val="0.78303923039992795"/>
        </c:manualLayout>
      </c:layout>
      <c:barChart>
        <c:barDir val="col"/>
        <c:grouping val="clustered"/>
        <c:varyColors val="0"/>
        <c:ser>
          <c:idx val="0"/>
          <c:order val="0"/>
          <c:tx>
            <c:strRef>
              <c:f>Sheet1!$B$1</c:f>
              <c:strCache>
                <c:ptCount val="1"/>
                <c:pt idx="0">
                  <c:v>All </c:v>
                </c:pt>
              </c:strCache>
            </c:strRef>
          </c:tx>
          <c:spPr>
            <a:solidFill>
              <a:schemeClr val="tx2"/>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8-9980-474E-A853-A31902342794}"/>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B-9980-474E-A853-A31902342794}"/>
              </c:ext>
            </c:extLst>
          </c:dPt>
          <c:dPt>
            <c:idx val="4"/>
            <c:invertIfNegative val="0"/>
            <c:bubble3D val="0"/>
            <c:spPr>
              <a:solidFill>
                <a:schemeClr val="tx2"/>
              </a:solidFill>
              <a:ln>
                <a:noFill/>
              </a:ln>
              <a:effectLst/>
            </c:spPr>
            <c:extLst>
              <c:ext xmlns:c16="http://schemas.microsoft.com/office/drawing/2014/chart" uri="{C3380CC4-5D6E-409C-BE32-E72D297353CC}">
                <c16:uniqueId val="{00000005-2588-4005-AAAA-3721AB087FBA}"/>
              </c:ext>
            </c:extLst>
          </c:dPt>
          <c:dPt>
            <c:idx val="5"/>
            <c:invertIfNegative val="0"/>
            <c:bubble3D val="0"/>
            <c:spPr>
              <a:solidFill>
                <a:schemeClr val="accent2"/>
              </a:solidFill>
              <a:ln>
                <a:noFill/>
              </a:ln>
              <a:effectLst/>
            </c:spPr>
            <c:extLst>
              <c:ext xmlns:c16="http://schemas.microsoft.com/office/drawing/2014/chart" uri="{C3380CC4-5D6E-409C-BE32-E72D297353CC}">
                <c16:uniqueId val="{00000003-B8B7-46C3-A49C-4587FB956711}"/>
              </c:ext>
            </c:extLst>
          </c:dPt>
          <c:dPt>
            <c:idx val="6"/>
            <c:invertIfNegative val="0"/>
            <c:bubble3D val="0"/>
            <c:spPr>
              <a:solidFill>
                <a:schemeClr val="accent3"/>
              </a:solidFill>
              <a:ln>
                <a:noFill/>
              </a:ln>
              <a:effectLst/>
            </c:spPr>
            <c:extLst>
              <c:ext xmlns:c16="http://schemas.microsoft.com/office/drawing/2014/chart" uri="{C3380CC4-5D6E-409C-BE32-E72D297353CC}">
                <c16:uniqueId val="{00000005-B8B7-46C3-A49C-4587FB956711}"/>
              </c:ext>
            </c:extLst>
          </c:dPt>
          <c:dPt>
            <c:idx val="8"/>
            <c:invertIfNegative val="0"/>
            <c:bubble3D val="0"/>
            <c:spPr>
              <a:solidFill>
                <a:schemeClr val="tx2"/>
              </a:solidFill>
              <a:ln>
                <a:noFill/>
              </a:ln>
              <a:effectLst/>
            </c:spPr>
            <c:extLst>
              <c:ext xmlns:c16="http://schemas.microsoft.com/office/drawing/2014/chart" uri="{C3380CC4-5D6E-409C-BE32-E72D297353CC}">
                <c16:uniqueId val="{00000007-B8B7-46C3-A49C-4587FB956711}"/>
              </c:ext>
            </c:extLst>
          </c:dPt>
          <c:dPt>
            <c:idx val="9"/>
            <c:invertIfNegative val="0"/>
            <c:bubble3D val="0"/>
            <c:spPr>
              <a:solidFill>
                <a:schemeClr val="accent2"/>
              </a:solidFill>
              <a:ln>
                <a:noFill/>
              </a:ln>
              <a:effectLst/>
            </c:spPr>
            <c:extLst>
              <c:ext xmlns:c16="http://schemas.microsoft.com/office/drawing/2014/chart" uri="{C3380CC4-5D6E-409C-BE32-E72D297353CC}">
                <c16:uniqueId val="{00000009-9980-474E-A853-A31902342794}"/>
              </c:ext>
            </c:extLst>
          </c:dPt>
          <c:dPt>
            <c:idx val="10"/>
            <c:invertIfNegative val="0"/>
            <c:bubble3D val="0"/>
            <c:spPr>
              <a:solidFill>
                <a:schemeClr val="accent3"/>
              </a:solidFill>
              <a:ln>
                <a:noFill/>
              </a:ln>
              <a:effectLst/>
            </c:spPr>
            <c:extLst>
              <c:ext xmlns:c16="http://schemas.microsoft.com/office/drawing/2014/chart" uri="{C3380CC4-5D6E-409C-BE32-E72D297353CC}">
                <c16:uniqueId val="{0000000C-9980-474E-A853-A31902342794}"/>
              </c:ext>
            </c:extLst>
          </c:dPt>
          <c:dPt>
            <c:idx val="13"/>
            <c:invertIfNegative val="0"/>
            <c:bubble3D val="0"/>
            <c:spPr>
              <a:solidFill>
                <a:schemeClr val="accent2"/>
              </a:solidFill>
              <a:ln>
                <a:noFill/>
              </a:ln>
              <a:effectLst/>
            </c:spPr>
            <c:extLst>
              <c:ext xmlns:c16="http://schemas.microsoft.com/office/drawing/2014/chart" uri="{C3380CC4-5D6E-409C-BE32-E72D297353CC}">
                <c16:uniqueId val="{0000000A-9980-474E-A853-A31902342794}"/>
              </c:ext>
            </c:extLst>
          </c:dPt>
          <c:dPt>
            <c:idx val="14"/>
            <c:invertIfNegative val="0"/>
            <c:bubble3D val="0"/>
            <c:spPr>
              <a:solidFill>
                <a:schemeClr val="accent3"/>
              </a:solidFill>
              <a:ln>
                <a:noFill/>
              </a:ln>
              <a:effectLst/>
            </c:spPr>
            <c:extLst>
              <c:ext xmlns:c16="http://schemas.microsoft.com/office/drawing/2014/chart" uri="{C3380CC4-5D6E-409C-BE32-E72D297353CC}">
                <c16:uniqueId val="{0000000D-9980-474E-A853-A31902342794}"/>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Sheet1!$A$2:$A$16</c:f>
              <c:strCache>
                <c:ptCount val="15"/>
                <c:pt idx="0">
                  <c:v>All </c:v>
                </c:pt>
                <c:pt idx="1">
                  <c:v>&lt;250% FPL</c:v>
                </c:pt>
                <c:pt idx="2">
                  <c:v>250%+ FPL</c:v>
                </c:pt>
                <c:pt idx="4">
                  <c:v>All </c:v>
                </c:pt>
                <c:pt idx="5">
                  <c:v>&lt;250% FPL</c:v>
                </c:pt>
                <c:pt idx="6">
                  <c:v>250%+ FPL</c:v>
                </c:pt>
                <c:pt idx="8">
                  <c:v>All </c:v>
                </c:pt>
                <c:pt idx="9">
                  <c:v>&lt;250% FPL</c:v>
                </c:pt>
                <c:pt idx="10">
                  <c:v>250%+ FPL</c:v>
                </c:pt>
                <c:pt idx="12">
                  <c:v>All </c:v>
                </c:pt>
                <c:pt idx="13">
                  <c:v>&lt;250% FPL</c:v>
                </c:pt>
                <c:pt idx="14">
                  <c:v>250%+ FPL</c:v>
                </c:pt>
              </c:strCache>
            </c:strRef>
          </c:cat>
          <c:val>
            <c:numRef>
              <c:f>Sheet1!$B$2:$B$16</c:f>
              <c:numCache>
                <c:formatCode>0</c:formatCode>
                <c:ptCount val="15"/>
                <c:pt idx="0">
                  <c:v>67.95</c:v>
                </c:pt>
                <c:pt idx="1">
                  <c:v>76.53</c:v>
                </c:pt>
                <c:pt idx="2">
                  <c:v>59.589999999999996</c:v>
                </c:pt>
                <c:pt idx="4">
                  <c:v>42.36</c:v>
                </c:pt>
                <c:pt idx="5">
                  <c:v>57.230000000000004</c:v>
                </c:pt>
                <c:pt idx="6">
                  <c:v>32.32</c:v>
                </c:pt>
                <c:pt idx="8">
                  <c:v>90.57</c:v>
                </c:pt>
                <c:pt idx="9">
                  <c:v>90.03</c:v>
                </c:pt>
                <c:pt idx="10">
                  <c:v>91.19</c:v>
                </c:pt>
                <c:pt idx="12">
                  <c:v>73.540000000000006</c:v>
                </c:pt>
                <c:pt idx="13">
                  <c:v>80.760000000000005</c:v>
                </c:pt>
                <c:pt idx="14">
                  <c:v>66.44</c:v>
                </c:pt>
              </c:numCache>
            </c:numRef>
          </c:val>
          <c:extLst>
            <c:ext xmlns:c16="http://schemas.microsoft.com/office/drawing/2014/chart" uri="{C3380CC4-5D6E-409C-BE32-E72D297353CC}">
              <c16:uniqueId val="{00000006-2588-4005-AAAA-3721AB087FBA}"/>
            </c:ext>
          </c:extLst>
        </c:ser>
        <c:dLbls>
          <c:showLegendKey val="0"/>
          <c:showVal val="0"/>
          <c:showCatName val="0"/>
          <c:showSerName val="0"/>
          <c:showPercent val="0"/>
          <c:showBubbleSize val="0"/>
        </c:dLbls>
        <c:gapWidth val="10"/>
        <c:axId val="337382528"/>
        <c:axId val="337381872"/>
      </c:barChart>
      <c:valAx>
        <c:axId val="337381872"/>
        <c:scaling>
          <c:orientation val="minMax"/>
          <c:max val="100"/>
        </c:scaling>
        <c:delete val="1"/>
        <c:axPos val="l"/>
        <c:majorGridlines>
          <c:spPr>
            <a:ln w="9525" cap="flat" cmpd="sng" algn="ctr">
              <a:noFill/>
              <a:round/>
            </a:ln>
            <a:effectLst/>
          </c:spPr>
        </c:majorGridlines>
        <c:numFmt formatCode="0" sourceLinked="1"/>
        <c:majorTickMark val="out"/>
        <c:minorTickMark val="none"/>
        <c:tickLblPos val="nextTo"/>
        <c:crossAx val="337382528"/>
        <c:crosses val="autoZero"/>
        <c:crossBetween val="between"/>
      </c:valAx>
      <c:catAx>
        <c:axId val="33738252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 b="0" i="0" u="none" strike="noStrike" kern="1200" baseline="0">
                <a:solidFill>
                  <a:schemeClr val="bg1"/>
                </a:solidFill>
                <a:latin typeface="+mn-lt"/>
                <a:ea typeface="+mn-ea"/>
                <a:cs typeface="+mn-cs"/>
              </a:defRPr>
            </a:pPr>
            <a:endParaRPr lang="en-US"/>
          </a:p>
        </c:txPr>
        <c:crossAx val="337381872"/>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532352933839023E-2"/>
          <c:y val="0.26946908747124648"/>
          <c:w val="0.98842580360425314"/>
          <c:h val="0.61859501185571153"/>
        </c:manualLayout>
      </c:layout>
      <c:barChart>
        <c:barDir val="col"/>
        <c:grouping val="stacked"/>
        <c:varyColors val="0"/>
        <c:ser>
          <c:idx val="0"/>
          <c:order val="0"/>
          <c:tx>
            <c:strRef>
              <c:f>Sheet1!$B$1</c:f>
              <c:strCache>
                <c:ptCount val="1"/>
                <c:pt idx="0">
                  <c:v>Somewhat satisfied</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c:v>
                </c:pt>
                <c:pt idx="1">
                  <c:v>Employer</c:v>
                </c:pt>
                <c:pt idx="2">
                  <c:v>Medicaid</c:v>
                </c:pt>
                <c:pt idx="3">
                  <c:v>Individual*</c:v>
                </c:pt>
              </c:strCache>
            </c:strRef>
          </c:cat>
          <c:val>
            <c:numRef>
              <c:f>Sheet1!$B$2:$B$5</c:f>
              <c:numCache>
                <c:formatCode>0</c:formatCode>
                <c:ptCount val="4"/>
                <c:pt idx="0">
                  <c:v>36.69</c:v>
                </c:pt>
                <c:pt idx="1">
                  <c:v>38.299999999999997</c:v>
                </c:pt>
                <c:pt idx="2">
                  <c:v>34.42</c:v>
                </c:pt>
                <c:pt idx="3">
                  <c:v>38.57</c:v>
                </c:pt>
              </c:numCache>
            </c:numRef>
          </c:val>
          <c:extLst>
            <c:ext xmlns:c16="http://schemas.microsoft.com/office/drawing/2014/chart" uri="{C3380CC4-5D6E-409C-BE32-E72D297353CC}">
              <c16:uniqueId val="{00000002-7AAA-4356-9249-180586AD1DA7}"/>
            </c:ext>
          </c:extLst>
        </c:ser>
        <c:ser>
          <c:idx val="1"/>
          <c:order val="1"/>
          <c:tx>
            <c:strRef>
              <c:f>Sheet1!$C$1</c:f>
              <c:strCache>
                <c:ptCount val="1"/>
                <c:pt idx="0">
                  <c:v>Very satisfied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c:v>
                </c:pt>
                <c:pt idx="1">
                  <c:v>Employer</c:v>
                </c:pt>
                <c:pt idx="2">
                  <c:v>Medicaid</c:v>
                </c:pt>
                <c:pt idx="3">
                  <c:v>Individual*</c:v>
                </c:pt>
              </c:strCache>
            </c:strRef>
          </c:cat>
          <c:val>
            <c:numRef>
              <c:f>Sheet1!$C$2:$C$5</c:f>
              <c:numCache>
                <c:formatCode>0</c:formatCode>
                <c:ptCount val="4"/>
                <c:pt idx="0">
                  <c:v>48.24</c:v>
                </c:pt>
                <c:pt idx="1">
                  <c:v>47.83</c:v>
                </c:pt>
                <c:pt idx="2">
                  <c:v>55.1</c:v>
                </c:pt>
                <c:pt idx="3">
                  <c:v>34.93</c:v>
                </c:pt>
              </c:numCache>
            </c:numRef>
          </c:val>
          <c:extLst>
            <c:ext xmlns:c16="http://schemas.microsoft.com/office/drawing/2014/chart" uri="{C3380CC4-5D6E-409C-BE32-E72D297353CC}">
              <c16:uniqueId val="{00000000-0427-4243-BEE8-36B2BEEA608E}"/>
            </c:ext>
          </c:extLst>
        </c:ser>
        <c:dLbls>
          <c:showLegendKey val="0"/>
          <c:showVal val="0"/>
          <c:showCatName val="0"/>
          <c:showSerName val="0"/>
          <c:showPercent val="0"/>
          <c:showBubbleSize val="0"/>
        </c:dLbls>
        <c:gapWidth val="50"/>
        <c:overlap val="100"/>
        <c:axId val="478225112"/>
        <c:axId val="478228640"/>
      </c:barChart>
      <c:catAx>
        <c:axId val="478225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78228640"/>
        <c:crosses val="autoZero"/>
        <c:auto val="1"/>
        <c:lblAlgn val="ctr"/>
        <c:lblOffset val="200"/>
        <c:noMultiLvlLbl val="0"/>
      </c:catAx>
      <c:valAx>
        <c:axId val="478228640"/>
        <c:scaling>
          <c:orientation val="minMax"/>
          <c:max val="100"/>
          <c:min val="0"/>
        </c:scaling>
        <c:delete val="1"/>
        <c:axPos val="l"/>
        <c:numFmt formatCode="0" sourceLinked="1"/>
        <c:majorTickMark val="out"/>
        <c:minorTickMark val="none"/>
        <c:tickLblPos val="nextTo"/>
        <c:crossAx val="478225112"/>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71834076296019E-3"/>
          <c:y val="0.25724641384122993"/>
          <c:w val="0.98634493552377733"/>
          <c:h val="0.68121576395375583"/>
        </c:manualLayout>
      </c:layout>
      <c:barChart>
        <c:barDir val="col"/>
        <c:grouping val="stacked"/>
        <c:varyColors val="0"/>
        <c:ser>
          <c:idx val="0"/>
          <c:order val="0"/>
          <c:tx>
            <c:strRef>
              <c:f>Sheet1!$B$1</c:f>
              <c:strCache>
                <c:ptCount val="1"/>
                <c:pt idx="0">
                  <c:v>Not too confident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All </c:v>
                </c:pt>
                <c:pt idx="1">
                  <c:v>Employer</c:v>
                </c:pt>
                <c:pt idx="2">
                  <c:v>Medicaid</c:v>
                </c:pt>
                <c:pt idx="3">
                  <c:v>Individual*</c:v>
                </c:pt>
                <c:pt idx="4">
                  <c:v>Uninsured</c:v>
                </c:pt>
              </c:strCache>
            </c:strRef>
          </c:cat>
          <c:val>
            <c:numRef>
              <c:f>Sheet1!$B$2:$B$6</c:f>
              <c:numCache>
                <c:formatCode>0</c:formatCode>
                <c:ptCount val="5"/>
                <c:pt idx="0">
                  <c:v>17.510000000000002</c:v>
                </c:pt>
                <c:pt idx="1">
                  <c:v>16.689999999999998</c:v>
                </c:pt>
                <c:pt idx="2">
                  <c:v>18.38</c:v>
                </c:pt>
                <c:pt idx="3">
                  <c:v>20.309999999999999</c:v>
                </c:pt>
                <c:pt idx="4">
                  <c:v>18.88</c:v>
                </c:pt>
              </c:numCache>
            </c:numRef>
          </c:val>
          <c:extLst>
            <c:ext xmlns:c16="http://schemas.microsoft.com/office/drawing/2014/chart" uri="{C3380CC4-5D6E-409C-BE32-E72D297353CC}">
              <c16:uniqueId val="{00000000-DA00-C045-9FC7-E845C53F0BB9}"/>
            </c:ext>
          </c:extLst>
        </c:ser>
        <c:ser>
          <c:idx val="1"/>
          <c:order val="1"/>
          <c:tx>
            <c:strRef>
              <c:f>Sheet1!$C$1</c:f>
              <c:strCache>
                <c:ptCount val="1"/>
                <c:pt idx="0">
                  <c:v>Not at all confident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All </c:v>
                </c:pt>
                <c:pt idx="1">
                  <c:v>Employer</c:v>
                </c:pt>
                <c:pt idx="2">
                  <c:v>Medicaid</c:v>
                </c:pt>
                <c:pt idx="3">
                  <c:v>Individual*</c:v>
                </c:pt>
                <c:pt idx="4">
                  <c:v>Uninsured</c:v>
                </c:pt>
              </c:strCache>
            </c:strRef>
          </c:cat>
          <c:val>
            <c:numRef>
              <c:f>Sheet1!$C$2:$C$6</c:f>
              <c:numCache>
                <c:formatCode>0</c:formatCode>
                <c:ptCount val="5"/>
                <c:pt idx="0">
                  <c:v>20.43</c:v>
                </c:pt>
                <c:pt idx="1">
                  <c:v>12.15</c:v>
                </c:pt>
                <c:pt idx="2">
                  <c:v>20.84</c:v>
                </c:pt>
                <c:pt idx="3">
                  <c:v>20.89</c:v>
                </c:pt>
                <c:pt idx="4">
                  <c:v>53.38</c:v>
                </c:pt>
              </c:numCache>
            </c:numRef>
          </c:val>
          <c:extLst>
            <c:ext xmlns:c16="http://schemas.microsoft.com/office/drawing/2014/chart" uri="{C3380CC4-5D6E-409C-BE32-E72D297353CC}">
              <c16:uniqueId val="{00000000-A96C-487D-A23A-346C117F4A58}"/>
            </c:ext>
          </c:extLst>
        </c:ser>
        <c:dLbls>
          <c:showLegendKey val="0"/>
          <c:showVal val="0"/>
          <c:showCatName val="0"/>
          <c:showSerName val="0"/>
          <c:showPercent val="0"/>
          <c:showBubbleSize val="0"/>
        </c:dLbls>
        <c:gapWidth val="25"/>
        <c:overlap val="100"/>
        <c:axId val="478225112"/>
        <c:axId val="478228640"/>
      </c:barChart>
      <c:catAx>
        <c:axId val="478225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78228640"/>
        <c:crosses val="autoZero"/>
        <c:auto val="1"/>
        <c:lblAlgn val="ctr"/>
        <c:lblOffset val="200"/>
        <c:noMultiLvlLbl val="0"/>
      </c:catAx>
      <c:valAx>
        <c:axId val="478228640"/>
        <c:scaling>
          <c:orientation val="minMax"/>
          <c:max val="75"/>
        </c:scaling>
        <c:delete val="1"/>
        <c:axPos val="l"/>
        <c:numFmt formatCode="0" sourceLinked="1"/>
        <c:majorTickMark val="out"/>
        <c:minorTickMark val="none"/>
        <c:tickLblPos val="nextTo"/>
        <c:crossAx val="478225112"/>
        <c:crosses val="autoZero"/>
        <c:crossBetween val="between"/>
        <c:majorUnit val="10"/>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40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1"/>
            <a:ext cx="3037840" cy="463408"/>
          </a:xfrm>
          <a:prstGeom prst="rect">
            <a:avLst/>
          </a:prstGeom>
        </p:spPr>
        <p:txBody>
          <a:bodyPr vert="horz" lIns="91440" tIns="45720" rIns="91440" bIns="45720" rtlCol="0"/>
          <a:lstStyle>
            <a:lvl1pPr algn="r">
              <a:defRPr sz="1200"/>
            </a:lvl1pPr>
          </a:lstStyle>
          <a:p>
            <a:fld id="{B691DA68-C69E-4E18-BB1D-6257FDC6FB17}" type="datetimeFigureOut">
              <a:rPr lang="en-US" smtClean="0"/>
              <a:t>9/25/19</a:t>
            </a:fld>
            <a:endParaRPr lang="en-US"/>
          </a:p>
        </p:txBody>
      </p:sp>
      <p:sp>
        <p:nvSpPr>
          <p:cNvPr id="4" name="Slide Image Placeholder 3"/>
          <p:cNvSpPr>
            <a:spLocks noGrp="1" noRot="1" noChangeAspect="1"/>
          </p:cNvSpPr>
          <p:nvPr>
            <p:ph type="sldImg" idx="2"/>
          </p:nvPr>
        </p:nvSpPr>
        <p:spPr>
          <a:xfrm>
            <a:off x="1427163" y="1155700"/>
            <a:ext cx="4156075" cy="31162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44863"/>
            <a:ext cx="5608320" cy="363670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1"/>
            <a:ext cx="3037840" cy="46340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71"/>
            <a:ext cx="3037840" cy="463407"/>
          </a:xfrm>
          <a:prstGeom prst="rect">
            <a:avLst/>
          </a:prstGeom>
        </p:spPr>
        <p:txBody>
          <a:bodyPr vert="horz" lIns="91440" tIns="45720" rIns="91440" bIns="45720" rtlCol="0" anchor="b"/>
          <a:lstStyle>
            <a:lvl1pPr algn="r">
              <a:defRPr sz="1200"/>
            </a:lvl1pPr>
          </a:lstStyle>
          <a:p>
            <a:fld id="{EA2FA313-A332-40EA-9C70-53E67C657239}" type="slidenum">
              <a:rPr lang="en-US" smtClean="0"/>
              <a:t>‹#›</a:t>
            </a:fld>
            <a:endParaRPr lang="en-US"/>
          </a:p>
        </p:txBody>
      </p:sp>
    </p:spTree>
    <p:extLst>
      <p:ext uri="{BB962C8B-B14F-4D97-AF65-F5344CB8AC3E}">
        <p14:creationId xmlns:p14="http://schemas.microsoft.com/office/powerpoint/2010/main" val="2582814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863621-2E60-B848-8968-B0341E26A312}" type="slidenum">
              <a:rPr lang="en-US" smtClean="0"/>
              <a:t>2</a:t>
            </a:fld>
            <a:endParaRPr lang="en-US"/>
          </a:p>
        </p:txBody>
      </p:sp>
    </p:spTree>
    <p:extLst>
      <p:ext uri="{BB962C8B-B14F-4D97-AF65-F5344CB8AC3E}">
        <p14:creationId xmlns:p14="http://schemas.microsoft.com/office/powerpoint/2010/main" val="3819423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863621-2E60-B848-8968-B0341E26A31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4045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863621-2E60-B848-8968-B0341E26A312}" type="slidenum">
              <a:rPr lang="en-US" smtClean="0"/>
              <a:t>4</a:t>
            </a:fld>
            <a:endParaRPr lang="en-US"/>
          </a:p>
        </p:txBody>
      </p:sp>
    </p:spTree>
    <p:extLst>
      <p:ext uri="{BB962C8B-B14F-4D97-AF65-F5344CB8AC3E}">
        <p14:creationId xmlns:p14="http://schemas.microsoft.com/office/powerpoint/2010/main" val="1760539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863621-2E60-B848-8968-B0341E26A312}" type="slidenum">
              <a:rPr lang="en-US" smtClean="0"/>
              <a:t>5</a:t>
            </a:fld>
            <a:endParaRPr lang="en-US"/>
          </a:p>
        </p:txBody>
      </p:sp>
    </p:spTree>
    <p:extLst>
      <p:ext uri="{BB962C8B-B14F-4D97-AF65-F5344CB8AC3E}">
        <p14:creationId xmlns:p14="http://schemas.microsoft.com/office/powerpoint/2010/main" val="3360247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863621-2E60-B848-8968-B0341E26A312}" type="slidenum">
              <a:rPr lang="en-US" smtClean="0"/>
              <a:t>6</a:t>
            </a:fld>
            <a:endParaRPr lang="en-US"/>
          </a:p>
        </p:txBody>
      </p:sp>
    </p:spTree>
    <p:extLst>
      <p:ext uri="{BB962C8B-B14F-4D97-AF65-F5344CB8AC3E}">
        <p14:creationId xmlns:p14="http://schemas.microsoft.com/office/powerpoint/2010/main" val="414647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863621-2E60-B848-8968-B0341E26A312}" type="slidenum">
              <a:rPr lang="en-US" smtClean="0"/>
              <a:t>7</a:t>
            </a:fld>
            <a:endParaRPr lang="en-US"/>
          </a:p>
        </p:txBody>
      </p:sp>
    </p:spTree>
    <p:extLst>
      <p:ext uri="{BB962C8B-B14F-4D97-AF65-F5344CB8AC3E}">
        <p14:creationId xmlns:p14="http://schemas.microsoft.com/office/powerpoint/2010/main" val="37940457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53" name="Title 1"/>
          <p:cNvSpPr>
            <a:spLocks noGrp="1"/>
          </p:cNvSpPr>
          <p:nvPr>
            <p:ph type="ctrTitle" hasCustomPrompt="1"/>
          </p:nvPr>
        </p:nvSpPr>
        <p:spPr>
          <a:xfrm>
            <a:off x="71501"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sp>
        <p:nvSpPr>
          <p:cNvPr id="57" name="Chart Placeholder 5"/>
          <p:cNvSpPr>
            <a:spLocks noGrp="1"/>
          </p:cNvSpPr>
          <p:nvPr>
            <p:ph type="chart" sz="quarter" idx="19"/>
          </p:nvPr>
        </p:nvSpPr>
        <p:spPr>
          <a:xfrm>
            <a:off x="71501"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1"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9" name="Text Placeholder 9"/>
          <p:cNvSpPr>
            <a:spLocks noGrp="1"/>
          </p:cNvSpPr>
          <p:nvPr>
            <p:ph type="body" sz="quarter" idx="23" hasCustomPrompt="1"/>
          </p:nvPr>
        </p:nvSpPr>
        <p:spPr>
          <a:xfrm>
            <a:off x="71501"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Tree>
    <p:extLst>
      <p:ext uri="{BB962C8B-B14F-4D97-AF65-F5344CB8AC3E}">
        <p14:creationId xmlns:p14="http://schemas.microsoft.com/office/powerpoint/2010/main" val="17167937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raph Layout: 05">
    <p:bg>
      <p:bgPr>
        <a:solidFill>
          <a:schemeClr val="bg1"/>
        </a:solidFill>
        <a:effectLst/>
      </p:bgPr>
    </p:bg>
    <p:spTree>
      <p:nvGrpSpPr>
        <p:cNvPr id="1" name=""/>
        <p:cNvGrpSpPr/>
        <p:nvPr/>
      </p:nvGrpSpPr>
      <p:grpSpPr>
        <a:xfrm>
          <a:off x="0" y="0"/>
          <a:ext cx="0" cy="0"/>
          <a:chOff x="0" y="0"/>
          <a:chExt cx="0" cy="0"/>
        </a:xfrm>
      </p:grpSpPr>
      <p:sp>
        <p:nvSpPr>
          <p:cNvPr id="57" name="Chart Placeholder 5"/>
          <p:cNvSpPr>
            <a:spLocks noGrp="1"/>
          </p:cNvSpPr>
          <p:nvPr>
            <p:ph type="chart" sz="quarter" idx="19"/>
          </p:nvPr>
        </p:nvSpPr>
        <p:spPr>
          <a:xfrm>
            <a:off x="71499" y="1052738"/>
            <a:ext cx="4389120" cy="4701151"/>
          </a:xfrm>
        </p:spPr>
        <p:txBody>
          <a:bodyPr>
            <a:normAutofit/>
          </a:bodyPr>
          <a:lstStyle>
            <a:lvl1pPr>
              <a:defRPr sz="1300">
                <a:solidFill>
                  <a:srgbClr val="4C515A"/>
                </a:solidFill>
              </a:defRPr>
            </a:lvl1pPr>
          </a:lstStyle>
          <a:p>
            <a:endParaRPr lang="en-US" dirty="0"/>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10" name="Title 1"/>
          <p:cNvSpPr>
            <a:spLocks noGrp="1"/>
          </p:cNvSpPr>
          <p:nvPr>
            <p:ph type="ctrTitle" hasCustomPrompt="1"/>
          </p:nvPr>
        </p:nvSpPr>
        <p:spPr>
          <a:xfrm>
            <a:off x="71501" y="296652"/>
            <a:ext cx="9001000" cy="756084"/>
          </a:xfrm>
          <a:effectLst/>
        </p:spPr>
        <p:txBody>
          <a:bodyPr anchor="t">
            <a:normAutofit/>
          </a:bodyPr>
          <a:lstStyle>
            <a:lvl1pPr algn="l">
              <a:lnSpc>
                <a:spcPct val="110000"/>
              </a:lnSpc>
              <a:defRPr sz="2000" spc="0" baseline="0">
                <a:solidFill>
                  <a:srgbClr val="4C515A"/>
                </a:solidFill>
                <a:effectLst/>
              </a:defRPr>
            </a:lvl1pPr>
          </a:lstStyle>
          <a:p>
            <a:r>
              <a:rPr lang="en-US" dirty="0"/>
              <a:t>Click to edit master title style</a:t>
            </a:r>
          </a:p>
        </p:txBody>
      </p:sp>
      <p:cxnSp>
        <p:nvCxnSpPr>
          <p:cNvPr id="12" name="Straight Connector 11"/>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2"/>
          <p:cNvSpPr>
            <a:spLocks noGrp="1"/>
          </p:cNvSpPr>
          <p:nvPr>
            <p:ph type="body" sz="quarter" idx="22" hasCustomPrompt="1"/>
          </p:nvPr>
        </p:nvSpPr>
        <p:spPr>
          <a:xfrm>
            <a:off x="71501"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4" name="Text Placeholder 9"/>
          <p:cNvSpPr>
            <a:spLocks noGrp="1"/>
          </p:cNvSpPr>
          <p:nvPr>
            <p:ph type="body" sz="quarter" idx="23" hasCustomPrompt="1"/>
          </p:nvPr>
        </p:nvSpPr>
        <p:spPr>
          <a:xfrm>
            <a:off x="71501"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endParaRPr lang="en-US" dirty="0"/>
          </a:p>
        </p:txBody>
      </p:sp>
      <p:sp>
        <p:nvSpPr>
          <p:cNvPr id="15" name="Chart Placeholder 5"/>
          <p:cNvSpPr>
            <a:spLocks noGrp="1"/>
          </p:cNvSpPr>
          <p:nvPr>
            <p:ph type="chart" sz="quarter" idx="24"/>
          </p:nvPr>
        </p:nvSpPr>
        <p:spPr>
          <a:xfrm>
            <a:off x="4683379" y="1052738"/>
            <a:ext cx="4389120" cy="4701151"/>
          </a:xfrm>
        </p:spPr>
        <p:txBody>
          <a:bodyPr>
            <a:normAutofit/>
          </a:bodyPr>
          <a:lstStyle>
            <a:lvl1pPr>
              <a:defRPr sz="1300">
                <a:solidFill>
                  <a:srgbClr val="4C515A"/>
                </a:solidFill>
              </a:defRPr>
            </a:lvl1pPr>
          </a:lstStyle>
          <a:p>
            <a:endParaRPr lang="en-US" dirty="0"/>
          </a:p>
        </p:txBody>
      </p:sp>
      <p:sp>
        <p:nvSpPr>
          <p:cNvPr id="11" name="Rectangle 10"/>
          <p:cNvSpPr/>
          <p:nvPr userDrawn="1"/>
        </p:nvSpPr>
        <p:spPr>
          <a:xfrm>
            <a:off x="1655677" y="6408040"/>
            <a:ext cx="7416824" cy="369332"/>
          </a:xfrm>
          <a:prstGeom prst="rect">
            <a:avLst/>
          </a:prstGeom>
        </p:spPr>
        <p:txBody>
          <a:bodyPr wrap="square">
            <a:sp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solidFill>
                  <a:schemeClr val="tx1"/>
                </a:solidFill>
              </a:rPr>
              <a:t>Source: M. Z. </a:t>
            </a:r>
            <a:r>
              <a:rPr lang="en-US" sz="900" dirty="0" err="1">
                <a:solidFill>
                  <a:schemeClr val="tx1"/>
                </a:solidFill>
              </a:rPr>
              <a:t>Gunja</a:t>
            </a:r>
            <a:r>
              <a:rPr lang="en-US" sz="900" dirty="0">
                <a:solidFill>
                  <a:schemeClr val="tx1"/>
                </a:solidFill>
              </a:rPr>
              <a:t>, S. R. Collins, M.</a:t>
            </a:r>
            <a:r>
              <a:rPr lang="en-US" sz="900" baseline="0" dirty="0">
                <a:solidFill>
                  <a:schemeClr val="tx1"/>
                </a:solidFill>
              </a:rPr>
              <a:t> </a:t>
            </a:r>
            <a:r>
              <a:rPr lang="en-US" sz="900" dirty="0">
                <a:solidFill>
                  <a:schemeClr val="tx1"/>
                </a:solidFill>
              </a:rPr>
              <a:t>M. Doty, and S. Beutel, </a:t>
            </a:r>
            <a:r>
              <a:rPr lang="en-US" sz="900" b="0" i="1" dirty="0">
                <a:solidFill>
                  <a:schemeClr val="tx1"/>
                </a:solidFill>
                <a:latin typeface="InterFace" charset="0"/>
                <a:ea typeface="InterFace" charset="0"/>
                <a:cs typeface="InterFace" charset="0"/>
              </a:rPr>
              <a:t>How the Affordable Care Act Has Helped Women Gain Insurance and Improved Their Ability to Get Health Care: Findings from The Commonwealth Fund Biennial Health Insurance Survey, 2016, </a:t>
            </a:r>
            <a:r>
              <a:rPr lang="en-US" sz="900" dirty="0">
                <a:solidFill>
                  <a:schemeClr val="tx1"/>
                </a:solidFill>
              </a:rPr>
              <a:t>The Commonwealth Fund, August</a:t>
            </a:r>
            <a:r>
              <a:rPr lang="en-US" sz="900" baseline="0" dirty="0">
                <a:solidFill>
                  <a:schemeClr val="tx1"/>
                </a:solidFill>
              </a:rPr>
              <a:t> 2017.</a:t>
            </a:r>
            <a:endParaRPr lang="en-US" sz="900" dirty="0">
              <a:solidFill>
                <a:schemeClr val="tx1"/>
              </a:solidFill>
            </a:endParaRPr>
          </a:p>
        </p:txBody>
      </p:sp>
    </p:spTree>
    <p:extLst>
      <p:ext uri="{BB962C8B-B14F-4D97-AF65-F5344CB8AC3E}">
        <p14:creationId xmlns:p14="http://schemas.microsoft.com/office/powerpoint/2010/main" val="788455046"/>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01">
    <p:bg>
      <p:bgPr>
        <a:solidFill>
          <a:schemeClr val="bg1"/>
        </a:solidFill>
        <a:effectLst/>
      </p:bgPr>
    </p:bg>
    <p:spTree>
      <p:nvGrpSpPr>
        <p:cNvPr id="1" name=""/>
        <p:cNvGrpSpPr/>
        <p:nvPr/>
      </p:nvGrpSpPr>
      <p:grpSpPr>
        <a:xfrm>
          <a:off x="0" y="0"/>
          <a:ext cx="0" cy="0"/>
          <a:chOff x="0" y="0"/>
          <a:chExt cx="0" cy="0"/>
        </a:xfrm>
      </p:grpSpPr>
      <p:sp>
        <p:nvSpPr>
          <p:cNvPr id="4" name="Table Placeholder 3"/>
          <p:cNvSpPr>
            <a:spLocks noGrp="1"/>
          </p:cNvSpPr>
          <p:nvPr>
            <p:ph type="tbl" sz="quarter" idx="21"/>
          </p:nvPr>
        </p:nvSpPr>
        <p:spPr>
          <a:xfrm>
            <a:off x="71501" y="1052738"/>
            <a:ext cx="9000999" cy="4680407"/>
          </a:xfrm>
        </p:spPr>
        <p:txBody>
          <a:bodyPr/>
          <a:lstStyle/>
          <a:p>
            <a:endParaRPr lang="en-US" dirty="0"/>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cxnSp>
        <p:nvCxnSpPr>
          <p:cNvPr id="11" name="Straight Connector 1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Text Placeholder 9"/>
          <p:cNvSpPr>
            <a:spLocks noGrp="1"/>
          </p:cNvSpPr>
          <p:nvPr>
            <p:ph type="body" sz="quarter" idx="23" hasCustomPrompt="1"/>
          </p:nvPr>
        </p:nvSpPr>
        <p:spPr>
          <a:xfrm>
            <a:off x="71501" y="5753887"/>
            <a:ext cx="9001063" cy="495834"/>
          </a:xfrm>
        </p:spPr>
        <p:txBody>
          <a:bodyPr anchor="b" anchorCtr="0">
            <a:noAutofit/>
          </a:bodyPr>
          <a:lstStyle>
            <a:lvl1pPr marL="0" indent="0">
              <a:buNone/>
              <a:defRPr sz="900">
                <a:solidFill>
                  <a:schemeClr val="tx1"/>
                </a:solidFill>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a:t>Notes &amp; Data</a:t>
            </a:r>
            <a:endParaRPr lang="en-US" dirty="0"/>
          </a:p>
        </p:txBody>
      </p:sp>
      <p:sp>
        <p:nvSpPr>
          <p:cNvPr id="10" name="Rectangle 9">
            <a:extLst>
              <a:ext uri="{FF2B5EF4-FFF2-40B4-BE49-F238E27FC236}">
                <a16:creationId xmlns:a16="http://schemas.microsoft.com/office/drawing/2014/main" id="{07C04AEC-6297-44D5-85E1-0428F13A219F}"/>
              </a:ext>
            </a:extLst>
          </p:cNvPr>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832101404"/>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MWF Graph - Blue">
    <p:bg>
      <p:bgPr>
        <a:solidFill>
          <a:schemeClr val="bg1"/>
        </a:solidFill>
        <a:effectLst/>
      </p:bgPr>
    </p:bg>
    <p:spTree>
      <p:nvGrpSpPr>
        <p:cNvPr id="1" name=""/>
        <p:cNvGrpSpPr/>
        <p:nvPr/>
      </p:nvGrpSpPr>
      <p:grpSpPr>
        <a:xfrm>
          <a:off x="0" y="0"/>
          <a:ext cx="0" cy="0"/>
          <a:chOff x="0" y="0"/>
          <a:chExt cx="0" cy="0"/>
        </a:xfrm>
      </p:grpSpPr>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sp>
        <p:nvSpPr>
          <p:cNvPr id="57" name="Chart Placeholder 5"/>
          <p:cNvSpPr>
            <a:spLocks noGrp="1"/>
          </p:cNvSpPr>
          <p:nvPr>
            <p:ph type="chart" sz="quarter" idx="19"/>
          </p:nvPr>
        </p:nvSpPr>
        <p:spPr>
          <a:xfrm>
            <a:off x="627434" y="1699589"/>
            <a:ext cx="8091115" cy="4054958"/>
          </a:xfrm>
        </p:spPr>
        <p:txBody>
          <a:bodyPr>
            <a:normAutofit/>
          </a:bodyPr>
          <a:lstStyle>
            <a:lvl1pPr marL="0" indent="0">
              <a:buNone/>
              <a:defRPr sz="1600">
                <a:solidFill>
                  <a:srgbClr val="4C515A"/>
                </a:solidFill>
              </a:defRPr>
            </a:lvl1pPr>
          </a:lstStyle>
          <a:p>
            <a:r>
              <a:rPr lang="en-US"/>
              <a:t>Click icon to add chart</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3"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5"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4099485812"/>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MWF Table - Blue">
    <p:bg>
      <p:bgPr>
        <a:solidFill>
          <a:schemeClr val="bg1"/>
        </a:solidFill>
        <a:effectLst/>
      </p:bgPr>
    </p:bg>
    <p:spTree>
      <p:nvGrpSpPr>
        <p:cNvPr id="1" name=""/>
        <p:cNvGrpSpPr/>
        <p:nvPr/>
      </p:nvGrpSpPr>
      <p:grpSpPr>
        <a:xfrm>
          <a:off x="0" y="0"/>
          <a:ext cx="0" cy="0"/>
          <a:chOff x="0" y="0"/>
          <a:chExt cx="0" cy="0"/>
        </a:xfrm>
      </p:grpSpPr>
      <p:sp>
        <p:nvSpPr>
          <p:cNvPr id="12" name="Table Placeholder 3"/>
          <p:cNvSpPr>
            <a:spLocks noGrp="1"/>
          </p:cNvSpPr>
          <p:nvPr>
            <p:ph type="tbl" sz="quarter" idx="22"/>
          </p:nvPr>
        </p:nvSpPr>
        <p:spPr>
          <a:xfrm>
            <a:off x="627434" y="1699589"/>
            <a:ext cx="8091115" cy="4054958"/>
          </a:xfrm>
        </p:spPr>
        <p:txBody>
          <a:bodyPr>
            <a:normAutofit/>
          </a:bodyPr>
          <a:lstStyle>
            <a:lvl1pPr marL="0" indent="0">
              <a:buNone/>
              <a:defRPr sz="1600"/>
            </a:lvl1pPr>
          </a:lstStyle>
          <a:p>
            <a:r>
              <a:rPr lang="en-US"/>
              <a:t>Click icon to add table</a:t>
            </a:r>
            <a:endParaRPr lang="en-US" dirty="0"/>
          </a:p>
        </p:txBody>
      </p:sp>
      <p:sp>
        <p:nvSpPr>
          <p:cNvPr id="3" name="Rectangle 2"/>
          <p:cNvSpPr/>
          <p:nvPr userDrawn="1"/>
        </p:nvSpPr>
        <p:spPr>
          <a:xfrm>
            <a:off x="0" y="0"/>
            <a:ext cx="217054"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accent2"/>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701" y="6087822"/>
            <a:ext cx="1631950" cy="758648"/>
          </a:xfrm>
          <a:prstGeom prst="rect">
            <a:avLst/>
          </a:prstGeom>
        </p:spPr>
      </p:pic>
      <p:sp>
        <p:nvSpPr>
          <p:cNvPr id="9" name="Text Placeholder 4"/>
          <p:cNvSpPr>
            <a:spLocks noGrp="1"/>
          </p:cNvSpPr>
          <p:nvPr>
            <p:ph type="body" sz="quarter" idx="21" hasCustomPrompt="1"/>
          </p:nvPr>
        </p:nvSpPr>
        <p:spPr>
          <a:xfrm>
            <a:off x="2341785" y="5999999"/>
            <a:ext cx="6376765" cy="777375"/>
          </a:xfrm>
        </p:spPr>
        <p:txBody>
          <a:bodyPr>
            <a:normAutofit/>
          </a:bodyPr>
          <a:lstStyle>
            <a:lvl1pPr marL="0" indent="0">
              <a:buNone/>
              <a:defRPr sz="900" spc="0">
                <a:solidFill>
                  <a:srgbClr val="676E7B"/>
                </a:solidFill>
              </a:defRPr>
            </a:lvl1pPr>
          </a:lstStyle>
          <a:p>
            <a:pPr lvl="0"/>
            <a:r>
              <a:rPr lang="en-US" dirty="0"/>
              <a:t>Place graph source here</a:t>
            </a:r>
          </a:p>
        </p:txBody>
      </p:sp>
      <p:cxnSp>
        <p:nvCxnSpPr>
          <p:cNvPr id="10" name="Straight Connector 9"/>
          <p:cNvCxnSpPr>
            <a:cxnSpLocks/>
          </p:cNvCxnSpPr>
          <p:nvPr userDrawn="1"/>
        </p:nvCxnSpPr>
        <p:spPr>
          <a:xfrm flipH="1">
            <a:off x="628749" y="5877272"/>
            <a:ext cx="8089802"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27434" y="177796"/>
            <a:ext cx="8091114" cy="246930"/>
          </a:xfrm>
        </p:spPr>
        <p:txBody>
          <a:bodyPr anchor="b">
            <a:normAutofit/>
          </a:bodyPr>
          <a:lstStyle>
            <a:lvl1pPr marL="0" indent="0" algn="l">
              <a:lnSpc>
                <a:spcPct val="100000"/>
              </a:lnSpc>
              <a:buNone/>
              <a:defRPr sz="1300" b="1" spc="100" baseline="0">
                <a:solidFill>
                  <a:schemeClr val="tx2"/>
                </a:solidFill>
                <a:latin typeface="Trebuchet MS" charset="0"/>
                <a:ea typeface="Trebuchet MS" charset="0"/>
                <a:cs typeface="Trebuchet MS"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SECTION OR EXHIBIT NUMBER</a:t>
            </a:r>
          </a:p>
        </p:txBody>
      </p:sp>
      <p:sp>
        <p:nvSpPr>
          <p:cNvPr id="17" name="Title 1"/>
          <p:cNvSpPr>
            <a:spLocks noGrp="1"/>
          </p:cNvSpPr>
          <p:nvPr>
            <p:ph type="ctrTitle"/>
          </p:nvPr>
        </p:nvSpPr>
        <p:spPr>
          <a:xfrm>
            <a:off x="627434" y="514555"/>
            <a:ext cx="8091114" cy="1185034"/>
          </a:xfrm>
          <a:effectLst/>
        </p:spPr>
        <p:txBody>
          <a:bodyPr anchor="t">
            <a:normAutofit/>
          </a:bodyPr>
          <a:lstStyle>
            <a:lvl1pPr algn="l">
              <a:lnSpc>
                <a:spcPct val="90000"/>
              </a:lnSpc>
              <a:defRPr sz="3200" b="1" spc="0" baseline="0">
                <a:solidFill>
                  <a:schemeClr val="tx1"/>
                </a:solidFill>
                <a:effectLst/>
              </a:defRPr>
            </a:lvl1pPr>
          </a:lstStyle>
          <a:p>
            <a:r>
              <a:rPr lang="en-US"/>
              <a:t>Click to edit Master title style</a:t>
            </a:r>
            <a:endParaRPr lang="en-US" dirty="0"/>
          </a:p>
        </p:txBody>
      </p:sp>
    </p:spTree>
    <p:extLst>
      <p:ext uri="{BB962C8B-B14F-4D97-AF65-F5344CB8AC3E}">
        <p14:creationId xmlns:p14="http://schemas.microsoft.com/office/powerpoint/2010/main" val="3117281811"/>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53" name="Title 1"/>
          <p:cNvSpPr>
            <a:spLocks noGrp="1"/>
          </p:cNvSpPr>
          <p:nvPr>
            <p:ph type="ctrTitle"/>
          </p:nvPr>
        </p:nvSpPr>
        <p:spPr>
          <a:xfrm>
            <a:off x="98135"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dirty="0"/>
          </a:p>
        </p:txBody>
      </p:sp>
      <p:sp>
        <p:nvSpPr>
          <p:cNvPr id="57" name="Chart Placeholder 5"/>
          <p:cNvSpPr>
            <a:spLocks noGrp="1"/>
          </p:cNvSpPr>
          <p:nvPr>
            <p:ph type="chart" sz="quarter" idx="19"/>
          </p:nvPr>
        </p:nvSpPr>
        <p:spPr>
          <a:xfrm>
            <a:off x="71501" y="1052736"/>
            <a:ext cx="9000999" cy="4596104"/>
          </a:xfrm>
        </p:spPr>
        <p:txBody>
          <a:bodyPr>
            <a:normAutofit/>
          </a:bodyPr>
          <a:lstStyle>
            <a:lvl1pPr>
              <a:defRPr sz="1300">
                <a:solidFill>
                  <a:srgbClr val="4C515A"/>
                </a:solidFill>
              </a:defRPr>
            </a:lvl1pPr>
          </a:lstStyle>
          <a:p>
            <a:endParaRPr lang="en-US" dirty="0"/>
          </a:p>
        </p:txBody>
      </p:sp>
      <p:cxnSp>
        <p:nvCxnSpPr>
          <p:cNvPr id="61" name="Straight Connector 60"/>
          <p:cNvCxnSpPr>
            <a:cxnSpLocks/>
          </p:cNvCxnSpPr>
          <p:nvPr userDrawn="1"/>
        </p:nvCxnSpPr>
        <p:spPr>
          <a:xfrm flipH="1">
            <a:off x="71501"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1"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339" t="9092" r="7027" b="31817"/>
          <a:stretch/>
        </p:blipFill>
        <p:spPr>
          <a:xfrm>
            <a:off x="35497" y="6345324"/>
            <a:ext cx="1476164" cy="468052"/>
          </a:xfrm>
          <a:prstGeom prst="rect">
            <a:avLst/>
          </a:prstGeom>
        </p:spPr>
      </p:pic>
      <p:sp>
        <p:nvSpPr>
          <p:cNvPr id="2" name="TextBox 1">
            <a:extLst>
              <a:ext uri="{FF2B5EF4-FFF2-40B4-BE49-F238E27FC236}">
                <a16:creationId xmlns:a16="http://schemas.microsoft.com/office/drawing/2014/main" id="{C455E8D7-A5BF-E048-B785-90F95E44B0B6}"/>
              </a:ext>
            </a:extLst>
          </p:cNvPr>
          <p:cNvSpPr txBox="1"/>
          <p:nvPr userDrawn="1"/>
        </p:nvSpPr>
        <p:spPr>
          <a:xfrm>
            <a:off x="1845892" y="6417890"/>
            <a:ext cx="7226608" cy="369332"/>
          </a:xfrm>
          <a:prstGeom prst="rect">
            <a:avLst/>
          </a:prstGeom>
          <a:noFill/>
        </p:spPr>
        <p:txBody>
          <a:bodyPr wrap="square" rtlCol="0">
            <a:spAutoFit/>
          </a:bodyPr>
          <a:lstStyle/>
          <a:p>
            <a:r>
              <a:rPr lang="en-US" sz="900" dirty="0">
                <a:solidFill>
                  <a:srgbClr val="4C515A"/>
                </a:solidFill>
              </a:rPr>
              <a:t>Source: Sara R. Collins and Munira Z. </a:t>
            </a:r>
            <a:r>
              <a:rPr lang="en-US" sz="900" dirty="0" err="1">
                <a:solidFill>
                  <a:srgbClr val="4C515A"/>
                </a:solidFill>
              </a:rPr>
              <a:t>Gunja</a:t>
            </a:r>
            <a:r>
              <a:rPr lang="en-US" sz="900" dirty="0">
                <a:solidFill>
                  <a:srgbClr val="4C515A"/>
                </a:solidFill>
              </a:rPr>
              <a:t>, </a:t>
            </a:r>
            <a:r>
              <a:rPr lang="en-US" sz="900" i="1" dirty="0">
                <a:solidFill>
                  <a:srgbClr val="4C515A"/>
                </a:solidFill>
              </a:rPr>
              <a:t>What Do Americans Think About Their Health Coverage Ahead of the 2020 Election? Findings from the Commonwealth Fund Health Insurance in America Survey, March–June 2019</a:t>
            </a:r>
            <a:r>
              <a:rPr lang="en-US" sz="900" dirty="0">
                <a:solidFill>
                  <a:srgbClr val="4C515A"/>
                </a:solidFill>
              </a:rPr>
              <a:t> (Commonwealth Fund, Sept. 2019). </a:t>
            </a:r>
          </a:p>
        </p:txBody>
      </p:sp>
    </p:spTree>
    <p:extLst>
      <p:ext uri="{BB962C8B-B14F-4D97-AF65-F5344CB8AC3E}">
        <p14:creationId xmlns:p14="http://schemas.microsoft.com/office/powerpoint/2010/main" val="980533928"/>
      </p:ext>
    </p:extLst>
  </p:cSld>
  <p:clrMapOvr>
    <a:masterClrMapping/>
  </p:clrMapOvr>
  <p:hf sldNum="0" hd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4"/>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989906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chart" Target="../charts/chart5.xml"/></Relationships>
</file>

<file path=ppt/slides/_rels/slide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28410"/>
          </a:xfrm>
        </p:spPr>
        <p:txBody>
          <a:bodyPr/>
          <a:lstStyle/>
          <a:p>
            <a:r>
              <a:rPr lang="en-US" dirty="0"/>
              <a:t>Adult uninsured rate remains significantly below pre-ACA levels, but coverage gains </a:t>
            </a:r>
            <a:br>
              <a:rPr lang="en-US" dirty="0"/>
            </a:br>
            <a:r>
              <a:rPr lang="en-US" dirty="0"/>
              <a:t>have stalled.</a:t>
            </a:r>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3525440857"/>
              </p:ext>
            </p:extLst>
          </p:nvPr>
        </p:nvGraphicFramePr>
        <p:xfrm>
          <a:off x="219455" y="1161288"/>
          <a:ext cx="7665087" cy="4403781"/>
        </p:xfrm>
        <a:graphic>
          <a:graphicData uri="http://schemas.openxmlformats.org/drawingml/2006/chart">
            <c:chart xmlns:c="http://schemas.openxmlformats.org/drawingml/2006/chart" xmlns:r="http://schemas.openxmlformats.org/officeDocument/2006/relationships" r:id="rId2"/>
          </a:graphicData>
        </a:graphic>
      </p:graphicFrame>
      <p:sp>
        <p:nvSpPr>
          <p:cNvPr id="18" name="Text Placeholder 17"/>
          <p:cNvSpPr>
            <a:spLocks noGrp="1"/>
          </p:cNvSpPr>
          <p:nvPr>
            <p:ph type="body" sz="quarter" idx="22"/>
          </p:nvPr>
        </p:nvSpPr>
        <p:spPr>
          <a:xfrm>
            <a:off x="71501" y="5697253"/>
            <a:ext cx="9001063" cy="495833"/>
          </a:xfrm>
        </p:spPr>
        <p:txBody>
          <a:bodyPr/>
          <a:lstStyle/>
          <a:p>
            <a:pPr>
              <a:lnSpc>
                <a:spcPct val="100000"/>
              </a:lnSpc>
              <a:spcAft>
                <a:spcPts val="0"/>
              </a:spcAft>
            </a:pPr>
            <a:r>
              <a:rPr lang="en-US" dirty="0"/>
              <a:t>Data: Commonwealth Fund Affordable Care Act Tracking Surveys, July–Sept. 2013, Apr.–June 2014, Mar.–May 2015, Feb.–Apr. 2016, Mar.–June 2017, Feb.–Mar. 2018; and Commonwealth Fund Health Insurance in America Survey, Mar.–June 2019. </a:t>
            </a:r>
            <a:endParaRPr lang="en-US" dirty="0">
              <a:solidFill>
                <a:srgbClr val="FF0000"/>
              </a:solidFill>
            </a:endParaRPr>
          </a:p>
        </p:txBody>
      </p:sp>
      <p:sp>
        <p:nvSpPr>
          <p:cNvPr id="2" name="TextBox 1">
            <a:extLst>
              <a:ext uri="{FF2B5EF4-FFF2-40B4-BE49-F238E27FC236}">
                <a16:creationId xmlns:a16="http://schemas.microsoft.com/office/drawing/2014/main" id="{E4526663-49E2-6A47-90E7-EB88A564BFA3}"/>
              </a:ext>
            </a:extLst>
          </p:cNvPr>
          <p:cNvSpPr txBox="1"/>
          <p:nvPr/>
        </p:nvSpPr>
        <p:spPr>
          <a:xfrm>
            <a:off x="218938" y="946314"/>
            <a:ext cx="3849131" cy="274320"/>
          </a:xfrm>
          <a:prstGeom prst="rect">
            <a:avLst/>
          </a:prstGeom>
          <a:noFill/>
        </p:spPr>
        <p:txBody>
          <a:bodyPr wrap="none" lIns="0" tIns="0" rIns="0" bIns="0" rtlCol="0" anchor="ctr" anchorCtr="0">
            <a:noAutofit/>
          </a:bodyPr>
          <a:lstStyle/>
          <a:p>
            <a:r>
              <a:rPr lang="en-US" sz="1400" i="1" dirty="0"/>
              <a:t>Percent of adults ages 19–64 who were uninsured</a:t>
            </a:r>
          </a:p>
        </p:txBody>
      </p:sp>
    </p:spTree>
    <p:extLst>
      <p:ext uri="{BB962C8B-B14F-4D97-AF65-F5344CB8AC3E}">
        <p14:creationId xmlns:p14="http://schemas.microsoft.com/office/powerpoint/2010/main" val="979629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28410"/>
          </a:xfrm>
        </p:spPr>
        <p:txBody>
          <a:bodyPr/>
          <a:lstStyle/>
          <a:p>
            <a:r>
              <a:rPr lang="en-US" dirty="0"/>
              <a:t>Among uninsured adults who knew the mandate penalty was repealed, one-quarter chose not to get coverage because of the repeal.</a:t>
            </a:r>
          </a:p>
        </p:txBody>
      </p:sp>
      <p:sp>
        <p:nvSpPr>
          <p:cNvPr id="9" name="Text Placeholder 8"/>
          <p:cNvSpPr>
            <a:spLocks noGrp="1"/>
          </p:cNvSpPr>
          <p:nvPr>
            <p:ph type="body" sz="quarter" idx="22"/>
          </p:nvPr>
        </p:nvSpPr>
        <p:spPr>
          <a:xfrm>
            <a:off x="71468" y="5696712"/>
            <a:ext cx="9001063" cy="495834"/>
          </a:xfrm>
        </p:spPr>
        <p:txBody>
          <a:bodyPr/>
          <a:lstStyle/>
          <a:p>
            <a:pPr>
              <a:lnSpc>
                <a:spcPct val="100000"/>
              </a:lnSpc>
              <a:spcAft>
                <a:spcPts val="0"/>
              </a:spcAft>
            </a:pPr>
            <a:br>
              <a:rPr lang="en-US" dirty="0"/>
            </a:br>
            <a:r>
              <a:rPr lang="en-US" dirty="0"/>
              <a:t>* Does not include adults who live in one of the three states, or the District of Columbia, that has an individual mandate penalty: Massachusetts, New Jersey, or Vermont.</a:t>
            </a:r>
          </a:p>
          <a:p>
            <a:pPr>
              <a:lnSpc>
                <a:spcPct val="100000"/>
              </a:lnSpc>
              <a:spcAft>
                <a:spcPts val="0"/>
              </a:spcAft>
            </a:pPr>
            <a:r>
              <a:rPr lang="en-US" dirty="0">
                <a:solidFill>
                  <a:srgbClr val="4C515A"/>
                </a:solidFill>
              </a:rPr>
              <a:t>Note: FPL = federal poverty level. 250% FPL is $30,350 for an individual and $62,750 for a family of four.</a:t>
            </a:r>
            <a:endParaRPr lang="en-US" dirty="0"/>
          </a:p>
          <a:p>
            <a:pPr>
              <a:lnSpc>
                <a:spcPct val="100000"/>
              </a:lnSpc>
              <a:spcAft>
                <a:spcPts val="0"/>
              </a:spcAft>
              <a:buClr>
                <a:srgbClr val="044C7F"/>
              </a:buClr>
            </a:pPr>
            <a:r>
              <a:rPr lang="en-US" dirty="0">
                <a:solidFill>
                  <a:srgbClr val="4C515A"/>
                </a:solidFill>
              </a:rPr>
              <a:t>Data: Commonwealth Fund Health Insurance in America Survey, Mar.–June 2019.</a:t>
            </a:r>
          </a:p>
        </p:txBody>
      </p:sp>
      <p:sp>
        <p:nvSpPr>
          <p:cNvPr id="11" name="TextBox 3">
            <a:extLst>
              <a:ext uri="{FF2B5EF4-FFF2-40B4-BE49-F238E27FC236}">
                <a16:creationId xmlns:a16="http://schemas.microsoft.com/office/drawing/2014/main" id="{24D575DC-9B4A-B943-B3D0-D5942F81B50F}"/>
              </a:ext>
            </a:extLst>
          </p:cNvPr>
          <p:cNvSpPr txBox="1"/>
          <p:nvPr/>
        </p:nvSpPr>
        <p:spPr>
          <a:xfrm>
            <a:off x="4300543" y="1014984"/>
            <a:ext cx="3635412" cy="100462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t>Did you choose not to get health insurance for 2019 because in most states people will no longer have to pay a penalty on their federal tax return if they don’t have health insurance?</a:t>
            </a:r>
            <a:endParaRPr lang="en-US" sz="2800" dirty="0">
              <a:cs typeface="Arial" panose="020B0604020202020204" pitchFamily="34" charset="0"/>
            </a:endParaRPr>
          </a:p>
        </p:txBody>
      </p:sp>
      <p:grpSp>
        <p:nvGrpSpPr>
          <p:cNvPr id="13" name="Group 12">
            <a:extLst>
              <a:ext uri="{FF2B5EF4-FFF2-40B4-BE49-F238E27FC236}">
                <a16:creationId xmlns:a16="http://schemas.microsoft.com/office/drawing/2014/main" id="{36787E0E-4E7A-D54F-BD28-31F851C7A2F6}"/>
              </a:ext>
            </a:extLst>
          </p:cNvPr>
          <p:cNvGrpSpPr/>
          <p:nvPr/>
        </p:nvGrpSpPr>
        <p:grpSpPr>
          <a:xfrm>
            <a:off x="4357693" y="1016974"/>
            <a:ext cx="420867" cy="515901"/>
            <a:chOff x="1752600" y="533400"/>
            <a:chExt cx="787400" cy="965200"/>
          </a:xfrm>
          <a:solidFill>
            <a:schemeClr val="tx1"/>
          </a:solidFill>
        </p:grpSpPr>
        <p:sp>
          <p:nvSpPr>
            <p:cNvPr id="14" name="Freeform 5">
              <a:extLst>
                <a:ext uri="{FF2B5EF4-FFF2-40B4-BE49-F238E27FC236}">
                  <a16:creationId xmlns:a16="http://schemas.microsoft.com/office/drawing/2014/main" id="{AA508C80-3AC6-8944-90CB-D437F2DFB230}"/>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3AE69C63-9E98-4B4B-8395-449F4F160AEC}"/>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E05B55C9-4287-744A-9FDE-01EAF3D66179}"/>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24" name="Chart Placeholder 7">
            <a:extLst>
              <a:ext uri="{FF2B5EF4-FFF2-40B4-BE49-F238E27FC236}">
                <a16:creationId xmlns:a16="http://schemas.microsoft.com/office/drawing/2014/main" id="{82427F56-E362-8543-982D-320BDB262EC3}"/>
              </a:ext>
            </a:extLst>
          </p:cNvPr>
          <p:cNvGraphicFramePr>
            <a:graphicFrameLocks noGrp="1"/>
          </p:cNvGraphicFramePr>
          <p:nvPr>
            <p:ph type="chart" sz="quarter" idx="19"/>
            <p:extLst>
              <p:ext uri="{D42A27DB-BD31-4B8C-83A1-F6EECF244321}">
                <p14:modId xmlns:p14="http://schemas.microsoft.com/office/powerpoint/2010/main" val="2025583503"/>
              </p:ext>
            </p:extLst>
          </p:nvPr>
        </p:nvGraphicFramePr>
        <p:xfrm>
          <a:off x="118872" y="2109318"/>
          <a:ext cx="3749039" cy="35756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Placeholder 7">
            <a:extLst>
              <a:ext uri="{FF2B5EF4-FFF2-40B4-BE49-F238E27FC236}">
                <a16:creationId xmlns:a16="http://schemas.microsoft.com/office/drawing/2014/main" id="{2C0C3D57-AE41-4A56-A5E7-AD1CF58432FF}"/>
              </a:ext>
            </a:extLst>
          </p:cNvPr>
          <p:cNvGraphicFramePr>
            <a:graphicFrameLocks/>
          </p:cNvGraphicFramePr>
          <p:nvPr>
            <p:extLst>
              <p:ext uri="{D42A27DB-BD31-4B8C-83A1-F6EECF244321}">
                <p14:modId xmlns:p14="http://schemas.microsoft.com/office/powerpoint/2010/main" val="85888627"/>
              </p:ext>
            </p:extLst>
          </p:nvPr>
        </p:nvGraphicFramePr>
        <p:xfrm>
          <a:off x="4223492" y="2181688"/>
          <a:ext cx="3712463" cy="3532274"/>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3">
            <a:extLst>
              <a:ext uri="{FF2B5EF4-FFF2-40B4-BE49-F238E27FC236}">
                <a16:creationId xmlns:a16="http://schemas.microsoft.com/office/drawing/2014/main" id="{EE766272-FF28-41F0-9D10-754A64D137B6}"/>
              </a:ext>
            </a:extLst>
          </p:cNvPr>
          <p:cNvSpPr txBox="1"/>
          <p:nvPr/>
        </p:nvSpPr>
        <p:spPr>
          <a:xfrm>
            <a:off x="175201" y="1014984"/>
            <a:ext cx="3558119" cy="100462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t>Starting in 2019, people in most states will no longer have to pay a penalty on their federal tax return if they don’t have health insurance. Are you aware of this change? </a:t>
            </a:r>
            <a:endParaRPr lang="en-US" sz="4000" dirty="0">
              <a:cs typeface="Arial" panose="020B0604020202020204" pitchFamily="34" charset="0"/>
            </a:endParaRPr>
          </a:p>
        </p:txBody>
      </p:sp>
      <p:grpSp>
        <p:nvGrpSpPr>
          <p:cNvPr id="18" name="Group 17">
            <a:extLst>
              <a:ext uri="{FF2B5EF4-FFF2-40B4-BE49-F238E27FC236}">
                <a16:creationId xmlns:a16="http://schemas.microsoft.com/office/drawing/2014/main" id="{820CF966-F414-4A8F-8010-CB5653D6ABE8}"/>
              </a:ext>
            </a:extLst>
          </p:cNvPr>
          <p:cNvGrpSpPr/>
          <p:nvPr/>
        </p:nvGrpSpPr>
        <p:grpSpPr>
          <a:xfrm>
            <a:off x="236844" y="1016974"/>
            <a:ext cx="420867" cy="515901"/>
            <a:chOff x="1752600" y="533400"/>
            <a:chExt cx="787400" cy="965200"/>
          </a:xfrm>
          <a:solidFill>
            <a:schemeClr val="tx1"/>
          </a:solidFill>
        </p:grpSpPr>
        <p:sp>
          <p:nvSpPr>
            <p:cNvPr id="19" name="Freeform 5">
              <a:extLst>
                <a:ext uri="{FF2B5EF4-FFF2-40B4-BE49-F238E27FC236}">
                  <a16:creationId xmlns:a16="http://schemas.microsoft.com/office/drawing/2014/main" id="{74282C57-6C8B-4652-BE86-0ACC09BE59D0}"/>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6">
              <a:extLst>
                <a:ext uri="{FF2B5EF4-FFF2-40B4-BE49-F238E27FC236}">
                  <a16:creationId xmlns:a16="http://schemas.microsoft.com/office/drawing/2014/main" id="{1529FF17-48A9-4B77-B035-8AB020F67541}"/>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7">
              <a:extLst>
                <a:ext uri="{FF2B5EF4-FFF2-40B4-BE49-F238E27FC236}">
                  <a16:creationId xmlns:a16="http://schemas.microsoft.com/office/drawing/2014/main" id="{3C17D54B-D0AA-4BCF-9784-0FE7CB4DEEAB}"/>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25" name="TextBox 24">
            <a:extLst>
              <a:ext uri="{FF2B5EF4-FFF2-40B4-BE49-F238E27FC236}">
                <a16:creationId xmlns:a16="http://schemas.microsoft.com/office/drawing/2014/main" id="{58A75016-5416-5F48-A686-2B034FBBA5F7}"/>
              </a:ext>
            </a:extLst>
          </p:cNvPr>
          <p:cNvSpPr txBox="1"/>
          <p:nvPr/>
        </p:nvSpPr>
        <p:spPr>
          <a:xfrm>
            <a:off x="227565" y="2298928"/>
            <a:ext cx="3404162" cy="430887"/>
          </a:xfrm>
          <a:prstGeom prst="rect">
            <a:avLst/>
          </a:prstGeom>
          <a:noFill/>
        </p:spPr>
        <p:txBody>
          <a:bodyPr wrap="square" lIns="0" tIns="0" rIns="0" bIns="0" rtlCol="0" anchor="t" anchorCtr="0">
            <a:spAutoFit/>
          </a:bodyPr>
          <a:lstStyle/>
          <a:p>
            <a:r>
              <a:rPr lang="en-US" sz="1400" i="1" dirty="0"/>
              <a:t>Percent of adults ages 19–64 who responded they were aware of penalty change*</a:t>
            </a:r>
          </a:p>
        </p:txBody>
      </p:sp>
      <p:sp>
        <p:nvSpPr>
          <p:cNvPr id="26" name="TextBox 25">
            <a:extLst>
              <a:ext uri="{FF2B5EF4-FFF2-40B4-BE49-F238E27FC236}">
                <a16:creationId xmlns:a16="http://schemas.microsoft.com/office/drawing/2014/main" id="{3CE1E603-B661-0D44-80F3-844AAD2237AF}"/>
              </a:ext>
            </a:extLst>
          </p:cNvPr>
          <p:cNvSpPr txBox="1"/>
          <p:nvPr/>
        </p:nvSpPr>
        <p:spPr>
          <a:xfrm>
            <a:off x="4339441" y="2298928"/>
            <a:ext cx="3635412" cy="646331"/>
          </a:xfrm>
          <a:prstGeom prst="rect">
            <a:avLst/>
          </a:prstGeom>
          <a:noFill/>
        </p:spPr>
        <p:txBody>
          <a:bodyPr wrap="square" lIns="0" tIns="0" rIns="0" bIns="0" rtlCol="0" anchor="t" anchorCtr="0">
            <a:spAutoFit/>
          </a:bodyPr>
          <a:lstStyle/>
          <a:p>
            <a:r>
              <a:rPr lang="en-US" sz="1400" i="1" dirty="0"/>
              <a:t>Percent of uninsured adults ages 19–64 who were aware of the penalty change and chose not to get health insurance because of the penalty change</a:t>
            </a:r>
          </a:p>
        </p:txBody>
      </p:sp>
    </p:spTree>
    <p:extLst>
      <p:ext uri="{BB962C8B-B14F-4D97-AF65-F5344CB8AC3E}">
        <p14:creationId xmlns:p14="http://schemas.microsoft.com/office/powerpoint/2010/main" val="42968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3152" y="0"/>
            <a:ext cx="9001000" cy="628410"/>
          </a:xfrm>
        </p:spPr>
        <p:txBody>
          <a:bodyPr/>
          <a:lstStyle/>
          <a:p>
            <a:r>
              <a:rPr lang="en-US" dirty="0"/>
              <a:t>Affordability is the top reason why Americans who shopped for marketplace coverage didn’t enroll in a plan.</a:t>
            </a:r>
            <a:endParaRPr lang="en-US" dirty="0">
              <a:solidFill>
                <a:srgbClr val="FF0000"/>
              </a:solidFill>
            </a:endParaRPr>
          </a:p>
        </p:txBody>
      </p:sp>
      <p:sp>
        <p:nvSpPr>
          <p:cNvPr id="9" name="Text Placeholder 8"/>
          <p:cNvSpPr>
            <a:spLocks noGrp="1"/>
          </p:cNvSpPr>
          <p:nvPr>
            <p:ph type="body" sz="quarter" idx="22"/>
          </p:nvPr>
        </p:nvSpPr>
        <p:spPr>
          <a:xfrm>
            <a:off x="73152" y="5630017"/>
            <a:ext cx="8997696" cy="559279"/>
          </a:xfrm>
        </p:spPr>
        <p:txBody>
          <a:bodyPr/>
          <a:lstStyle/>
          <a:p>
            <a:pPr>
              <a:lnSpc>
                <a:spcPct val="100000"/>
              </a:lnSpc>
              <a:spcAft>
                <a:spcPts val="0"/>
              </a:spcAft>
              <a:buClr>
                <a:srgbClr val="044C7F"/>
              </a:buClr>
            </a:pPr>
            <a:r>
              <a:rPr lang="en-US" dirty="0">
                <a:solidFill>
                  <a:srgbClr val="4C515A"/>
                </a:solidFill>
              </a:rPr>
              <a:t>* 18% of adults visited the marketplace or had someone else go to the marketplace to shop for the respondent’s/family’s health insurance. ** “Other” includes adults who purchased a health insurance plan directly through an insurance company, adults covered by Medicare, or any other type of insurance. ^ Respondents who reported “some other reason” cited missed deadlines and citizenship status, among other reasons.</a:t>
            </a:r>
          </a:p>
          <a:p>
            <a:pPr>
              <a:lnSpc>
                <a:spcPct val="100000"/>
              </a:lnSpc>
              <a:spcAft>
                <a:spcPts val="0"/>
              </a:spcAft>
              <a:buClr>
                <a:srgbClr val="044C7F"/>
              </a:buClr>
            </a:pPr>
            <a:r>
              <a:rPr lang="en-US" dirty="0">
                <a:solidFill>
                  <a:srgbClr val="4C515A"/>
                </a:solidFill>
              </a:rPr>
              <a:t>Data: Commonwealth Fund Health Insurance in America Survey, Mar.–June 2019.</a:t>
            </a:r>
          </a:p>
        </p:txBody>
      </p:sp>
      <p:sp>
        <p:nvSpPr>
          <p:cNvPr id="11" name="TextBox 3">
            <a:extLst>
              <a:ext uri="{FF2B5EF4-FFF2-40B4-BE49-F238E27FC236}">
                <a16:creationId xmlns:a16="http://schemas.microsoft.com/office/drawing/2014/main" id="{24D575DC-9B4A-B943-B3D0-D5942F81B50F}"/>
              </a:ext>
            </a:extLst>
          </p:cNvPr>
          <p:cNvSpPr txBox="1"/>
          <p:nvPr/>
        </p:nvSpPr>
        <p:spPr>
          <a:xfrm>
            <a:off x="4299658" y="966987"/>
            <a:ext cx="3657597" cy="894547"/>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spcBef>
                <a:spcPts val="0"/>
              </a:spcBef>
              <a:spcAft>
                <a:spcPts val="0"/>
              </a:spcAft>
              <a:buClrTx/>
              <a:buSzTx/>
              <a:buFontTx/>
              <a:buNone/>
              <a:tabLst/>
              <a:defRPr/>
            </a:pPr>
            <a:r>
              <a:rPr kumimoji="0" lang="en-US" sz="1400" b="0" i="0" u="none" strike="noStrike" kern="1200" cap="none" spc="0" normalizeH="0" baseline="0" noProof="0" dirty="0">
                <a:ln>
                  <a:noFill/>
                </a:ln>
                <a:effectLst/>
                <a:uLnTx/>
                <a:uFillTx/>
                <a:latin typeface="InterFace"/>
                <a:ea typeface="+mn-ea"/>
                <a:cs typeface="+mn-cs"/>
              </a:rPr>
              <a:t>Can you tell me the</a:t>
            </a:r>
            <a:r>
              <a:rPr kumimoji="0" lang="en-US" sz="1400" b="1" i="0" u="none" strike="noStrike" kern="1200" cap="none" spc="0" normalizeH="0" baseline="0" noProof="0" dirty="0">
                <a:ln>
                  <a:noFill/>
                </a:ln>
                <a:effectLst/>
                <a:uLnTx/>
                <a:uFillTx/>
                <a:latin typeface="InterFace"/>
                <a:ea typeface="+mn-ea"/>
                <a:cs typeface="+mn-cs"/>
              </a:rPr>
              <a:t> MAIN</a:t>
            </a:r>
            <a:r>
              <a:rPr kumimoji="0" lang="en-US" sz="1400" b="0" i="0" u="none" strike="noStrike" kern="1200" cap="none" spc="0" normalizeH="0" baseline="0" noProof="0" dirty="0">
                <a:ln>
                  <a:noFill/>
                </a:ln>
                <a:effectLst/>
                <a:uLnTx/>
                <a:uFillTx/>
                <a:latin typeface="InterFace"/>
                <a:ea typeface="+mn-ea"/>
              </a:rPr>
              <a:t> reason you did not obtain a private health insurance plan or Medicaid coverage when you visited the marketplace?</a:t>
            </a:r>
            <a:endParaRPr kumimoji="0" lang="en-US" sz="1400" b="0" i="0" u="none" strike="noStrike" kern="1200" cap="none" spc="0" normalizeH="0" baseline="0" noProof="0" dirty="0">
              <a:ln>
                <a:noFill/>
              </a:ln>
              <a:effectLst/>
              <a:uLnTx/>
              <a:uFillTx/>
              <a:latin typeface="InterFace"/>
              <a:ea typeface="+mn-ea"/>
              <a:cs typeface="Arial" panose="020B0604020202020204" pitchFamily="34" charset="0"/>
            </a:endParaRPr>
          </a:p>
        </p:txBody>
      </p:sp>
      <p:grpSp>
        <p:nvGrpSpPr>
          <p:cNvPr id="13" name="Group 12">
            <a:extLst>
              <a:ext uri="{FF2B5EF4-FFF2-40B4-BE49-F238E27FC236}">
                <a16:creationId xmlns:a16="http://schemas.microsoft.com/office/drawing/2014/main" id="{36787E0E-4E7A-D54F-BD28-31F851C7A2F6}"/>
              </a:ext>
            </a:extLst>
          </p:cNvPr>
          <p:cNvGrpSpPr/>
          <p:nvPr/>
        </p:nvGrpSpPr>
        <p:grpSpPr>
          <a:xfrm>
            <a:off x="4352285" y="1016542"/>
            <a:ext cx="420867" cy="515901"/>
            <a:chOff x="1752600" y="533400"/>
            <a:chExt cx="787400" cy="965200"/>
          </a:xfrm>
          <a:solidFill>
            <a:schemeClr val="tx1"/>
          </a:solidFill>
        </p:grpSpPr>
        <p:sp>
          <p:nvSpPr>
            <p:cNvPr id="14" name="Freeform 5">
              <a:extLst>
                <a:ext uri="{FF2B5EF4-FFF2-40B4-BE49-F238E27FC236}">
                  <a16:creationId xmlns:a16="http://schemas.microsoft.com/office/drawing/2014/main" id="{AA508C80-3AC6-8944-90CB-D437F2DFB230}"/>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C515A"/>
                </a:solidFill>
                <a:effectLst/>
                <a:uLnTx/>
                <a:uFillTx/>
                <a:latin typeface="InterFace"/>
                <a:ea typeface="+mn-ea"/>
                <a:cs typeface="+mn-cs"/>
              </a:endParaRPr>
            </a:p>
          </p:txBody>
        </p:sp>
        <p:sp>
          <p:nvSpPr>
            <p:cNvPr id="15" name="Freeform 6">
              <a:extLst>
                <a:ext uri="{FF2B5EF4-FFF2-40B4-BE49-F238E27FC236}">
                  <a16:creationId xmlns:a16="http://schemas.microsoft.com/office/drawing/2014/main" id="{3AE69C63-9E98-4B4B-8395-449F4F160AEC}"/>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C515A"/>
                </a:solidFill>
                <a:effectLst/>
                <a:uLnTx/>
                <a:uFillTx/>
                <a:latin typeface="InterFace"/>
                <a:ea typeface="+mn-ea"/>
                <a:cs typeface="+mn-cs"/>
              </a:endParaRPr>
            </a:p>
          </p:txBody>
        </p:sp>
        <p:sp>
          <p:nvSpPr>
            <p:cNvPr id="16" name="Freeform 7">
              <a:extLst>
                <a:ext uri="{FF2B5EF4-FFF2-40B4-BE49-F238E27FC236}">
                  <a16:creationId xmlns:a16="http://schemas.microsoft.com/office/drawing/2014/main" id="{E05B55C9-4287-744A-9FDE-01EAF3D66179}"/>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C515A"/>
                </a:solidFill>
                <a:effectLst/>
                <a:uLnTx/>
                <a:uFillTx/>
                <a:latin typeface="InterFace"/>
                <a:ea typeface="+mn-ea"/>
                <a:cs typeface="+mn-cs"/>
              </a:endParaRPr>
            </a:p>
          </p:txBody>
        </p:sp>
      </p:grpSp>
      <p:graphicFrame>
        <p:nvGraphicFramePr>
          <p:cNvPr id="24" name="Chart Placeholder 7">
            <a:extLst>
              <a:ext uri="{FF2B5EF4-FFF2-40B4-BE49-F238E27FC236}">
                <a16:creationId xmlns:a16="http://schemas.microsoft.com/office/drawing/2014/main" id="{82427F56-E362-8543-982D-320BDB262EC3}"/>
              </a:ext>
            </a:extLst>
          </p:cNvPr>
          <p:cNvGraphicFramePr>
            <a:graphicFrameLocks noGrp="1"/>
          </p:cNvGraphicFramePr>
          <p:nvPr>
            <p:ph type="chart" sz="quarter" idx="19"/>
            <p:extLst>
              <p:ext uri="{D42A27DB-BD31-4B8C-83A1-F6EECF244321}">
                <p14:modId xmlns:p14="http://schemas.microsoft.com/office/powerpoint/2010/main" val="1781455197"/>
              </p:ext>
            </p:extLst>
          </p:nvPr>
        </p:nvGraphicFramePr>
        <p:xfrm>
          <a:off x="4137407" y="1959432"/>
          <a:ext cx="4795465" cy="40208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Placeholder 7">
            <a:extLst>
              <a:ext uri="{FF2B5EF4-FFF2-40B4-BE49-F238E27FC236}">
                <a16:creationId xmlns:a16="http://schemas.microsoft.com/office/drawing/2014/main" id="{C61B9059-343D-40AA-AE2C-4A7F4E96A4FA}"/>
              </a:ext>
            </a:extLst>
          </p:cNvPr>
          <p:cNvGraphicFramePr>
            <a:graphicFrameLocks/>
          </p:cNvGraphicFramePr>
          <p:nvPr>
            <p:extLst>
              <p:ext uri="{D42A27DB-BD31-4B8C-83A1-F6EECF244321}">
                <p14:modId xmlns:p14="http://schemas.microsoft.com/office/powerpoint/2010/main" val="848079493"/>
              </p:ext>
            </p:extLst>
          </p:nvPr>
        </p:nvGraphicFramePr>
        <p:xfrm>
          <a:off x="104962" y="1622838"/>
          <a:ext cx="3739896" cy="3822191"/>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id="{05E7C96B-BC1C-4321-AA4B-DC30C6FD20A2}"/>
              </a:ext>
            </a:extLst>
          </p:cNvPr>
          <p:cNvSpPr txBox="1"/>
          <p:nvPr/>
        </p:nvSpPr>
        <p:spPr>
          <a:xfrm>
            <a:off x="138806" y="936217"/>
            <a:ext cx="3659543" cy="523220"/>
          </a:xfrm>
          <a:prstGeom prst="rect">
            <a:avLst/>
          </a:prstGeom>
          <a:noFill/>
        </p:spPr>
        <p:txBody>
          <a:bodyPr wrap="square" rtlCol="0">
            <a:spAutoFit/>
          </a:bodyPr>
          <a:lstStyle/>
          <a:p>
            <a:r>
              <a:rPr lang="en-US" sz="1400" dirty="0"/>
              <a:t>Coverage of adults by March–June who visited the marketplace in 2019</a:t>
            </a:r>
          </a:p>
        </p:txBody>
      </p:sp>
      <p:sp>
        <p:nvSpPr>
          <p:cNvPr id="19" name="TextBox 18">
            <a:extLst>
              <a:ext uri="{FF2B5EF4-FFF2-40B4-BE49-F238E27FC236}">
                <a16:creationId xmlns:a16="http://schemas.microsoft.com/office/drawing/2014/main" id="{036F8DA8-16C8-7941-B020-C543E62D997E}"/>
              </a:ext>
            </a:extLst>
          </p:cNvPr>
          <p:cNvSpPr txBox="1"/>
          <p:nvPr/>
        </p:nvSpPr>
        <p:spPr>
          <a:xfrm>
            <a:off x="227565" y="2091884"/>
            <a:ext cx="3404162" cy="430887"/>
          </a:xfrm>
          <a:prstGeom prst="rect">
            <a:avLst/>
          </a:prstGeom>
          <a:noFill/>
        </p:spPr>
        <p:txBody>
          <a:bodyPr wrap="square" lIns="0" tIns="0" rIns="0" bIns="0" rtlCol="0" anchor="t" anchorCtr="0">
            <a:spAutoFit/>
          </a:bodyPr>
          <a:lstStyle/>
          <a:p>
            <a:r>
              <a:rPr lang="en-US" sz="1400" i="1" dirty="0"/>
              <a:t>Percent of adults ages 19–64 who visited the marketplace*</a:t>
            </a:r>
          </a:p>
        </p:txBody>
      </p:sp>
      <p:sp>
        <p:nvSpPr>
          <p:cNvPr id="20" name="TextBox 19">
            <a:extLst>
              <a:ext uri="{FF2B5EF4-FFF2-40B4-BE49-F238E27FC236}">
                <a16:creationId xmlns:a16="http://schemas.microsoft.com/office/drawing/2014/main" id="{807D7A0D-3968-6043-98F7-9E8776090E86}"/>
              </a:ext>
            </a:extLst>
          </p:cNvPr>
          <p:cNvSpPr txBox="1"/>
          <p:nvPr/>
        </p:nvSpPr>
        <p:spPr>
          <a:xfrm>
            <a:off x="4339430" y="2091884"/>
            <a:ext cx="3478689" cy="646331"/>
          </a:xfrm>
          <a:prstGeom prst="rect">
            <a:avLst/>
          </a:prstGeom>
          <a:noFill/>
        </p:spPr>
        <p:txBody>
          <a:bodyPr wrap="square" lIns="0" tIns="0" rIns="0" bIns="0" rtlCol="0" anchor="t" anchorCtr="0">
            <a:spAutoFit/>
          </a:bodyPr>
          <a:lstStyle/>
          <a:p>
            <a:r>
              <a:rPr lang="en-US" sz="1400" i="1" dirty="0"/>
              <a:t>Percent of adults ages 19–64 who visited the marketplace but did not select a marketplace plan or Medicaid coverage</a:t>
            </a:r>
          </a:p>
        </p:txBody>
      </p:sp>
    </p:spTree>
    <p:extLst>
      <p:ext uri="{BB962C8B-B14F-4D97-AF65-F5344CB8AC3E}">
        <p14:creationId xmlns:p14="http://schemas.microsoft.com/office/powerpoint/2010/main" val="121401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1563" y="0"/>
            <a:ext cx="9001000" cy="628410"/>
          </a:xfrm>
        </p:spPr>
        <p:txBody>
          <a:bodyPr/>
          <a:lstStyle/>
          <a:p>
            <a:r>
              <a:rPr lang="en-US" dirty="0"/>
              <a:t>Replacing private insurance with public insurance like Medicare does not have strong support, but many need more information.</a:t>
            </a:r>
          </a:p>
        </p:txBody>
      </p:sp>
      <p:sp>
        <p:nvSpPr>
          <p:cNvPr id="9" name="Text Placeholder 8"/>
          <p:cNvSpPr>
            <a:spLocks noGrp="1"/>
          </p:cNvSpPr>
          <p:nvPr>
            <p:ph type="body" sz="quarter" idx="22"/>
          </p:nvPr>
        </p:nvSpPr>
        <p:spPr>
          <a:xfrm>
            <a:off x="71500" y="5696712"/>
            <a:ext cx="8997696" cy="493776"/>
          </a:xfrm>
        </p:spPr>
        <p:txBody>
          <a:bodyPr/>
          <a:lstStyle/>
          <a:p>
            <a:pPr>
              <a:lnSpc>
                <a:spcPct val="100000"/>
              </a:lnSpc>
              <a:spcAft>
                <a:spcPts val="0"/>
              </a:spcAft>
              <a:buClr>
                <a:srgbClr val="044C7F"/>
              </a:buClr>
            </a:pPr>
            <a:r>
              <a:rPr lang="en-US" dirty="0">
                <a:solidFill>
                  <a:srgbClr val="4C515A"/>
                </a:solidFill>
              </a:rPr>
              <a:t>Note: Segments may not sum to 100% because of rounding.</a:t>
            </a:r>
          </a:p>
          <a:p>
            <a:pPr>
              <a:lnSpc>
                <a:spcPct val="100000"/>
              </a:lnSpc>
              <a:spcAft>
                <a:spcPts val="0"/>
              </a:spcAft>
              <a:buClr>
                <a:srgbClr val="044C7F"/>
              </a:buClr>
            </a:pPr>
            <a:r>
              <a:rPr lang="en-US" dirty="0">
                <a:solidFill>
                  <a:srgbClr val="4C515A"/>
                </a:solidFill>
              </a:rPr>
              <a:t>Data: Commonwealth Fund Health Insurance in America Survey, Mar.–June 2019.</a:t>
            </a:r>
          </a:p>
        </p:txBody>
      </p:sp>
      <p:graphicFrame>
        <p:nvGraphicFramePr>
          <p:cNvPr id="10" name="Chart Placeholder 7">
            <a:extLst>
              <a:ext uri="{FF2B5EF4-FFF2-40B4-BE49-F238E27FC236}">
                <a16:creationId xmlns:a16="http://schemas.microsoft.com/office/drawing/2014/main" id="{C5E832E4-ABCA-4AFA-8734-48377121772A}"/>
              </a:ext>
            </a:extLst>
          </p:cNvPr>
          <p:cNvGraphicFramePr>
            <a:graphicFrameLocks/>
          </p:cNvGraphicFramePr>
          <p:nvPr>
            <p:extLst>
              <p:ext uri="{D42A27DB-BD31-4B8C-83A1-F6EECF244321}">
                <p14:modId xmlns:p14="http://schemas.microsoft.com/office/powerpoint/2010/main" val="2821545038"/>
              </p:ext>
            </p:extLst>
          </p:nvPr>
        </p:nvGraphicFramePr>
        <p:xfrm>
          <a:off x="188657" y="1917180"/>
          <a:ext cx="7680960" cy="4020861"/>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3">
            <a:extLst>
              <a:ext uri="{FF2B5EF4-FFF2-40B4-BE49-F238E27FC236}">
                <a16:creationId xmlns:a16="http://schemas.microsoft.com/office/drawing/2014/main" id="{1BA96854-0C48-48B6-9C1B-9DE70C193A21}"/>
              </a:ext>
            </a:extLst>
          </p:cNvPr>
          <p:cNvSpPr txBox="1"/>
          <p:nvPr/>
        </p:nvSpPr>
        <p:spPr>
          <a:xfrm>
            <a:off x="180039" y="989962"/>
            <a:ext cx="7704503" cy="62840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t>Would you favor or oppose eliminating all private health insurance and making public insurance like Medicare the </a:t>
            </a:r>
            <a:r>
              <a:rPr lang="en-US" sz="1400" b="1" dirty="0"/>
              <a:t>ONLY</a:t>
            </a:r>
            <a:r>
              <a:rPr lang="en-US" sz="1400" dirty="0"/>
              <a:t> health insurance option for everyone, or do you not know enough about this to say?</a:t>
            </a:r>
          </a:p>
        </p:txBody>
      </p:sp>
      <p:grpSp>
        <p:nvGrpSpPr>
          <p:cNvPr id="17" name="Group 16">
            <a:extLst>
              <a:ext uri="{FF2B5EF4-FFF2-40B4-BE49-F238E27FC236}">
                <a16:creationId xmlns:a16="http://schemas.microsoft.com/office/drawing/2014/main" id="{29326F9B-C053-4685-9787-2E5900C4B28C}"/>
              </a:ext>
            </a:extLst>
          </p:cNvPr>
          <p:cNvGrpSpPr/>
          <p:nvPr/>
        </p:nvGrpSpPr>
        <p:grpSpPr>
          <a:xfrm>
            <a:off x="231791" y="1018779"/>
            <a:ext cx="420867" cy="515901"/>
            <a:chOff x="1752600" y="533400"/>
            <a:chExt cx="787400" cy="965200"/>
          </a:xfrm>
          <a:solidFill>
            <a:schemeClr val="tx1"/>
          </a:solidFill>
        </p:grpSpPr>
        <p:sp>
          <p:nvSpPr>
            <p:cNvPr id="18" name="Freeform 5">
              <a:extLst>
                <a:ext uri="{FF2B5EF4-FFF2-40B4-BE49-F238E27FC236}">
                  <a16:creationId xmlns:a16="http://schemas.microsoft.com/office/drawing/2014/main" id="{2C262E9D-F694-4061-AA93-81A68D7BF5D8}"/>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6">
              <a:extLst>
                <a:ext uri="{FF2B5EF4-FFF2-40B4-BE49-F238E27FC236}">
                  <a16:creationId xmlns:a16="http://schemas.microsoft.com/office/drawing/2014/main" id="{BFBB8A4C-1D39-48BF-AF9E-DCA1B35E8C5E}"/>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7">
              <a:extLst>
                <a:ext uri="{FF2B5EF4-FFF2-40B4-BE49-F238E27FC236}">
                  <a16:creationId xmlns:a16="http://schemas.microsoft.com/office/drawing/2014/main" id="{525B4D03-1FA0-46B6-8D51-7CA17D1651D0}"/>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5" name="TextBox 14">
            <a:extLst>
              <a:ext uri="{FF2B5EF4-FFF2-40B4-BE49-F238E27FC236}">
                <a16:creationId xmlns:a16="http://schemas.microsoft.com/office/drawing/2014/main" id="{7E60E7B3-639E-3E43-A280-4B5AEB99138F}"/>
              </a:ext>
            </a:extLst>
          </p:cNvPr>
          <p:cNvSpPr txBox="1"/>
          <p:nvPr/>
        </p:nvSpPr>
        <p:spPr>
          <a:xfrm>
            <a:off x="227565" y="1874520"/>
            <a:ext cx="3404162" cy="228600"/>
          </a:xfrm>
          <a:prstGeom prst="rect">
            <a:avLst/>
          </a:prstGeom>
          <a:noFill/>
        </p:spPr>
        <p:txBody>
          <a:bodyPr wrap="square" lIns="0" tIns="0" rIns="0" bIns="0" rtlCol="0" anchor="t" anchorCtr="0">
            <a:noAutofit/>
          </a:bodyPr>
          <a:lstStyle/>
          <a:p>
            <a:r>
              <a:rPr lang="en-US" sz="1400" i="1" dirty="0"/>
              <a:t>Percent of adults ages 19–64</a:t>
            </a:r>
          </a:p>
        </p:txBody>
      </p:sp>
    </p:spTree>
    <p:extLst>
      <p:ext uri="{BB962C8B-B14F-4D97-AF65-F5344CB8AC3E}">
        <p14:creationId xmlns:p14="http://schemas.microsoft.com/office/powerpoint/2010/main" val="1052749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1500" y="0"/>
            <a:ext cx="9001000" cy="628410"/>
          </a:xfrm>
        </p:spPr>
        <p:txBody>
          <a:bodyPr/>
          <a:lstStyle/>
          <a:p>
            <a:r>
              <a:rPr lang="en-US" dirty="0"/>
              <a:t>There is strong public support for expanding Medicaid in the states that haven’t yet </a:t>
            </a:r>
            <a:br>
              <a:rPr lang="en-US" dirty="0"/>
            </a:br>
            <a:r>
              <a:rPr lang="en-US" dirty="0"/>
              <a:t>done so.</a:t>
            </a:r>
          </a:p>
        </p:txBody>
      </p:sp>
      <p:sp>
        <p:nvSpPr>
          <p:cNvPr id="9" name="Text Placeholder 8"/>
          <p:cNvSpPr>
            <a:spLocks noGrp="1"/>
          </p:cNvSpPr>
          <p:nvPr>
            <p:ph type="body" sz="quarter" idx="22"/>
          </p:nvPr>
        </p:nvSpPr>
        <p:spPr>
          <a:xfrm>
            <a:off x="71500" y="5696712"/>
            <a:ext cx="8997696" cy="493776"/>
          </a:xfrm>
        </p:spPr>
        <p:txBody>
          <a:bodyPr/>
          <a:lstStyle/>
          <a:p>
            <a:pPr>
              <a:lnSpc>
                <a:spcPct val="100000"/>
              </a:lnSpc>
              <a:spcAft>
                <a:spcPts val="0"/>
              </a:spcAft>
              <a:buClr>
                <a:srgbClr val="044C7F"/>
              </a:buClr>
            </a:pPr>
            <a:r>
              <a:rPr lang="en-US" dirty="0">
                <a:solidFill>
                  <a:srgbClr val="4C515A"/>
                </a:solidFill>
              </a:rPr>
              <a:t>* The following states have not expanded their Medicaid programs: AL, FL, GA, ID, KS, MS, MO, NC, NE, OK, SC, SD, TN, TX, UT, WI, and WY. Ballot initiatives to expand were approved in three states — ID, NE, and UT — but the states have not yet expanded.</a:t>
            </a:r>
          </a:p>
          <a:p>
            <a:pPr>
              <a:lnSpc>
                <a:spcPct val="100000"/>
              </a:lnSpc>
              <a:spcAft>
                <a:spcPts val="0"/>
              </a:spcAft>
              <a:buClr>
                <a:srgbClr val="044C7F"/>
              </a:buClr>
            </a:pPr>
            <a:r>
              <a:rPr lang="en-US" dirty="0">
                <a:solidFill>
                  <a:srgbClr val="4C515A"/>
                </a:solidFill>
              </a:rPr>
              <a:t>Note: FPL = federal poverty level. 250% FPL is $30,350 for an individual and $62,750 for a family of four.</a:t>
            </a:r>
          </a:p>
          <a:p>
            <a:pPr>
              <a:lnSpc>
                <a:spcPct val="100000"/>
              </a:lnSpc>
              <a:spcAft>
                <a:spcPts val="0"/>
              </a:spcAft>
              <a:buClr>
                <a:srgbClr val="044C7F"/>
              </a:buClr>
            </a:pPr>
            <a:r>
              <a:rPr lang="en-US" dirty="0">
                <a:solidFill>
                  <a:srgbClr val="4C515A"/>
                </a:solidFill>
              </a:rPr>
              <a:t>Data: Commonwealth Fund Health Insurance in America Survey, Mar.–June 2019.</a:t>
            </a:r>
          </a:p>
        </p:txBody>
      </p:sp>
      <p:sp>
        <p:nvSpPr>
          <p:cNvPr id="11" name="TextBox 3">
            <a:extLst>
              <a:ext uri="{FF2B5EF4-FFF2-40B4-BE49-F238E27FC236}">
                <a16:creationId xmlns:a16="http://schemas.microsoft.com/office/drawing/2014/main" id="{24D575DC-9B4A-B943-B3D0-D5942F81B50F}"/>
              </a:ext>
            </a:extLst>
          </p:cNvPr>
          <p:cNvSpPr txBox="1"/>
          <p:nvPr/>
        </p:nvSpPr>
        <p:spPr>
          <a:xfrm>
            <a:off x="182879" y="987552"/>
            <a:ext cx="7373861" cy="649478"/>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t>Under the health reform law, many Americans have gotten covered by Medicaid. States can choose whether to expand Medicaid to cover more of their residents. Do you generally favor or oppose expanding Medicaid?</a:t>
            </a:r>
          </a:p>
        </p:txBody>
      </p:sp>
      <p:grpSp>
        <p:nvGrpSpPr>
          <p:cNvPr id="13" name="Group 12">
            <a:extLst>
              <a:ext uri="{FF2B5EF4-FFF2-40B4-BE49-F238E27FC236}">
                <a16:creationId xmlns:a16="http://schemas.microsoft.com/office/drawing/2014/main" id="{36787E0E-4E7A-D54F-BD28-31F851C7A2F6}"/>
              </a:ext>
            </a:extLst>
          </p:cNvPr>
          <p:cNvGrpSpPr/>
          <p:nvPr/>
        </p:nvGrpSpPr>
        <p:grpSpPr>
          <a:xfrm>
            <a:off x="228600" y="1014984"/>
            <a:ext cx="420867" cy="515901"/>
            <a:chOff x="1752600" y="533400"/>
            <a:chExt cx="787400" cy="965200"/>
          </a:xfrm>
          <a:solidFill>
            <a:schemeClr val="tx1"/>
          </a:solidFill>
        </p:grpSpPr>
        <p:sp>
          <p:nvSpPr>
            <p:cNvPr id="14" name="Freeform 5">
              <a:extLst>
                <a:ext uri="{FF2B5EF4-FFF2-40B4-BE49-F238E27FC236}">
                  <a16:creationId xmlns:a16="http://schemas.microsoft.com/office/drawing/2014/main" id="{AA508C80-3AC6-8944-90CB-D437F2DFB230}"/>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3AE69C63-9E98-4B4B-8395-449F4F160AEC}"/>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E05B55C9-4287-744A-9FDE-01EAF3D66179}"/>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10" name="Chart Placeholder 7">
            <a:extLst>
              <a:ext uri="{FF2B5EF4-FFF2-40B4-BE49-F238E27FC236}">
                <a16:creationId xmlns:a16="http://schemas.microsoft.com/office/drawing/2014/main" id="{1743099D-10D3-4F21-95FD-71E362214C61}"/>
              </a:ext>
            </a:extLst>
          </p:cNvPr>
          <p:cNvGraphicFramePr>
            <a:graphicFrameLocks/>
          </p:cNvGraphicFramePr>
          <p:nvPr>
            <p:extLst>
              <p:ext uri="{D42A27DB-BD31-4B8C-83A1-F6EECF244321}">
                <p14:modId xmlns:p14="http://schemas.microsoft.com/office/powerpoint/2010/main" val="1090915209"/>
              </p:ext>
            </p:extLst>
          </p:nvPr>
        </p:nvGraphicFramePr>
        <p:xfrm>
          <a:off x="164075" y="2228162"/>
          <a:ext cx="7708392" cy="3076135"/>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870081EF-467D-467D-8DE6-E6C135251AEF}"/>
              </a:ext>
            </a:extLst>
          </p:cNvPr>
          <p:cNvSpPr txBox="1"/>
          <p:nvPr/>
        </p:nvSpPr>
        <p:spPr>
          <a:xfrm>
            <a:off x="2200578" y="5318335"/>
            <a:ext cx="1600200" cy="274320"/>
          </a:xfrm>
          <a:prstGeom prst="rect">
            <a:avLst/>
          </a:prstGeom>
          <a:noFill/>
        </p:spPr>
        <p:txBody>
          <a:bodyPr wrap="square" lIns="0" tIns="0" rIns="0" bIns="0" rtlCol="0">
            <a:noAutofit/>
          </a:bodyPr>
          <a:lstStyle/>
          <a:p>
            <a:pPr algn="ctr"/>
            <a:r>
              <a:rPr lang="en-US" sz="1400" dirty="0"/>
              <a:t>Republican</a:t>
            </a:r>
          </a:p>
        </p:txBody>
      </p:sp>
      <p:sp>
        <p:nvSpPr>
          <p:cNvPr id="17" name="TextBox 16">
            <a:extLst>
              <a:ext uri="{FF2B5EF4-FFF2-40B4-BE49-F238E27FC236}">
                <a16:creationId xmlns:a16="http://schemas.microsoft.com/office/drawing/2014/main" id="{0E66140F-80E7-4733-958E-1AA615BED8DC}"/>
              </a:ext>
            </a:extLst>
          </p:cNvPr>
          <p:cNvSpPr txBox="1"/>
          <p:nvPr/>
        </p:nvSpPr>
        <p:spPr>
          <a:xfrm>
            <a:off x="4253162" y="5318335"/>
            <a:ext cx="1600200" cy="274320"/>
          </a:xfrm>
          <a:prstGeom prst="rect">
            <a:avLst/>
          </a:prstGeom>
          <a:noFill/>
        </p:spPr>
        <p:txBody>
          <a:bodyPr wrap="square" lIns="0" tIns="0" rIns="0" bIns="0" rtlCol="0">
            <a:noAutofit/>
          </a:bodyPr>
          <a:lstStyle/>
          <a:p>
            <a:pPr algn="ctr"/>
            <a:r>
              <a:rPr lang="en-US" sz="1400" dirty="0"/>
              <a:t>Democrat</a:t>
            </a:r>
          </a:p>
        </p:txBody>
      </p:sp>
      <p:sp>
        <p:nvSpPr>
          <p:cNvPr id="18" name="TextBox 17">
            <a:extLst>
              <a:ext uri="{FF2B5EF4-FFF2-40B4-BE49-F238E27FC236}">
                <a16:creationId xmlns:a16="http://schemas.microsoft.com/office/drawing/2014/main" id="{17E81C2F-A357-4C48-82D9-DE672847164C}"/>
              </a:ext>
            </a:extLst>
          </p:cNvPr>
          <p:cNvSpPr txBox="1"/>
          <p:nvPr/>
        </p:nvSpPr>
        <p:spPr>
          <a:xfrm>
            <a:off x="6298768" y="5318335"/>
            <a:ext cx="1600200" cy="274320"/>
          </a:xfrm>
          <a:prstGeom prst="rect">
            <a:avLst/>
          </a:prstGeom>
          <a:noFill/>
        </p:spPr>
        <p:txBody>
          <a:bodyPr wrap="square" lIns="0" tIns="0" rIns="0" bIns="0" rtlCol="0">
            <a:noAutofit/>
          </a:bodyPr>
          <a:lstStyle/>
          <a:p>
            <a:pPr algn="ctr"/>
            <a:r>
              <a:rPr lang="en-US" sz="1400" dirty="0"/>
              <a:t>Independent</a:t>
            </a:r>
          </a:p>
        </p:txBody>
      </p:sp>
      <p:sp>
        <p:nvSpPr>
          <p:cNvPr id="20" name="TextBox 19">
            <a:extLst>
              <a:ext uri="{FF2B5EF4-FFF2-40B4-BE49-F238E27FC236}">
                <a16:creationId xmlns:a16="http://schemas.microsoft.com/office/drawing/2014/main" id="{DDB6F691-A7B9-4CF6-A0D0-B602207A7F12}"/>
              </a:ext>
            </a:extLst>
          </p:cNvPr>
          <p:cNvSpPr txBox="1"/>
          <p:nvPr/>
        </p:nvSpPr>
        <p:spPr>
          <a:xfrm>
            <a:off x="164407" y="5318335"/>
            <a:ext cx="1583787" cy="274320"/>
          </a:xfrm>
          <a:prstGeom prst="rect">
            <a:avLst/>
          </a:prstGeom>
          <a:noFill/>
        </p:spPr>
        <p:txBody>
          <a:bodyPr wrap="square" lIns="0" tIns="0" rIns="0" bIns="0" rtlCol="0">
            <a:noAutofit/>
          </a:bodyPr>
          <a:lstStyle/>
          <a:p>
            <a:pPr algn="ctr"/>
            <a:r>
              <a:rPr lang="en-US" sz="1400" dirty="0"/>
              <a:t>All</a:t>
            </a:r>
          </a:p>
        </p:txBody>
      </p:sp>
      <p:sp>
        <p:nvSpPr>
          <p:cNvPr id="24" name="TextBox 23">
            <a:extLst>
              <a:ext uri="{FF2B5EF4-FFF2-40B4-BE49-F238E27FC236}">
                <a16:creationId xmlns:a16="http://schemas.microsoft.com/office/drawing/2014/main" id="{E9FE7CE4-35EE-6146-9A1D-2DAE9B5D2937}"/>
              </a:ext>
            </a:extLst>
          </p:cNvPr>
          <p:cNvSpPr txBox="1"/>
          <p:nvPr/>
        </p:nvSpPr>
        <p:spPr>
          <a:xfrm>
            <a:off x="227562" y="1874520"/>
            <a:ext cx="7589520" cy="457200"/>
          </a:xfrm>
          <a:prstGeom prst="rect">
            <a:avLst/>
          </a:prstGeom>
          <a:noFill/>
        </p:spPr>
        <p:txBody>
          <a:bodyPr wrap="square" lIns="0" tIns="0" rIns="0" bIns="0" rtlCol="0" anchor="t" anchorCtr="0">
            <a:noAutofit/>
          </a:bodyPr>
          <a:lstStyle/>
          <a:p>
            <a:r>
              <a:rPr lang="en-US" sz="1400" i="1" dirty="0"/>
              <a:t>Percent of adults ages 19–64 who live in a state that did not expand Medicaid and strongly/somewhat favor expansion*</a:t>
            </a:r>
          </a:p>
        </p:txBody>
      </p:sp>
      <p:grpSp>
        <p:nvGrpSpPr>
          <p:cNvPr id="8" name="Group 7">
            <a:extLst>
              <a:ext uri="{FF2B5EF4-FFF2-40B4-BE49-F238E27FC236}">
                <a16:creationId xmlns:a16="http://schemas.microsoft.com/office/drawing/2014/main" id="{CD302F6B-052A-1C4A-8A89-D5BE71D80488}"/>
              </a:ext>
            </a:extLst>
          </p:cNvPr>
          <p:cNvGrpSpPr/>
          <p:nvPr/>
        </p:nvGrpSpPr>
        <p:grpSpPr>
          <a:xfrm>
            <a:off x="2419709" y="2429489"/>
            <a:ext cx="3259758" cy="232768"/>
            <a:chOff x="2721619" y="2429489"/>
            <a:chExt cx="3259758" cy="232768"/>
          </a:xfrm>
        </p:grpSpPr>
        <p:grpSp>
          <p:nvGrpSpPr>
            <p:cNvPr id="6" name="Group 5">
              <a:extLst>
                <a:ext uri="{FF2B5EF4-FFF2-40B4-BE49-F238E27FC236}">
                  <a16:creationId xmlns:a16="http://schemas.microsoft.com/office/drawing/2014/main" id="{BEA10C8E-4F6A-CE40-86FF-AD1F06F460C8}"/>
                </a:ext>
              </a:extLst>
            </p:cNvPr>
            <p:cNvGrpSpPr/>
            <p:nvPr/>
          </p:nvGrpSpPr>
          <p:grpSpPr>
            <a:xfrm>
              <a:off x="2721619" y="2429489"/>
              <a:ext cx="610764" cy="227017"/>
              <a:chOff x="1867606" y="2429489"/>
              <a:chExt cx="610764" cy="227017"/>
            </a:xfrm>
          </p:grpSpPr>
          <p:sp>
            <p:nvSpPr>
              <p:cNvPr id="3" name="Rectangle 2">
                <a:extLst>
                  <a:ext uri="{FF2B5EF4-FFF2-40B4-BE49-F238E27FC236}">
                    <a16:creationId xmlns:a16="http://schemas.microsoft.com/office/drawing/2014/main" id="{AF0D0308-CCB7-7D4F-B475-E7923C64D882}"/>
                  </a:ext>
                </a:extLst>
              </p:cNvPr>
              <p:cNvSpPr/>
              <p:nvPr/>
            </p:nvSpPr>
            <p:spPr>
              <a:xfrm>
                <a:off x="1867606" y="2498902"/>
                <a:ext cx="82296" cy="8229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B975071-0220-D34C-9A52-261BB6EE273E}"/>
                  </a:ext>
                </a:extLst>
              </p:cNvPr>
              <p:cNvSpPr txBox="1"/>
              <p:nvPr/>
            </p:nvSpPr>
            <p:spPr>
              <a:xfrm>
                <a:off x="2027596" y="2429489"/>
                <a:ext cx="450774" cy="227017"/>
              </a:xfrm>
              <a:prstGeom prst="rect">
                <a:avLst/>
              </a:prstGeom>
              <a:noFill/>
            </p:spPr>
            <p:txBody>
              <a:bodyPr wrap="square" lIns="0" tIns="0" rIns="0" bIns="0" rtlCol="0" anchor="t" anchorCtr="0">
                <a:noAutofit/>
              </a:bodyPr>
              <a:lstStyle/>
              <a:p>
                <a:r>
                  <a:rPr lang="en-US" sz="1400" dirty="0"/>
                  <a:t>All</a:t>
                </a:r>
              </a:p>
            </p:txBody>
          </p:sp>
        </p:grpSp>
        <p:grpSp>
          <p:nvGrpSpPr>
            <p:cNvPr id="4" name="Group 3">
              <a:extLst>
                <a:ext uri="{FF2B5EF4-FFF2-40B4-BE49-F238E27FC236}">
                  <a16:creationId xmlns:a16="http://schemas.microsoft.com/office/drawing/2014/main" id="{1265DF15-591C-654B-A3FF-9A8F5F252DA0}"/>
                </a:ext>
              </a:extLst>
            </p:cNvPr>
            <p:cNvGrpSpPr/>
            <p:nvPr/>
          </p:nvGrpSpPr>
          <p:grpSpPr>
            <a:xfrm>
              <a:off x="3529618" y="2429489"/>
              <a:ext cx="1065771" cy="227017"/>
              <a:chOff x="3546870" y="2429489"/>
              <a:chExt cx="1065771" cy="227017"/>
            </a:xfrm>
          </p:grpSpPr>
          <p:sp>
            <p:nvSpPr>
              <p:cNvPr id="28" name="TextBox 27">
                <a:extLst>
                  <a:ext uri="{FF2B5EF4-FFF2-40B4-BE49-F238E27FC236}">
                    <a16:creationId xmlns:a16="http://schemas.microsoft.com/office/drawing/2014/main" id="{6DE66735-9D17-1D46-B494-CFF76D60FDBC}"/>
                  </a:ext>
                </a:extLst>
              </p:cNvPr>
              <p:cNvSpPr txBox="1"/>
              <p:nvPr/>
            </p:nvSpPr>
            <p:spPr>
              <a:xfrm>
                <a:off x="3698241" y="2429489"/>
                <a:ext cx="914400" cy="227017"/>
              </a:xfrm>
              <a:prstGeom prst="rect">
                <a:avLst/>
              </a:prstGeom>
              <a:noFill/>
            </p:spPr>
            <p:txBody>
              <a:bodyPr wrap="square" lIns="0" tIns="0" rIns="0" bIns="0" rtlCol="0" anchor="t" anchorCtr="0">
                <a:noAutofit/>
              </a:bodyPr>
              <a:lstStyle/>
              <a:p>
                <a:r>
                  <a:rPr lang="en-US" sz="1400" dirty="0"/>
                  <a:t>&lt;250% FPL</a:t>
                </a:r>
              </a:p>
            </p:txBody>
          </p:sp>
          <p:sp>
            <p:nvSpPr>
              <p:cNvPr id="30" name="Rectangle 29">
                <a:extLst>
                  <a:ext uri="{FF2B5EF4-FFF2-40B4-BE49-F238E27FC236}">
                    <a16:creationId xmlns:a16="http://schemas.microsoft.com/office/drawing/2014/main" id="{FB601FD6-C355-A142-AE6D-503606A533B1}"/>
                  </a:ext>
                </a:extLst>
              </p:cNvPr>
              <p:cNvSpPr/>
              <p:nvPr/>
            </p:nvSpPr>
            <p:spPr>
              <a:xfrm>
                <a:off x="3546870" y="2498902"/>
                <a:ext cx="82296" cy="8229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 name="Group 6">
              <a:extLst>
                <a:ext uri="{FF2B5EF4-FFF2-40B4-BE49-F238E27FC236}">
                  <a16:creationId xmlns:a16="http://schemas.microsoft.com/office/drawing/2014/main" id="{AFEC9B78-DCC0-4E4B-9297-042148816F83}"/>
                </a:ext>
              </a:extLst>
            </p:cNvPr>
            <p:cNvGrpSpPr/>
            <p:nvPr/>
          </p:nvGrpSpPr>
          <p:grpSpPr>
            <a:xfrm>
              <a:off x="4915606" y="2435240"/>
              <a:ext cx="1065771" cy="227017"/>
              <a:chOff x="5873132" y="2435240"/>
              <a:chExt cx="1065771" cy="227017"/>
            </a:xfrm>
          </p:grpSpPr>
          <p:sp>
            <p:nvSpPr>
              <p:cNvPr id="29" name="TextBox 28">
                <a:extLst>
                  <a:ext uri="{FF2B5EF4-FFF2-40B4-BE49-F238E27FC236}">
                    <a16:creationId xmlns:a16="http://schemas.microsoft.com/office/drawing/2014/main" id="{C24F4A28-5E6E-324B-9382-4ADF079E3A70}"/>
                  </a:ext>
                </a:extLst>
              </p:cNvPr>
              <p:cNvSpPr txBox="1"/>
              <p:nvPr/>
            </p:nvSpPr>
            <p:spPr>
              <a:xfrm>
                <a:off x="6024503" y="2435240"/>
                <a:ext cx="914400" cy="227017"/>
              </a:xfrm>
              <a:prstGeom prst="rect">
                <a:avLst/>
              </a:prstGeom>
              <a:noFill/>
            </p:spPr>
            <p:txBody>
              <a:bodyPr wrap="square" lIns="0" tIns="0" rIns="0" bIns="0" rtlCol="0" anchor="t" anchorCtr="0">
                <a:noAutofit/>
              </a:bodyPr>
              <a:lstStyle/>
              <a:p>
                <a:r>
                  <a:rPr lang="en-US" sz="1400" dirty="0"/>
                  <a:t>250%+ FPL</a:t>
                </a:r>
              </a:p>
            </p:txBody>
          </p:sp>
          <p:sp>
            <p:nvSpPr>
              <p:cNvPr id="31" name="Rectangle 30">
                <a:extLst>
                  <a:ext uri="{FF2B5EF4-FFF2-40B4-BE49-F238E27FC236}">
                    <a16:creationId xmlns:a16="http://schemas.microsoft.com/office/drawing/2014/main" id="{D5E419DE-86EF-5046-9E85-19C2A07A3ACC}"/>
                  </a:ext>
                </a:extLst>
              </p:cNvPr>
              <p:cNvSpPr/>
              <p:nvPr/>
            </p:nvSpPr>
            <p:spPr>
              <a:xfrm>
                <a:off x="5873132" y="2498902"/>
                <a:ext cx="82296" cy="8229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785648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71563" y="0"/>
            <a:ext cx="9001000" cy="628410"/>
          </a:xfrm>
        </p:spPr>
        <p:txBody>
          <a:bodyPr/>
          <a:lstStyle/>
          <a:p>
            <a:r>
              <a:rPr lang="en-US" dirty="0"/>
              <a:t>Most adults were satisfied with their current health coverage, with those enrolled in Medicaid and employer plans the most satisfied.</a:t>
            </a:r>
          </a:p>
        </p:txBody>
      </p:sp>
      <p:sp>
        <p:nvSpPr>
          <p:cNvPr id="9" name="Text Placeholder 8"/>
          <p:cNvSpPr>
            <a:spLocks noGrp="1"/>
          </p:cNvSpPr>
          <p:nvPr>
            <p:ph type="body" sz="quarter" idx="22"/>
          </p:nvPr>
        </p:nvSpPr>
        <p:spPr>
          <a:xfrm>
            <a:off x="71500" y="5696712"/>
            <a:ext cx="8997696" cy="493776"/>
          </a:xfrm>
        </p:spPr>
        <p:txBody>
          <a:bodyPr/>
          <a:lstStyle/>
          <a:p>
            <a:pPr>
              <a:lnSpc>
                <a:spcPct val="100000"/>
              </a:lnSpc>
              <a:spcAft>
                <a:spcPts val="0"/>
              </a:spcAft>
            </a:pPr>
            <a:r>
              <a:rPr lang="en-US" dirty="0"/>
              <a:t>* Individual includes adults enrolled in coverage on and off the Affordable Care Act marketplaces.</a:t>
            </a:r>
          </a:p>
          <a:p>
            <a:pPr>
              <a:lnSpc>
                <a:spcPct val="100000"/>
              </a:lnSpc>
              <a:spcAft>
                <a:spcPts val="0"/>
              </a:spcAft>
            </a:pPr>
            <a:r>
              <a:rPr lang="en-US" dirty="0"/>
              <a:t>Note: Segments may not sum to total because of rounding.</a:t>
            </a:r>
            <a:br>
              <a:rPr lang="en-US" dirty="0"/>
            </a:br>
            <a:r>
              <a:rPr lang="en-US" dirty="0">
                <a:solidFill>
                  <a:srgbClr val="4C515A"/>
                </a:solidFill>
              </a:rPr>
              <a:t>Data: Commonwealth Fund Health Insurance in America Survey, Mar.–June 2019.</a:t>
            </a:r>
          </a:p>
        </p:txBody>
      </p:sp>
      <p:graphicFrame>
        <p:nvGraphicFramePr>
          <p:cNvPr id="10" name="Chart Placeholder 7">
            <a:extLst>
              <a:ext uri="{FF2B5EF4-FFF2-40B4-BE49-F238E27FC236}">
                <a16:creationId xmlns:a16="http://schemas.microsoft.com/office/drawing/2014/main" id="{972EBB36-A00B-4872-A959-8D561D3504E1}"/>
              </a:ext>
            </a:extLst>
          </p:cNvPr>
          <p:cNvGraphicFramePr>
            <a:graphicFrameLocks/>
          </p:cNvGraphicFramePr>
          <p:nvPr>
            <p:extLst>
              <p:ext uri="{D42A27DB-BD31-4B8C-83A1-F6EECF244321}">
                <p14:modId xmlns:p14="http://schemas.microsoft.com/office/powerpoint/2010/main" val="100216116"/>
              </p:ext>
            </p:extLst>
          </p:nvPr>
        </p:nvGraphicFramePr>
        <p:xfrm>
          <a:off x="155448" y="1524458"/>
          <a:ext cx="7644383" cy="4193742"/>
        </p:xfrm>
        <a:graphic>
          <a:graphicData uri="http://schemas.openxmlformats.org/drawingml/2006/chart">
            <c:chart xmlns:c="http://schemas.openxmlformats.org/drawingml/2006/chart" xmlns:r="http://schemas.openxmlformats.org/officeDocument/2006/relationships" r:id="rId3"/>
          </a:graphicData>
        </a:graphic>
      </p:graphicFrame>
      <p:sp>
        <p:nvSpPr>
          <p:cNvPr id="20" name="TextBox 3">
            <a:extLst>
              <a:ext uri="{FF2B5EF4-FFF2-40B4-BE49-F238E27FC236}">
                <a16:creationId xmlns:a16="http://schemas.microsoft.com/office/drawing/2014/main" id="{4C329C92-D66E-4267-A332-75760C0D3DC4}"/>
              </a:ext>
            </a:extLst>
          </p:cNvPr>
          <p:cNvSpPr txBox="1"/>
          <p:nvPr/>
        </p:nvSpPr>
        <p:spPr>
          <a:xfrm>
            <a:off x="179114" y="1005840"/>
            <a:ext cx="8472199" cy="491494"/>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t>Overall, how satisfied are you with your health insurance?</a:t>
            </a:r>
          </a:p>
        </p:txBody>
      </p:sp>
      <p:grpSp>
        <p:nvGrpSpPr>
          <p:cNvPr id="12" name="Group 11">
            <a:extLst>
              <a:ext uri="{FF2B5EF4-FFF2-40B4-BE49-F238E27FC236}">
                <a16:creationId xmlns:a16="http://schemas.microsoft.com/office/drawing/2014/main" id="{DF84612D-B6AC-4920-8970-A080BB42288B}"/>
              </a:ext>
            </a:extLst>
          </p:cNvPr>
          <p:cNvGrpSpPr/>
          <p:nvPr/>
        </p:nvGrpSpPr>
        <p:grpSpPr>
          <a:xfrm>
            <a:off x="228600" y="1014984"/>
            <a:ext cx="420867" cy="515901"/>
            <a:chOff x="1752600" y="533400"/>
            <a:chExt cx="787400" cy="965200"/>
          </a:xfrm>
          <a:solidFill>
            <a:schemeClr val="tx1"/>
          </a:solidFill>
        </p:grpSpPr>
        <p:sp>
          <p:nvSpPr>
            <p:cNvPr id="17" name="Freeform 5">
              <a:extLst>
                <a:ext uri="{FF2B5EF4-FFF2-40B4-BE49-F238E27FC236}">
                  <a16:creationId xmlns:a16="http://schemas.microsoft.com/office/drawing/2014/main" id="{C5B56027-357E-4041-8129-35C3ABFB6D10}"/>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6">
              <a:extLst>
                <a:ext uri="{FF2B5EF4-FFF2-40B4-BE49-F238E27FC236}">
                  <a16:creationId xmlns:a16="http://schemas.microsoft.com/office/drawing/2014/main" id="{5634C720-7662-4889-8EEE-4672B8013B95}"/>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7">
              <a:extLst>
                <a:ext uri="{FF2B5EF4-FFF2-40B4-BE49-F238E27FC236}">
                  <a16:creationId xmlns:a16="http://schemas.microsoft.com/office/drawing/2014/main" id="{F7E43C75-DA30-40F3-BDEF-5923F87FDE44}"/>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6" name="TextBox 15">
            <a:extLst>
              <a:ext uri="{FF2B5EF4-FFF2-40B4-BE49-F238E27FC236}">
                <a16:creationId xmlns:a16="http://schemas.microsoft.com/office/drawing/2014/main" id="{C22BF271-A328-DC4A-9DE7-F1BFADFDC6E5}"/>
              </a:ext>
            </a:extLst>
          </p:cNvPr>
          <p:cNvSpPr txBox="1"/>
          <p:nvPr/>
        </p:nvSpPr>
        <p:spPr>
          <a:xfrm>
            <a:off x="227565" y="1874520"/>
            <a:ext cx="3404162" cy="228600"/>
          </a:xfrm>
          <a:prstGeom prst="rect">
            <a:avLst/>
          </a:prstGeom>
          <a:noFill/>
        </p:spPr>
        <p:txBody>
          <a:bodyPr wrap="square" lIns="0" tIns="0" rIns="0" bIns="0" rtlCol="0" anchor="t" anchorCtr="0">
            <a:noAutofit/>
          </a:bodyPr>
          <a:lstStyle/>
          <a:p>
            <a:r>
              <a:rPr lang="en-US" sz="1400" i="1" dirty="0"/>
              <a:t>Percent of insured adults ages 19–64</a:t>
            </a:r>
          </a:p>
        </p:txBody>
      </p:sp>
      <p:sp>
        <p:nvSpPr>
          <p:cNvPr id="29" name="Rectangle 28">
            <a:extLst>
              <a:ext uri="{FF2B5EF4-FFF2-40B4-BE49-F238E27FC236}">
                <a16:creationId xmlns:a16="http://schemas.microsoft.com/office/drawing/2014/main" id="{9D71094C-8566-4143-A49C-8556066EAA6A}"/>
              </a:ext>
            </a:extLst>
          </p:cNvPr>
          <p:cNvSpPr/>
          <p:nvPr/>
        </p:nvSpPr>
        <p:spPr>
          <a:xfrm>
            <a:off x="5913399" y="2188358"/>
            <a:ext cx="82296" cy="8229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6B50ABBB-F433-C446-8E96-6BCC5219F821}"/>
              </a:ext>
            </a:extLst>
          </p:cNvPr>
          <p:cNvSpPr txBox="1"/>
          <p:nvPr/>
        </p:nvSpPr>
        <p:spPr>
          <a:xfrm>
            <a:off x="6089904" y="2118945"/>
            <a:ext cx="1600200" cy="227017"/>
          </a:xfrm>
          <a:prstGeom prst="rect">
            <a:avLst/>
          </a:prstGeom>
          <a:noFill/>
        </p:spPr>
        <p:txBody>
          <a:bodyPr wrap="square" lIns="0" tIns="0" rIns="0" bIns="0" rtlCol="0" anchor="t" anchorCtr="0">
            <a:noAutofit/>
          </a:bodyPr>
          <a:lstStyle/>
          <a:p>
            <a:r>
              <a:rPr lang="en-US" sz="1400" dirty="0"/>
              <a:t>Somewhat satisfied</a:t>
            </a:r>
          </a:p>
        </p:txBody>
      </p:sp>
      <p:sp>
        <p:nvSpPr>
          <p:cNvPr id="27" name="TextBox 26">
            <a:extLst>
              <a:ext uri="{FF2B5EF4-FFF2-40B4-BE49-F238E27FC236}">
                <a16:creationId xmlns:a16="http://schemas.microsoft.com/office/drawing/2014/main" id="{16A551FC-7B67-8846-AE0F-B9D53EB7CC2B}"/>
              </a:ext>
            </a:extLst>
          </p:cNvPr>
          <p:cNvSpPr txBox="1"/>
          <p:nvPr/>
        </p:nvSpPr>
        <p:spPr>
          <a:xfrm>
            <a:off x="6089904" y="1868777"/>
            <a:ext cx="1143000" cy="227017"/>
          </a:xfrm>
          <a:prstGeom prst="rect">
            <a:avLst/>
          </a:prstGeom>
          <a:noFill/>
        </p:spPr>
        <p:txBody>
          <a:bodyPr wrap="square" lIns="0" tIns="0" rIns="0" bIns="0" rtlCol="0" anchor="t" anchorCtr="0">
            <a:noAutofit/>
          </a:bodyPr>
          <a:lstStyle/>
          <a:p>
            <a:r>
              <a:rPr lang="en-US" sz="1400" dirty="0"/>
              <a:t>Very satisfied</a:t>
            </a:r>
          </a:p>
        </p:txBody>
      </p:sp>
      <p:sp>
        <p:nvSpPr>
          <p:cNvPr id="28" name="Rectangle 27">
            <a:extLst>
              <a:ext uri="{FF2B5EF4-FFF2-40B4-BE49-F238E27FC236}">
                <a16:creationId xmlns:a16="http://schemas.microsoft.com/office/drawing/2014/main" id="{AF11CD48-FCEE-5F4D-B60B-6F663C8F1A29}"/>
              </a:ext>
            </a:extLst>
          </p:cNvPr>
          <p:cNvSpPr/>
          <p:nvPr/>
        </p:nvSpPr>
        <p:spPr>
          <a:xfrm>
            <a:off x="5916168" y="1938190"/>
            <a:ext cx="82296" cy="8229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802306DF-B13C-3643-ADAC-812579876C91}"/>
              </a:ext>
            </a:extLst>
          </p:cNvPr>
          <p:cNvSpPr txBox="1"/>
          <p:nvPr/>
        </p:nvSpPr>
        <p:spPr>
          <a:xfrm>
            <a:off x="941461" y="2718927"/>
            <a:ext cx="487017" cy="307777"/>
          </a:xfrm>
          <a:prstGeom prst="rect">
            <a:avLst/>
          </a:prstGeom>
          <a:noFill/>
        </p:spPr>
        <p:txBody>
          <a:bodyPr wrap="square" rtlCol="0">
            <a:spAutoFit/>
          </a:bodyPr>
          <a:lstStyle/>
          <a:p>
            <a:pPr algn="ctr"/>
            <a:r>
              <a:rPr lang="en-US" sz="1400" b="1" dirty="0"/>
              <a:t>85</a:t>
            </a:r>
          </a:p>
        </p:txBody>
      </p:sp>
      <p:sp>
        <p:nvSpPr>
          <p:cNvPr id="33" name="TextBox 32">
            <a:extLst>
              <a:ext uri="{FF2B5EF4-FFF2-40B4-BE49-F238E27FC236}">
                <a16:creationId xmlns:a16="http://schemas.microsoft.com/office/drawing/2014/main" id="{DA6285A3-AF88-464E-923A-8E3EE7E59979}"/>
              </a:ext>
            </a:extLst>
          </p:cNvPr>
          <p:cNvSpPr txBox="1"/>
          <p:nvPr/>
        </p:nvSpPr>
        <p:spPr>
          <a:xfrm>
            <a:off x="2837347" y="2693049"/>
            <a:ext cx="487017" cy="307777"/>
          </a:xfrm>
          <a:prstGeom prst="rect">
            <a:avLst/>
          </a:prstGeom>
          <a:noFill/>
        </p:spPr>
        <p:txBody>
          <a:bodyPr wrap="square" rtlCol="0">
            <a:spAutoFit/>
          </a:bodyPr>
          <a:lstStyle/>
          <a:p>
            <a:pPr algn="ctr"/>
            <a:r>
              <a:rPr lang="en-US" sz="1400" b="1" dirty="0"/>
              <a:t>86</a:t>
            </a:r>
          </a:p>
        </p:txBody>
      </p:sp>
      <p:sp>
        <p:nvSpPr>
          <p:cNvPr id="34" name="TextBox 33">
            <a:extLst>
              <a:ext uri="{FF2B5EF4-FFF2-40B4-BE49-F238E27FC236}">
                <a16:creationId xmlns:a16="http://schemas.microsoft.com/office/drawing/2014/main" id="{FB44E6D6-E801-D548-93F0-59A128640576}"/>
              </a:ext>
            </a:extLst>
          </p:cNvPr>
          <p:cNvSpPr txBox="1"/>
          <p:nvPr/>
        </p:nvSpPr>
        <p:spPr>
          <a:xfrm>
            <a:off x="6611603" y="3029477"/>
            <a:ext cx="487017" cy="307777"/>
          </a:xfrm>
          <a:prstGeom prst="rect">
            <a:avLst/>
          </a:prstGeom>
          <a:noFill/>
        </p:spPr>
        <p:txBody>
          <a:bodyPr wrap="square" rtlCol="0">
            <a:spAutoFit/>
          </a:bodyPr>
          <a:lstStyle/>
          <a:p>
            <a:pPr algn="ctr"/>
            <a:r>
              <a:rPr lang="en-US" sz="1400" b="1" dirty="0"/>
              <a:t>74</a:t>
            </a:r>
          </a:p>
        </p:txBody>
      </p:sp>
      <p:sp>
        <p:nvSpPr>
          <p:cNvPr id="35" name="TextBox 34">
            <a:extLst>
              <a:ext uri="{FF2B5EF4-FFF2-40B4-BE49-F238E27FC236}">
                <a16:creationId xmlns:a16="http://schemas.microsoft.com/office/drawing/2014/main" id="{72B9388B-873B-2447-9317-FC369562EE13}"/>
              </a:ext>
            </a:extLst>
          </p:cNvPr>
          <p:cNvSpPr txBox="1"/>
          <p:nvPr/>
        </p:nvSpPr>
        <p:spPr>
          <a:xfrm>
            <a:off x="4711823" y="2606789"/>
            <a:ext cx="487017" cy="307777"/>
          </a:xfrm>
          <a:prstGeom prst="rect">
            <a:avLst/>
          </a:prstGeom>
          <a:noFill/>
        </p:spPr>
        <p:txBody>
          <a:bodyPr wrap="square" rtlCol="0">
            <a:spAutoFit/>
          </a:bodyPr>
          <a:lstStyle/>
          <a:p>
            <a:pPr algn="ctr"/>
            <a:r>
              <a:rPr lang="en-US" sz="1400" b="1" dirty="0"/>
              <a:t>90</a:t>
            </a:r>
          </a:p>
        </p:txBody>
      </p:sp>
    </p:spTree>
    <p:extLst>
      <p:ext uri="{BB962C8B-B14F-4D97-AF65-F5344CB8AC3E}">
        <p14:creationId xmlns:p14="http://schemas.microsoft.com/office/powerpoint/2010/main" val="3755358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8134" y="0"/>
            <a:ext cx="9001000" cy="628410"/>
          </a:xfrm>
        </p:spPr>
        <p:txBody>
          <a:bodyPr/>
          <a:lstStyle/>
          <a:p>
            <a:r>
              <a:rPr lang="en-US" dirty="0"/>
              <a:t>Nearly two in five adults lacked confidence in affording health care if they became </a:t>
            </a:r>
            <a:br>
              <a:rPr lang="en-US" dirty="0"/>
            </a:br>
            <a:r>
              <a:rPr lang="en-US" dirty="0"/>
              <a:t>very sick.</a:t>
            </a:r>
          </a:p>
        </p:txBody>
      </p:sp>
      <p:sp>
        <p:nvSpPr>
          <p:cNvPr id="9" name="Text Placeholder 8"/>
          <p:cNvSpPr>
            <a:spLocks noGrp="1"/>
          </p:cNvSpPr>
          <p:nvPr>
            <p:ph type="body" sz="quarter" idx="22"/>
          </p:nvPr>
        </p:nvSpPr>
        <p:spPr>
          <a:xfrm>
            <a:off x="71501" y="5696712"/>
            <a:ext cx="9001063" cy="493776"/>
          </a:xfrm>
        </p:spPr>
        <p:txBody>
          <a:bodyPr/>
          <a:lstStyle/>
          <a:p>
            <a:pPr>
              <a:lnSpc>
                <a:spcPct val="100000"/>
              </a:lnSpc>
              <a:spcAft>
                <a:spcPts val="0"/>
              </a:spcAft>
            </a:pPr>
            <a:r>
              <a:rPr lang="en-US" dirty="0"/>
              <a:t>* Individual includes adults enrolled in coverage on and off the Affordable Care Act marketplaces.</a:t>
            </a:r>
          </a:p>
          <a:p>
            <a:pPr>
              <a:lnSpc>
                <a:spcPct val="100000"/>
              </a:lnSpc>
              <a:spcAft>
                <a:spcPts val="0"/>
              </a:spcAft>
              <a:buClr>
                <a:srgbClr val="044C7F"/>
              </a:buClr>
            </a:pPr>
            <a:r>
              <a:rPr lang="en-US" dirty="0">
                <a:solidFill>
                  <a:srgbClr val="4C515A"/>
                </a:solidFill>
              </a:rPr>
              <a:t>Data: Commonwealth Fund Health Insurance in America Survey, Mar.–June 2019.</a:t>
            </a:r>
          </a:p>
        </p:txBody>
      </p:sp>
      <p:sp>
        <p:nvSpPr>
          <p:cNvPr id="11" name="TextBox 3">
            <a:extLst>
              <a:ext uri="{FF2B5EF4-FFF2-40B4-BE49-F238E27FC236}">
                <a16:creationId xmlns:a16="http://schemas.microsoft.com/office/drawing/2014/main" id="{24D575DC-9B4A-B943-B3D0-D5942F81B50F}"/>
              </a:ext>
            </a:extLst>
          </p:cNvPr>
          <p:cNvSpPr txBox="1"/>
          <p:nvPr/>
        </p:nvSpPr>
        <p:spPr>
          <a:xfrm>
            <a:off x="182880" y="996696"/>
            <a:ext cx="6444343" cy="493776"/>
          </a:xfrm>
          <a:prstGeom prst="rect">
            <a:avLst/>
          </a:prstGeom>
          <a:no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90000"/>
              </a:lnSpc>
            </a:pPr>
            <a:r>
              <a:rPr lang="en-US" sz="1400" dirty="0"/>
              <a:t>How confident are you that if you become seriously ill you will be able to afford the care you need?</a:t>
            </a:r>
            <a:endParaRPr lang="en-US" sz="1400" dirty="0">
              <a:cs typeface="Arial" panose="020B0604020202020204" pitchFamily="34" charset="0"/>
            </a:endParaRPr>
          </a:p>
        </p:txBody>
      </p:sp>
      <p:grpSp>
        <p:nvGrpSpPr>
          <p:cNvPr id="13" name="Group 12">
            <a:extLst>
              <a:ext uri="{FF2B5EF4-FFF2-40B4-BE49-F238E27FC236}">
                <a16:creationId xmlns:a16="http://schemas.microsoft.com/office/drawing/2014/main" id="{36787E0E-4E7A-D54F-BD28-31F851C7A2F6}"/>
              </a:ext>
            </a:extLst>
          </p:cNvPr>
          <p:cNvGrpSpPr/>
          <p:nvPr/>
        </p:nvGrpSpPr>
        <p:grpSpPr>
          <a:xfrm>
            <a:off x="228600" y="1014984"/>
            <a:ext cx="420867" cy="515901"/>
            <a:chOff x="1752600" y="533400"/>
            <a:chExt cx="787400" cy="965200"/>
          </a:xfrm>
          <a:solidFill>
            <a:schemeClr val="tx1"/>
          </a:solidFill>
        </p:grpSpPr>
        <p:sp>
          <p:nvSpPr>
            <p:cNvPr id="14" name="Freeform 5">
              <a:extLst>
                <a:ext uri="{FF2B5EF4-FFF2-40B4-BE49-F238E27FC236}">
                  <a16:creationId xmlns:a16="http://schemas.microsoft.com/office/drawing/2014/main" id="{AA508C80-3AC6-8944-90CB-D437F2DFB230}"/>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6">
              <a:extLst>
                <a:ext uri="{FF2B5EF4-FFF2-40B4-BE49-F238E27FC236}">
                  <a16:creationId xmlns:a16="http://schemas.microsoft.com/office/drawing/2014/main" id="{3AE69C63-9E98-4B4B-8395-449F4F160AEC}"/>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E05B55C9-4287-744A-9FDE-01EAF3D66179}"/>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aphicFrame>
        <p:nvGraphicFramePr>
          <p:cNvPr id="24" name="Chart Placeholder 7">
            <a:extLst>
              <a:ext uri="{FF2B5EF4-FFF2-40B4-BE49-F238E27FC236}">
                <a16:creationId xmlns:a16="http://schemas.microsoft.com/office/drawing/2014/main" id="{82427F56-E362-8543-982D-320BDB262EC3}"/>
              </a:ext>
            </a:extLst>
          </p:cNvPr>
          <p:cNvGraphicFramePr>
            <a:graphicFrameLocks noGrp="1"/>
          </p:cNvGraphicFramePr>
          <p:nvPr>
            <p:ph type="chart" sz="quarter" idx="19"/>
            <p:extLst>
              <p:ext uri="{D42A27DB-BD31-4B8C-83A1-F6EECF244321}">
                <p14:modId xmlns:p14="http://schemas.microsoft.com/office/powerpoint/2010/main" val="2540670563"/>
              </p:ext>
            </p:extLst>
          </p:nvPr>
        </p:nvGraphicFramePr>
        <p:xfrm>
          <a:off x="164079" y="1435608"/>
          <a:ext cx="7726679" cy="426086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6D8F09DD-E873-4FA5-BCFF-69C91004DD7E}"/>
              </a:ext>
            </a:extLst>
          </p:cNvPr>
          <p:cNvSpPr txBox="1"/>
          <p:nvPr/>
        </p:nvSpPr>
        <p:spPr>
          <a:xfrm>
            <a:off x="717169" y="3546838"/>
            <a:ext cx="487017" cy="307777"/>
          </a:xfrm>
          <a:prstGeom prst="rect">
            <a:avLst/>
          </a:prstGeom>
          <a:noFill/>
        </p:spPr>
        <p:txBody>
          <a:bodyPr wrap="square" rtlCol="0">
            <a:spAutoFit/>
          </a:bodyPr>
          <a:lstStyle/>
          <a:p>
            <a:pPr algn="ctr"/>
            <a:r>
              <a:rPr lang="en-US" sz="1400" b="1" dirty="0"/>
              <a:t>38</a:t>
            </a:r>
          </a:p>
        </p:txBody>
      </p:sp>
      <p:sp>
        <p:nvSpPr>
          <p:cNvPr id="20" name="TextBox 19">
            <a:extLst>
              <a:ext uri="{FF2B5EF4-FFF2-40B4-BE49-F238E27FC236}">
                <a16:creationId xmlns:a16="http://schemas.microsoft.com/office/drawing/2014/main" id="{23ABAF48-AACB-495E-AF44-FD393FC04D35}"/>
              </a:ext>
            </a:extLst>
          </p:cNvPr>
          <p:cNvSpPr txBox="1"/>
          <p:nvPr/>
        </p:nvSpPr>
        <p:spPr>
          <a:xfrm>
            <a:off x="2242121" y="3884429"/>
            <a:ext cx="487017" cy="307777"/>
          </a:xfrm>
          <a:prstGeom prst="rect">
            <a:avLst/>
          </a:prstGeom>
          <a:noFill/>
        </p:spPr>
        <p:txBody>
          <a:bodyPr wrap="square" rtlCol="0">
            <a:spAutoFit/>
          </a:bodyPr>
          <a:lstStyle/>
          <a:p>
            <a:pPr algn="ctr"/>
            <a:r>
              <a:rPr lang="en-US" sz="1400" b="1" dirty="0"/>
              <a:t>29</a:t>
            </a:r>
          </a:p>
        </p:txBody>
      </p:sp>
      <p:sp>
        <p:nvSpPr>
          <p:cNvPr id="22" name="TextBox 21">
            <a:extLst>
              <a:ext uri="{FF2B5EF4-FFF2-40B4-BE49-F238E27FC236}">
                <a16:creationId xmlns:a16="http://schemas.microsoft.com/office/drawing/2014/main" id="{C37C6051-279A-4DEA-97E2-7A556B07892E}"/>
              </a:ext>
            </a:extLst>
          </p:cNvPr>
          <p:cNvSpPr txBox="1"/>
          <p:nvPr/>
        </p:nvSpPr>
        <p:spPr>
          <a:xfrm>
            <a:off x="5291766" y="3434927"/>
            <a:ext cx="487017" cy="307777"/>
          </a:xfrm>
          <a:prstGeom prst="rect">
            <a:avLst/>
          </a:prstGeom>
          <a:noFill/>
        </p:spPr>
        <p:txBody>
          <a:bodyPr wrap="square" rtlCol="0">
            <a:spAutoFit/>
          </a:bodyPr>
          <a:lstStyle/>
          <a:p>
            <a:pPr algn="ctr"/>
            <a:r>
              <a:rPr lang="en-US" sz="1400" b="1" dirty="0"/>
              <a:t>41</a:t>
            </a:r>
          </a:p>
        </p:txBody>
      </p:sp>
      <p:sp>
        <p:nvSpPr>
          <p:cNvPr id="23" name="TextBox 22">
            <a:extLst>
              <a:ext uri="{FF2B5EF4-FFF2-40B4-BE49-F238E27FC236}">
                <a16:creationId xmlns:a16="http://schemas.microsoft.com/office/drawing/2014/main" id="{94CDAE59-EB2C-4A24-981B-0C704C4A14FE}"/>
              </a:ext>
            </a:extLst>
          </p:cNvPr>
          <p:cNvSpPr txBox="1"/>
          <p:nvPr/>
        </p:nvSpPr>
        <p:spPr>
          <a:xfrm>
            <a:off x="3762917" y="3503938"/>
            <a:ext cx="487017" cy="307777"/>
          </a:xfrm>
          <a:prstGeom prst="rect">
            <a:avLst/>
          </a:prstGeom>
          <a:noFill/>
        </p:spPr>
        <p:txBody>
          <a:bodyPr wrap="square" rtlCol="0">
            <a:spAutoFit/>
          </a:bodyPr>
          <a:lstStyle/>
          <a:p>
            <a:pPr algn="ctr"/>
            <a:r>
              <a:rPr lang="en-US" sz="1400" b="1" dirty="0"/>
              <a:t>39</a:t>
            </a:r>
          </a:p>
        </p:txBody>
      </p:sp>
      <p:sp>
        <p:nvSpPr>
          <p:cNvPr id="17" name="TextBox 16">
            <a:extLst>
              <a:ext uri="{FF2B5EF4-FFF2-40B4-BE49-F238E27FC236}">
                <a16:creationId xmlns:a16="http://schemas.microsoft.com/office/drawing/2014/main" id="{B468C9F3-65C6-49D5-8C8E-56E4E4D93D43}"/>
              </a:ext>
            </a:extLst>
          </p:cNvPr>
          <p:cNvSpPr txBox="1"/>
          <p:nvPr/>
        </p:nvSpPr>
        <p:spPr>
          <a:xfrm>
            <a:off x="6820222" y="2302458"/>
            <a:ext cx="487017" cy="307777"/>
          </a:xfrm>
          <a:prstGeom prst="rect">
            <a:avLst/>
          </a:prstGeom>
          <a:noFill/>
        </p:spPr>
        <p:txBody>
          <a:bodyPr wrap="square" rtlCol="0">
            <a:spAutoFit/>
          </a:bodyPr>
          <a:lstStyle/>
          <a:p>
            <a:pPr algn="ctr"/>
            <a:r>
              <a:rPr lang="en-US" sz="1400" b="1" dirty="0"/>
              <a:t>72</a:t>
            </a:r>
          </a:p>
        </p:txBody>
      </p:sp>
      <p:sp>
        <p:nvSpPr>
          <p:cNvPr id="26" name="TextBox 25">
            <a:extLst>
              <a:ext uri="{FF2B5EF4-FFF2-40B4-BE49-F238E27FC236}">
                <a16:creationId xmlns:a16="http://schemas.microsoft.com/office/drawing/2014/main" id="{45C0E107-0DE3-F342-9711-A79817F03D80}"/>
              </a:ext>
            </a:extLst>
          </p:cNvPr>
          <p:cNvSpPr txBox="1"/>
          <p:nvPr/>
        </p:nvSpPr>
        <p:spPr>
          <a:xfrm>
            <a:off x="227563" y="1874520"/>
            <a:ext cx="5257800" cy="228600"/>
          </a:xfrm>
          <a:prstGeom prst="rect">
            <a:avLst/>
          </a:prstGeom>
          <a:noFill/>
        </p:spPr>
        <p:txBody>
          <a:bodyPr wrap="square" lIns="0" tIns="0" rIns="0" bIns="0" rtlCol="0" anchor="t" anchorCtr="0">
            <a:noAutofit/>
          </a:bodyPr>
          <a:lstStyle/>
          <a:p>
            <a:r>
              <a:rPr lang="en-US" sz="1400" i="1" dirty="0"/>
              <a:t>Percent of adults ages 19–64 who were not too or not at all confident</a:t>
            </a:r>
          </a:p>
        </p:txBody>
      </p:sp>
      <p:sp>
        <p:nvSpPr>
          <p:cNvPr id="27" name="Rectangle 26">
            <a:extLst>
              <a:ext uri="{FF2B5EF4-FFF2-40B4-BE49-F238E27FC236}">
                <a16:creationId xmlns:a16="http://schemas.microsoft.com/office/drawing/2014/main" id="{F1E9D357-8308-FE41-BC6F-FDC0D6F869EB}"/>
              </a:ext>
            </a:extLst>
          </p:cNvPr>
          <p:cNvSpPr/>
          <p:nvPr/>
        </p:nvSpPr>
        <p:spPr>
          <a:xfrm>
            <a:off x="2436956" y="2697316"/>
            <a:ext cx="82296" cy="8229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C93EA79-9F71-3C41-8ECB-794A621C48CE}"/>
              </a:ext>
            </a:extLst>
          </p:cNvPr>
          <p:cNvSpPr txBox="1"/>
          <p:nvPr/>
        </p:nvSpPr>
        <p:spPr>
          <a:xfrm>
            <a:off x="2613461" y="2627903"/>
            <a:ext cx="1600200" cy="227017"/>
          </a:xfrm>
          <a:prstGeom prst="rect">
            <a:avLst/>
          </a:prstGeom>
          <a:noFill/>
        </p:spPr>
        <p:txBody>
          <a:bodyPr wrap="square" lIns="0" tIns="0" rIns="0" bIns="0" rtlCol="0" anchor="t" anchorCtr="0">
            <a:noAutofit/>
          </a:bodyPr>
          <a:lstStyle/>
          <a:p>
            <a:r>
              <a:rPr lang="en-US" sz="1400" dirty="0"/>
              <a:t>Not too confident</a:t>
            </a:r>
          </a:p>
        </p:txBody>
      </p:sp>
      <p:sp>
        <p:nvSpPr>
          <p:cNvPr id="29" name="TextBox 28">
            <a:extLst>
              <a:ext uri="{FF2B5EF4-FFF2-40B4-BE49-F238E27FC236}">
                <a16:creationId xmlns:a16="http://schemas.microsoft.com/office/drawing/2014/main" id="{A04F1F92-F3A8-E54F-9FF2-F7870EE234A8}"/>
              </a:ext>
            </a:extLst>
          </p:cNvPr>
          <p:cNvSpPr txBox="1"/>
          <p:nvPr/>
        </p:nvSpPr>
        <p:spPr>
          <a:xfrm>
            <a:off x="2613461" y="2377735"/>
            <a:ext cx="1600200" cy="227017"/>
          </a:xfrm>
          <a:prstGeom prst="rect">
            <a:avLst/>
          </a:prstGeom>
          <a:noFill/>
        </p:spPr>
        <p:txBody>
          <a:bodyPr wrap="square" lIns="0" tIns="0" rIns="0" bIns="0" rtlCol="0" anchor="t" anchorCtr="0">
            <a:noAutofit/>
          </a:bodyPr>
          <a:lstStyle/>
          <a:p>
            <a:r>
              <a:rPr lang="en-US" sz="1400" dirty="0"/>
              <a:t>Not at all confident</a:t>
            </a:r>
          </a:p>
        </p:txBody>
      </p:sp>
      <p:sp>
        <p:nvSpPr>
          <p:cNvPr id="30" name="Rectangle 29">
            <a:extLst>
              <a:ext uri="{FF2B5EF4-FFF2-40B4-BE49-F238E27FC236}">
                <a16:creationId xmlns:a16="http://schemas.microsoft.com/office/drawing/2014/main" id="{F1872E25-5716-254D-AE9F-3346B003ABCF}"/>
              </a:ext>
            </a:extLst>
          </p:cNvPr>
          <p:cNvSpPr/>
          <p:nvPr/>
        </p:nvSpPr>
        <p:spPr>
          <a:xfrm>
            <a:off x="2439725" y="2447148"/>
            <a:ext cx="82296" cy="82296"/>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2915386"/>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29bc6a8d-14dd-4a95-baab-e16a8c685bba"/>
    <TaxKeywordTaxHTField xmlns="29bc6a8d-14dd-4a95-baab-e16a8c685bba">
      <Terms xmlns="http://schemas.microsoft.com/office/infopath/2007/PartnerControls"/>
    </TaxKeywordTaxHTField>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935280056E7BB49893E7034D705AB26" ma:contentTypeVersion="13" ma:contentTypeDescription="Create a new document." ma:contentTypeScope="" ma:versionID="9f515414926d7eca13d10fda6a33fb82">
  <xsd:schema xmlns:xsd="http://www.w3.org/2001/XMLSchema" xmlns:xs="http://www.w3.org/2001/XMLSchema" xmlns:p="http://schemas.microsoft.com/office/2006/metadata/properties" xmlns:ns2="29bc6a8d-14dd-4a95-baab-e16a8c685bba" xmlns:ns3="5ce553e6-b527-4fc2-9a17-c704894d1c64" targetNamespace="http://schemas.microsoft.com/office/2006/metadata/properties" ma:root="true" ma:fieldsID="28e6fff3bfee7d6b6f997abd21e27621" ns2:_="" ns3:_="">
    <xsd:import namespace="29bc6a8d-14dd-4a95-baab-e16a8c685bba"/>
    <xsd:import namespace="5ce553e6-b527-4fc2-9a17-c704894d1c64"/>
    <xsd:element name="properties">
      <xsd:complexType>
        <xsd:sequence>
          <xsd:element name="documentManagement">
            <xsd:complexType>
              <xsd:all>
                <xsd:element ref="ns2:TaxKeywordTaxHTField" minOccurs="0"/>
                <xsd:element ref="ns2:TaxCatchAll" minOccurs="0"/>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bc6a8d-14dd-4a95-baab-e16a8c685bba"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Enterprise Keywords" ma:fieldId="{23f27201-bee3-471e-b2e7-b64fd8b7ca38}" ma:taxonomyMulti="true" ma:sspId="08d887b3-530c-4858-8ab3-c8c35b27a875"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description="" ma:hidden="true" ma:list="{690f1226-ed51-43c4-a7d5-930a1683902b}" ma:internalName="TaxCatchAll" ma:showField="CatchAllData" ma:web="29bc6a8d-14dd-4a95-baab-e16a8c685bba">
      <xsd:complexType>
        <xsd:complexContent>
          <xsd:extension base="dms:MultiChoiceLookup">
            <xsd:sequence>
              <xsd:element name="Value" type="dms:Lookup" maxOccurs="unbounded" minOccurs="0" nillable="true"/>
            </xsd:sequence>
          </xsd:extension>
        </xsd:complexContent>
      </xsd:complex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ce553e6-b527-4fc2-9a17-c704894d1c64"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39B6AC-D4D9-4845-8578-5923C2DC0110}">
  <ds:schemaRefs>
    <ds:schemaRef ds:uri="http://schemas.microsoft.com/sharepoint/v3/contenttype/forms"/>
  </ds:schemaRefs>
</ds:datastoreItem>
</file>

<file path=customXml/itemProps2.xml><?xml version="1.0" encoding="utf-8"?>
<ds:datastoreItem xmlns:ds="http://schemas.openxmlformats.org/officeDocument/2006/customXml" ds:itemID="{056D5A4E-8E61-4DA7-96FB-E4107FCCC1C6}">
  <ds:schemaRefs>
    <ds:schemaRef ds:uri="http://schemas.openxmlformats.org/package/2006/metadata/core-properties"/>
    <ds:schemaRef ds:uri="http://schemas.microsoft.com/office/infopath/2007/PartnerControls"/>
    <ds:schemaRef ds:uri="http://www.w3.org/XML/1998/namespace"/>
    <ds:schemaRef ds:uri="http://purl.org/dc/terms/"/>
    <ds:schemaRef ds:uri="http://purl.org/dc/elements/1.1/"/>
    <ds:schemaRef ds:uri="http://purl.org/dc/dcmitype/"/>
    <ds:schemaRef ds:uri="http://schemas.microsoft.com/office/2006/documentManagement/types"/>
    <ds:schemaRef ds:uri="29bc6a8d-14dd-4a95-baab-e16a8c685bba"/>
    <ds:schemaRef ds:uri="5ce553e6-b527-4fc2-9a17-c704894d1c64"/>
    <ds:schemaRef ds:uri="http://schemas.microsoft.com/office/2006/metadata/properties"/>
  </ds:schemaRefs>
</ds:datastoreItem>
</file>

<file path=customXml/itemProps3.xml><?xml version="1.0" encoding="utf-8"?>
<ds:datastoreItem xmlns:ds="http://schemas.openxmlformats.org/officeDocument/2006/customXml" ds:itemID="{38529202-B6A5-4CA8-AF72-5090967F32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bc6a8d-14dd-4a95-baab-e16a8c685bba"/>
    <ds:schemaRef ds:uri="5ce553e6-b527-4fc2-9a17-c704894d1c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6946</TotalTime>
  <Words>849</Words>
  <Application>Microsoft Macintosh PowerPoint</Application>
  <PresentationFormat>On-screen Show (4:3)</PresentationFormat>
  <Paragraphs>71</Paragraphs>
  <Slides>7</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Berlingske Serif Text</vt:lpstr>
      <vt:lpstr>Calibri</vt:lpstr>
      <vt:lpstr>InterFace</vt:lpstr>
      <vt:lpstr>Trebuchet MS</vt:lpstr>
      <vt:lpstr>1_Office Theme</vt:lpstr>
      <vt:lpstr>Adult uninsured rate remains significantly below pre-ACA levels, but coverage gains  have stalled.</vt:lpstr>
      <vt:lpstr>Among uninsured adults who knew the mandate penalty was repealed, one-quarter chose not to get coverage because of the repeal.</vt:lpstr>
      <vt:lpstr>Affordability is the top reason why Americans who shopped for marketplace coverage didn’t enroll in a plan.</vt:lpstr>
      <vt:lpstr>Replacing private insurance with public insurance like Medicare does not have strong support, but many need more information.</vt:lpstr>
      <vt:lpstr>There is strong public support for expanding Medicaid in the states that haven’t yet  done so.</vt:lpstr>
      <vt:lpstr>Most adults were satisfied with their current health coverage, with those enrolled in Medicaid and employer plans the most satisfied.</vt:lpstr>
      <vt:lpstr>Nearly two in five adults lacked confidence in affording health care if they became  very sick.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remaining uninsured are more likely to be poor, young, and a racial and ethnic minority</dc:title>
  <dc:creator>Munira Gunja</dc:creator>
  <cp:lastModifiedBy>Paul Frame</cp:lastModifiedBy>
  <cp:revision>387</cp:revision>
  <cp:lastPrinted>2019-09-12T14:12:00Z</cp:lastPrinted>
  <dcterms:created xsi:type="dcterms:W3CDTF">2019-07-22T14:57:03Z</dcterms:created>
  <dcterms:modified xsi:type="dcterms:W3CDTF">2019-09-25T20:50:28Z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0x0101006935280056E7BB49893E7034D705AB26</vt:lpwstr>
  </property>
  <property fmtid="{D5CDD505-2E9C-101B-9397-08002B2CF9AE}" pid="3" name="TaxKeyword">
    <vt:lpwstr/>
  </property>
</Properties>
</file>