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4ABDBC"/>
    <a:srgbClr val="5F5A9D"/>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52" autoAdjust="0"/>
    <p:restoredTop sz="95482" autoAdjust="0"/>
  </p:normalViewPr>
  <p:slideViewPr>
    <p:cSldViewPr snapToGrid="0" snapToObjects="1">
      <p:cViewPr varScale="1">
        <p:scale>
          <a:sx n="148" d="100"/>
          <a:sy n="148" d="100"/>
        </p:scale>
        <p:origin x="2864" y="-3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1/14/20</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1/14/20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1</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1</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38062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2</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2</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51770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3</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3</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753998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4</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4</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42499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5</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5</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4154714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348974" indent="-3788674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2229" eaLnBrk="0" fontAlgn="base" hangingPunct="0">
              <a:spcBef>
                <a:spcPct val="0"/>
              </a:spcBef>
              <a:spcAft>
                <a:spcPct val="0"/>
              </a:spcAft>
              <a:defRPr sz="2400">
                <a:solidFill>
                  <a:schemeClr val="tx1"/>
                </a:solidFill>
                <a:latin typeface="Arial" charset="0"/>
                <a:ea typeface="ＭＳ Ｐゴシック" charset="0"/>
              </a:defRPr>
            </a:lvl6pPr>
            <a:lvl7pPr marL="924458" eaLnBrk="0" fontAlgn="base" hangingPunct="0">
              <a:spcBef>
                <a:spcPct val="0"/>
              </a:spcBef>
              <a:spcAft>
                <a:spcPct val="0"/>
              </a:spcAft>
              <a:defRPr sz="2400">
                <a:solidFill>
                  <a:schemeClr val="tx1"/>
                </a:solidFill>
                <a:latin typeface="Arial" charset="0"/>
                <a:ea typeface="ＭＳ Ｐゴシック" charset="0"/>
              </a:defRPr>
            </a:lvl7pPr>
            <a:lvl8pPr marL="1386688" eaLnBrk="0" fontAlgn="base" hangingPunct="0">
              <a:spcBef>
                <a:spcPct val="0"/>
              </a:spcBef>
              <a:spcAft>
                <a:spcPct val="0"/>
              </a:spcAft>
              <a:defRPr sz="2400">
                <a:solidFill>
                  <a:schemeClr val="tx1"/>
                </a:solidFill>
                <a:latin typeface="Arial" charset="0"/>
                <a:ea typeface="ＭＳ Ｐゴシック" charset="0"/>
              </a:defRPr>
            </a:lvl8pPr>
            <a:lvl9pPr marL="1848917" eaLnBrk="0" fontAlgn="base" hangingPunct="0">
              <a:spcBef>
                <a:spcPct val="0"/>
              </a:spcBef>
              <a:spcAft>
                <a:spcPct val="0"/>
              </a:spcAft>
              <a:defRPr sz="2400">
                <a:solidFill>
                  <a:schemeClr val="tx1"/>
                </a:solidFill>
                <a:latin typeface="Arial" charset="0"/>
                <a:ea typeface="ＭＳ Ｐゴシック" charset="0"/>
              </a:defRPr>
            </a:lvl9pPr>
          </a:lstStyle>
          <a:p>
            <a:fld id="{C6F6A81B-9072-624B-8330-441B689BFF93}" type="slidenum">
              <a:rPr lang="en-US" sz="1200"/>
              <a:pPr/>
              <a:t>6</a:t>
            </a:fld>
            <a:endParaRPr lang="en-US" sz="1200"/>
          </a:p>
        </p:txBody>
      </p:sp>
      <p:sp>
        <p:nvSpPr>
          <p:cNvPr id="15363"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457200">
              <a:defRPr sz="2400">
                <a:solidFill>
                  <a:schemeClr val="tx1"/>
                </a:solidFill>
                <a:latin typeface="Arial" charset="0"/>
                <a:ea typeface="ＭＳ Ｐゴシック" charset="0"/>
                <a:cs typeface="ＭＳ Ｐゴシック" charset="0"/>
              </a:defRPr>
            </a:lvl1pPr>
            <a:lvl2pPr marL="37931725" indent="-37474525" defTabSz="45720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CF034562-A137-774D-BF6C-A39FB5C72158}" type="slidenum">
              <a:rPr lang="en-US" sz="1200">
                <a:latin typeface="Calibri" charset="0"/>
              </a:rPr>
              <a:pPr algn="r" eaLnBrk="1" hangingPunct="1"/>
              <a:t>6</a:t>
            </a:fld>
            <a:endParaRPr lang="en-US" sz="1200">
              <a:latin typeface="Calibri" charset="0"/>
            </a:endParaRP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688182" y="4415790"/>
            <a:ext cx="5505450" cy="418338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a:lstStyle/>
          <a:p>
            <a:pPr defTabSz="462229">
              <a:spcBef>
                <a:spcPct val="0"/>
              </a:spcBef>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629210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159752"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Justin </a:t>
            </a:r>
            <a:r>
              <a:rPr lang="en-US" sz="900" dirty="0" err="1">
                <a:solidFill>
                  <a:schemeClr val="tx1"/>
                </a:solidFill>
              </a:rPr>
              <a:t>Giovannelli</a:t>
            </a:r>
            <a:r>
              <a:rPr lang="en-US" sz="900" dirty="0">
                <a:solidFill>
                  <a:schemeClr val="tx1"/>
                </a:solidFill>
              </a:rPr>
              <a:t>, </a:t>
            </a:r>
            <a:r>
              <a:rPr lang="en-US" sz="900" dirty="0" err="1">
                <a:solidFill>
                  <a:schemeClr val="tx1"/>
                </a:solidFill>
              </a:rPr>
              <a:t>JoAnnVolk</a:t>
            </a:r>
            <a:r>
              <a:rPr lang="en-US" sz="900" dirty="0">
                <a:solidFill>
                  <a:schemeClr val="tx1"/>
                </a:solidFill>
              </a:rPr>
              <a:t>, and Kevin Lucia, </a:t>
            </a:r>
            <a:r>
              <a:rPr lang="en-US" sz="900" i="1" dirty="0">
                <a:solidFill>
                  <a:schemeClr val="tx1"/>
                </a:solidFill>
              </a:rPr>
              <a:t>States Work to Make Individual Market Health Coverage More Affordable, But Long-Term Solutions Call for Federal Leadership </a:t>
            </a:r>
            <a:r>
              <a:rPr lang="en-US" sz="900" dirty="0">
                <a:solidFill>
                  <a:schemeClr val="tx1"/>
                </a:solidFill>
              </a:rPr>
              <a:t>(Commonwealth Fund, Jan. 2020).</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F33F793-65AE-B14F-8682-64E6856917A4}"/>
              </a:ext>
            </a:extLst>
          </p:cNvPr>
          <p:cNvGrpSpPr>
            <a:grpSpLocks noChangeAspect="1"/>
          </p:cNvGrpSpPr>
          <p:nvPr/>
        </p:nvGrpSpPr>
        <p:grpSpPr>
          <a:xfrm>
            <a:off x="1463002" y="1191684"/>
            <a:ext cx="6217995" cy="4065052"/>
            <a:chOff x="485550" y="969344"/>
            <a:chExt cx="6977557" cy="4561622"/>
          </a:xfrm>
          <a:solidFill>
            <a:schemeClr val="tx1">
              <a:lumMod val="20000"/>
              <a:lumOff val="80000"/>
            </a:schemeClr>
          </a:solidFill>
        </p:grpSpPr>
        <p:sp>
          <p:nvSpPr>
            <p:cNvPr id="156" name="Freeform 5">
              <a:extLst>
                <a:ext uri="{FF2B5EF4-FFF2-40B4-BE49-F238E27FC236}">
                  <a16:creationId xmlns:a16="http://schemas.microsoft.com/office/drawing/2014/main" id="{8E8176A0-A89A-3041-A20B-4388879075BD}"/>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6">
              <a:extLst>
                <a:ext uri="{FF2B5EF4-FFF2-40B4-BE49-F238E27FC236}">
                  <a16:creationId xmlns:a16="http://schemas.microsoft.com/office/drawing/2014/main" id="{EEDBC803-8A13-AC45-A04D-96074ADB88E2}"/>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7">
              <a:extLst>
                <a:ext uri="{FF2B5EF4-FFF2-40B4-BE49-F238E27FC236}">
                  <a16:creationId xmlns:a16="http://schemas.microsoft.com/office/drawing/2014/main" id="{4E5477A7-43EB-774A-A156-0A24916FB701}"/>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8">
              <a:extLst>
                <a:ext uri="{FF2B5EF4-FFF2-40B4-BE49-F238E27FC236}">
                  <a16:creationId xmlns:a16="http://schemas.microsoft.com/office/drawing/2014/main" id="{5FAF877A-5A04-DE47-A0D2-0DC19B7A5244}"/>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9">
              <a:extLst>
                <a:ext uri="{FF2B5EF4-FFF2-40B4-BE49-F238E27FC236}">
                  <a16:creationId xmlns:a16="http://schemas.microsoft.com/office/drawing/2014/main" id="{C7AE7F0F-EE34-294F-A60C-80C97A277DDC}"/>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0">
              <a:extLst>
                <a:ext uri="{FF2B5EF4-FFF2-40B4-BE49-F238E27FC236}">
                  <a16:creationId xmlns:a16="http://schemas.microsoft.com/office/drawing/2014/main" id="{6730865E-FC9F-A142-A51B-800E9A6104C9}"/>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1">
              <a:extLst>
                <a:ext uri="{FF2B5EF4-FFF2-40B4-BE49-F238E27FC236}">
                  <a16:creationId xmlns:a16="http://schemas.microsoft.com/office/drawing/2014/main" id="{CE0BA06F-3A0D-D64C-BAC8-82AFF3E50B20}"/>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2">
              <a:extLst>
                <a:ext uri="{FF2B5EF4-FFF2-40B4-BE49-F238E27FC236}">
                  <a16:creationId xmlns:a16="http://schemas.microsoft.com/office/drawing/2014/main" id="{5FB24681-C3BF-ED43-BAC8-4BE052749F3B}"/>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3">
              <a:extLst>
                <a:ext uri="{FF2B5EF4-FFF2-40B4-BE49-F238E27FC236}">
                  <a16:creationId xmlns:a16="http://schemas.microsoft.com/office/drawing/2014/main" id="{5DD5F66B-CB4B-2A45-8A11-0566C8F4503D}"/>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4">
              <a:extLst>
                <a:ext uri="{FF2B5EF4-FFF2-40B4-BE49-F238E27FC236}">
                  <a16:creationId xmlns:a16="http://schemas.microsoft.com/office/drawing/2014/main" id="{B4ACBF8D-AE4A-5741-BAFD-03C3E46F291E}"/>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5">
              <a:extLst>
                <a:ext uri="{FF2B5EF4-FFF2-40B4-BE49-F238E27FC236}">
                  <a16:creationId xmlns:a16="http://schemas.microsoft.com/office/drawing/2014/main" id="{499D9867-ADCD-AA48-B824-836A052886C3}"/>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6">
              <a:extLst>
                <a:ext uri="{FF2B5EF4-FFF2-40B4-BE49-F238E27FC236}">
                  <a16:creationId xmlns:a16="http://schemas.microsoft.com/office/drawing/2014/main" id="{01905613-3678-5642-98A5-BF65A059BB43}"/>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7">
              <a:extLst>
                <a:ext uri="{FF2B5EF4-FFF2-40B4-BE49-F238E27FC236}">
                  <a16:creationId xmlns:a16="http://schemas.microsoft.com/office/drawing/2014/main" id="{7871F8BB-9625-1747-A2DE-0975CDF0A3B3}"/>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8">
              <a:extLst>
                <a:ext uri="{FF2B5EF4-FFF2-40B4-BE49-F238E27FC236}">
                  <a16:creationId xmlns:a16="http://schemas.microsoft.com/office/drawing/2014/main" id="{4ECA25B2-6D1F-DF47-9B0A-AD45CAABA3D7}"/>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9">
              <a:extLst>
                <a:ext uri="{FF2B5EF4-FFF2-40B4-BE49-F238E27FC236}">
                  <a16:creationId xmlns:a16="http://schemas.microsoft.com/office/drawing/2014/main" id="{C119CD29-80B1-5348-AD4B-1CCE1720003B}"/>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20">
              <a:extLst>
                <a:ext uri="{FF2B5EF4-FFF2-40B4-BE49-F238E27FC236}">
                  <a16:creationId xmlns:a16="http://schemas.microsoft.com/office/drawing/2014/main" id="{9AFB436C-0E1E-0B4F-B06C-2522278AE56E}"/>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21">
              <a:extLst>
                <a:ext uri="{FF2B5EF4-FFF2-40B4-BE49-F238E27FC236}">
                  <a16:creationId xmlns:a16="http://schemas.microsoft.com/office/drawing/2014/main" id="{E33BCA49-0337-1840-8373-E47B4117B827}"/>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22">
              <a:extLst>
                <a:ext uri="{FF2B5EF4-FFF2-40B4-BE49-F238E27FC236}">
                  <a16:creationId xmlns:a16="http://schemas.microsoft.com/office/drawing/2014/main" id="{CD67C7FF-37DB-8342-A8DC-6084BBBDD416}"/>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23">
              <a:extLst>
                <a:ext uri="{FF2B5EF4-FFF2-40B4-BE49-F238E27FC236}">
                  <a16:creationId xmlns:a16="http://schemas.microsoft.com/office/drawing/2014/main" id="{1D1CBF92-667F-FB4C-A750-EFDC8BBF4B5F}"/>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24">
              <a:extLst>
                <a:ext uri="{FF2B5EF4-FFF2-40B4-BE49-F238E27FC236}">
                  <a16:creationId xmlns:a16="http://schemas.microsoft.com/office/drawing/2014/main" id="{902C8342-C247-774D-AC8D-BFAA9C274CFF}"/>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25">
              <a:extLst>
                <a:ext uri="{FF2B5EF4-FFF2-40B4-BE49-F238E27FC236}">
                  <a16:creationId xmlns:a16="http://schemas.microsoft.com/office/drawing/2014/main" id="{0B02B521-3098-EF4E-A6AD-CA552E9A5274}"/>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26">
              <a:extLst>
                <a:ext uri="{FF2B5EF4-FFF2-40B4-BE49-F238E27FC236}">
                  <a16:creationId xmlns:a16="http://schemas.microsoft.com/office/drawing/2014/main" id="{9CFE9C61-1CE1-014F-942F-7DB011105718}"/>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27">
              <a:extLst>
                <a:ext uri="{FF2B5EF4-FFF2-40B4-BE49-F238E27FC236}">
                  <a16:creationId xmlns:a16="http://schemas.microsoft.com/office/drawing/2014/main" id="{3D31D7E5-B19E-3C4D-838B-EEC2F5A138E6}"/>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28">
              <a:extLst>
                <a:ext uri="{FF2B5EF4-FFF2-40B4-BE49-F238E27FC236}">
                  <a16:creationId xmlns:a16="http://schemas.microsoft.com/office/drawing/2014/main" id="{0016CF20-CE48-6344-B09B-2AE28CCF3E50}"/>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179">
              <a:extLst>
                <a:ext uri="{FF2B5EF4-FFF2-40B4-BE49-F238E27FC236}">
                  <a16:creationId xmlns:a16="http://schemas.microsoft.com/office/drawing/2014/main" id="{C1BBCEC9-AE0E-424A-AE67-B29F925B6380}"/>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180">
              <a:extLst>
                <a:ext uri="{FF2B5EF4-FFF2-40B4-BE49-F238E27FC236}">
                  <a16:creationId xmlns:a16="http://schemas.microsoft.com/office/drawing/2014/main" id="{3E45889C-0E85-6349-813C-8763164191B8}"/>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181">
              <a:extLst>
                <a:ext uri="{FF2B5EF4-FFF2-40B4-BE49-F238E27FC236}">
                  <a16:creationId xmlns:a16="http://schemas.microsoft.com/office/drawing/2014/main" id="{C4C1297D-AF55-7240-A496-AD6616634B1F}"/>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82">
              <a:extLst>
                <a:ext uri="{FF2B5EF4-FFF2-40B4-BE49-F238E27FC236}">
                  <a16:creationId xmlns:a16="http://schemas.microsoft.com/office/drawing/2014/main" id="{3FFE820F-E980-8D43-BD87-F5D0E7933781}"/>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83">
              <a:extLst>
                <a:ext uri="{FF2B5EF4-FFF2-40B4-BE49-F238E27FC236}">
                  <a16:creationId xmlns:a16="http://schemas.microsoft.com/office/drawing/2014/main" id="{B1C005F7-05B2-3D45-8EE7-7F501C47ED90}"/>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84">
              <a:extLst>
                <a:ext uri="{FF2B5EF4-FFF2-40B4-BE49-F238E27FC236}">
                  <a16:creationId xmlns:a16="http://schemas.microsoft.com/office/drawing/2014/main" id="{97ACA86E-ACE4-1146-A191-2CDE085FD01A}"/>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85">
              <a:extLst>
                <a:ext uri="{FF2B5EF4-FFF2-40B4-BE49-F238E27FC236}">
                  <a16:creationId xmlns:a16="http://schemas.microsoft.com/office/drawing/2014/main" id="{09D5D1FF-FB64-5147-9DF9-3D30D4D45A5C}"/>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86">
              <a:extLst>
                <a:ext uri="{FF2B5EF4-FFF2-40B4-BE49-F238E27FC236}">
                  <a16:creationId xmlns:a16="http://schemas.microsoft.com/office/drawing/2014/main" id="{699CC692-4B11-2348-AF2A-5411A1E00263}"/>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187">
              <a:extLst>
                <a:ext uri="{FF2B5EF4-FFF2-40B4-BE49-F238E27FC236}">
                  <a16:creationId xmlns:a16="http://schemas.microsoft.com/office/drawing/2014/main" id="{7AEDC3BC-1E6C-C74A-BEA9-18878F277EB2}"/>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89" name="Freeform 188">
              <a:extLst>
                <a:ext uri="{FF2B5EF4-FFF2-40B4-BE49-F238E27FC236}">
                  <a16:creationId xmlns:a16="http://schemas.microsoft.com/office/drawing/2014/main" id="{7619D191-8B42-0D44-9FE7-78C712AC7B92}"/>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766E5C7F-9163-4842-BA9F-063E5D36D25E}"/>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90">
              <a:extLst>
                <a:ext uri="{FF2B5EF4-FFF2-40B4-BE49-F238E27FC236}">
                  <a16:creationId xmlns:a16="http://schemas.microsoft.com/office/drawing/2014/main" id="{E5695129-D696-1F4B-A33F-2E318761838E}"/>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3444F86C-4F4C-D445-877D-A957AE80BE44}"/>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1300436F-56F9-3E4A-8A76-ADA6CE54F670}"/>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E4A46C45-A124-8C4A-9263-0057FB7F1626}"/>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1FF9D37B-024B-6446-AB78-6D3920D44D85}"/>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195">
              <a:extLst>
                <a:ext uri="{FF2B5EF4-FFF2-40B4-BE49-F238E27FC236}">
                  <a16:creationId xmlns:a16="http://schemas.microsoft.com/office/drawing/2014/main" id="{461EDA33-3C26-F84E-B8C3-07DFC733B849}"/>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196">
              <a:extLst>
                <a:ext uri="{FF2B5EF4-FFF2-40B4-BE49-F238E27FC236}">
                  <a16:creationId xmlns:a16="http://schemas.microsoft.com/office/drawing/2014/main" id="{121763C2-0889-8245-A52E-3826924210BB}"/>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Line 48">
              <a:extLst>
                <a:ext uri="{FF2B5EF4-FFF2-40B4-BE49-F238E27FC236}">
                  <a16:creationId xmlns:a16="http://schemas.microsoft.com/office/drawing/2014/main" id="{F68B64DA-8DCC-CD40-A41B-6324F447DE91}"/>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Line 49">
              <a:extLst>
                <a:ext uri="{FF2B5EF4-FFF2-40B4-BE49-F238E27FC236}">
                  <a16:creationId xmlns:a16="http://schemas.microsoft.com/office/drawing/2014/main" id="{F099B080-59DD-5E4F-A12A-D6BDA052E565}"/>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199">
              <a:extLst>
                <a:ext uri="{FF2B5EF4-FFF2-40B4-BE49-F238E27FC236}">
                  <a16:creationId xmlns:a16="http://schemas.microsoft.com/office/drawing/2014/main" id="{BF589B83-D5F5-7D45-93F1-91BDB82E1F3E}"/>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00">
              <a:extLst>
                <a:ext uri="{FF2B5EF4-FFF2-40B4-BE49-F238E27FC236}">
                  <a16:creationId xmlns:a16="http://schemas.microsoft.com/office/drawing/2014/main" id="{95D7ECA9-DA3E-694D-B8D3-68FB4DDB80AC}"/>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55E5C51E-356E-854C-9238-F7B401B3DC57}"/>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F5597EEA-514B-F342-A862-49F88C088BDF}"/>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AD855810-AF98-F247-BB34-164986F61280}"/>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204">
              <a:extLst>
                <a:ext uri="{FF2B5EF4-FFF2-40B4-BE49-F238E27FC236}">
                  <a16:creationId xmlns:a16="http://schemas.microsoft.com/office/drawing/2014/main" id="{2728F0B3-1805-004D-B3AA-57FB92150F0A}"/>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205">
              <a:extLst>
                <a:ext uri="{FF2B5EF4-FFF2-40B4-BE49-F238E27FC236}">
                  <a16:creationId xmlns:a16="http://schemas.microsoft.com/office/drawing/2014/main" id="{D42FE42A-C680-0E4D-B698-43A8D7B5DD33}"/>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07" name="Freeform 206">
              <a:extLst>
                <a:ext uri="{FF2B5EF4-FFF2-40B4-BE49-F238E27FC236}">
                  <a16:creationId xmlns:a16="http://schemas.microsoft.com/office/drawing/2014/main" id="{1FD438F9-6CC6-C943-B0A7-9D79D80CF079}"/>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7" name="Title 6">
            <a:extLst>
              <a:ext uri="{FF2B5EF4-FFF2-40B4-BE49-F238E27FC236}">
                <a16:creationId xmlns:a16="http://schemas.microsoft.com/office/drawing/2014/main" id="{09C2C527-C251-4E4C-B410-087EFB489B16}"/>
              </a:ext>
            </a:extLst>
          </p:cNvPr>
          <p:cNvSpPr>
            <a:spLocks noGrp="1"/>
          </p:cNvSpPr>
          <p:nvPr>
            <p:ph type="ctrTitle"/>
          </p:nvPr>
        </p:nvSpPr>
        <p:spPr/>
        <p:txBody>
          <a:bodyPr/>
          <a:lstStyle/>
          <a:p>
            <a:r>
              <a:rPr lang="en-US" dirty="0"/>
              <a:t>States That Operate Individual Market Reinsurance Programs Supported by Section 1332 Waiver Funding</a:t>
            </a:r>
          </a:p>
        </p:txBody>
      </p:sp>
      <p:sp>
        <p:nvSpPr>
          <p:cNvPr id="9" name="Text Placeholder 8">
            <a:extLst>
              <a:ext uri="{FF2B5EF4-FFF2-40B4-BE49-F238E27FC236}">
                <a16:creationId xmlns:a16="http://schemas.microsoft.com/office/drawing/2014/main" id="{08B25C47-76F8-154D-9861-7A7CA8F43379}"/>
              </a:ext>
            </a:extLst>
          </p:cNvPr>
          <p:cNvSpPr>
            <a:spLocks noGrp="1"/>
          </p:cNvSpPr>
          <p:nvPr>
            <p:ph type="body" sz="quarter" idx="21"/>
          </p:nvPr>
        </p:nvSpPr>
        <p:spPr/>
        <p:txBody>
          <a:bodyPr/>
          <a:lstStyle/>
          <a:p>
            <a:r>
              <a:rPr lang="en-US" dirty="0"/>
              <a:t>Exhibit 2</a:t>
            </a:r>
          </a:p>
        </p:txBody>
      </p:sp>
      <p:sp>
        <p:nvSpPr>
          <p:cNvPr id="10" name="Text Placeholder 9">
            <a:extLst>
              <a:ext uri="{FF2B5EF4-FFF2-40B4-BE49-F238E27FC236}">
                <a16:creationId xmlns:a16="http://schemas.microsoft.com/office/drawing/2014/main" id="{8A3708BC-7822-BB4F-B7C8-12EFD8AFB922}"/>
              </a:ext>
            </a:extLst>
          </p:cNvPr>
          <p:cNvSpPr>
            <a:spLocks noGrp="1"/>
          </p:cNvSpPr>
          <p:nvPr>
            <p:ph type="body" sz="quarter" idx="22"/>
          </p:nvPr>
        </p:nvSpPr>
        <p:spPr/>
        <p:txBody>
          <a:bodyPr/>
          <a:lstStyle/>
          <a:p>
            <a:r>
              <a:rPr lang="en-US" dirty="0"/>
              <a:t>Notes: Section 1332 of the ACA authorizes states to apply to waive specified provisions of the health law to facilitate state-specific programs for improving coverage. If a state’s “innovation waiver” program is forecast to reduce federal spending, the state is entitled to have these savings passed through to it for purposes of implementing the program. The states identified in this map have secured, or are seeking, approval for innovation waivers that use these federal “pass-through” funds to partially finance the state’s reinsurance program.</a:t>
            </a:r>
          </a:p>
          <a:p>
            <a:r>
              <a:rPr lang="en-US" dirty="0"/>
              <a:t>Data: Authors’ analysis of applicable federal and state statutes, regulations, and guidance.</a:t>
            </a:r>
          </a:p>
        </p:txBody>
      </p:sp>
      <p:sp>
        <p:nvSpPr>
          <p:cNvPr id="58" name="Rectangle 57">
            <a:extLst>
              <a:ext uri="{FF2B5EF4-FFF2-40B4-BE49-F238E27FC236}">
                <a16:creationId xmlns:a16="http://schemas.microsoft.com/office/drawing/2014/main" id="{84EEFC03-017A-8748-8902-74F15B91B635}"/>
              </a:ext>
            </a:extLst>
          </p:cNvPr>
          <p:cNvSpPr/>
          <p:nvPr/>
        </p:nvSpPr>
        <p:spPr>
          <a:xfrm>
            <a:off x="7230573" y="2998133"/>
            <a:ext cx="91440" cy="9144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40B3E66D-6BFE-1F4B-A9F3-0D40AC12D4A8}"/>
              </a:ext>
            </a:extLst>
          </p:cNvPr>
          <p:cNvSpPr txBox="1"/>
          <p:nvPr/>
        </p:nvSpPr>
        <p:spPr>
          <a:xfrm>
            <a:off x="7286922" y="2907627"/>
            <a:ext cx="612068" cy="276999"/>
          </a:xfrm>
          <a:prstGeom prst="rect">
            <a:avLst/>
          </a:prstGeom>
          <a:noFill/>
        </p:spPr>
        <p:txBody>
          <a:bodyPr wrap="square" rtlCol="0">
            <a:spAutoFit/>
          </a:bodyPr>
          <a:lstStyle/>
          <a:p>
            <a:r>
              <a:rPr lang="en-US" sz="1200" dirty="0"/>
              <a:t>D.C.</a:t>
            </a:r>
          </a:p>
        </p:txBody>
      </p:sp>
    </p:spTree>
    <p:extLst>
      <p:ext uri="{BB962C8B-B14F-4D97-AF65-F5344CB8AC3E}">
        <p14:creationId xmlns:p14="http://schemas.microsoft.com/office/powerpoint/2010/main" val="307163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3" name="TextBox 140"/>
          <p:cNvSpPr txBox="1">
            <a:spLocks noChangeArrowheads="1"/>
          </p:cNvSpPr>
          <p:nvPr/>
        </p:nvSpPr>
        <p:spPr bwMode="auto">
          <a:xfrm>
            <a:off x="596900" y="6680200"/>
            <a:ext cx="184150" cy="461963"/>
          </a:xfrm>
          <a:prstGeom prst="rect">
            <a:avLst/>
          </a:prstGeom>
          <a:noFill/>
          <a:ln>
            <a:noFill/>
          </a:ln>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0" name="Title 9">
            <a:extLst>
              <a:ext uri="{FF2B5EF4-FFF2-40B4-BE49-F238E27FC236}">
                <a16:creationId xmlns:a16="http://schemas.microsoft.com/office/drawing/2014/main" id="{B640B5F6-A687-D14E-BF1C-006035EC1684}"/>
              </a:ext>
            </a:extLst>
          </p:cNvPr>
          <p:cNvSpPr>
            <a:spLocks noGrp="1"/>
          </p:cNvSpPr>
          <p:nvPr>
            <p:ph type="ctrTitle"/>
          </p:nvPr>
        </p:nvSpPr>
        <p:spPr/>
        <p:txBody>
          <a:bodyPr/>
          <a:lstStyle/>
          <a:p>
            <a:r>
              <a:rPr lang="en-US" dirty="0"/>
              <a:t>States That Require Individuals to Maintain Adequate Health Coverage</a:t>
            </a:r>
          </a:p>
        </p:txBody>
      </p:sp>
      <p:sp>
        <p:nvSpPr>
          <p:cNvPr id="16" name="Text Placeholder 15">
            <a:extLst>
              <a:ext uri="{FF2B5EF4-FFF2-40B4-BE49-F238E27FC236}">
                <a16:creationId xmlns:a16="http://schemas.microsoft.com/office/drawing/2014/main" id="{8FF4BCAE-43D2-1D4E-853E-8AFABC5EA6B4}"/>
              </a:ext>
            </a:extLst>
          </p:cNvPr>
          <p:cNvSpPr>
            <a:spLocks noGrp="1"/>
          </p:cNvSpPr>
          <p:nvPr>
            <p:ph type="body" sz="quarter" idx="21"/>
          </p:nvPr>
        </p:nvSpPr>
        <p:spPr/>
        <p:txBody>
          <a:bodyPr/>
          <a:lstStyle/>
          <a:p>
            <a:r>
              <a:rPr lang="en-US" dirty="0"/>
              <a:t>Exhibit 3</a:t>
            </a:r>
          </a:p>
        </p:txBody>
      </p:sp>
      <p:sp>
        <p:nvSpPr>
          <p:cNvPr id="17" name="Text Placeholder 16">
            <a:extLst>
              <a:ext uri="{FF2B5EF4-FFF2-40B4-BE49-F238E27FC236}">
                <a16:creationId xmlns:a16="http://schemas.microsoft.com/office/drawing/2014/main" id="{D4E1DDE0-BA5D-E740-A8D3-0EEBD2F8DEF2}"/>
              </a:ext>
            </a:extLst>
          </p:cNvPr>
          <p:cNvSpPr>
            <a:spLocks noGrp="1"/>
          </p:cNvSpPr>
          <p:nvPr>
            <p:ph type="body" sz="quarter" idx="22"/>
          </p:nvPr>
        </p:nvSpPr>
        <p:spPr/>
        <p:txBody>
          <a:bodyPr/>
          <a:lstStyle/>
          <a:p>
            <a:r>
              <a:rPr lang="en-US" dirty="0"/>
              <a:t>Notes: The ACA requires most individuals to maintain "minimum essential" health coverage or pay a tax penalty (the individual mandate). Changes in federal law, effective in 2019, reduced this tax penalty to $0, but did not repeal the underlying requirement to maintain coverage. This map identifies states that require residents to maintain adequate health coverage  whether or not the state imposes a penalty on individuals who fail to do so — notwithstanding the elimination of the federal tax penalty. Vermont has not established a financial penalty or other enforcement mechanism to promote compliance with its coverage mandate.</a:t>
            </a:r>
          </a:p>
          <a:p>
            <a:r>
              <a:rPr lang="en-US" dirty="0"/>
              <a:t>Data: Authors’ analysis of applicable federal and state statutes, regulations, and guidance.</a:t>
            </a:r>
          </a:p>
        </p:txBody>
      </p:sp>
      <p:grpSp>
        <p:nvGrpSpPr>
          <p:cNvPr id="157" name="Group 156">
            <a:extLst>
              <a:ext uri="{FF2B5EF4-FFF2-40B4-BE49-F238E27FC236}">
                <a16:creationId xmlns:a16="http://schemas.microsoft.com/office/drawing/2014/main" id="{A31455C5-F4E8-3343-BF14-53D20475ED72}"/>
              </a:ext>
            </a:extLst>
          </p:cNvPr>
          <p:cNvGrpSpPr>
            <a:grpSpLocks noChangeAspect="1"/>
          </p:cNvGrpSpPr>
          <p:nvPr/>
        </p:nvGrpSpPr>
        <p:grpSpPr>
          <a:xfrm>
            <a:off x="1463002" y="932583"/>
            <a:ext cx="6217995" cy="4065052"/>
            <a:chOff x="485550" y="969344"/>
            <a:chExt cx="6977557" cy="4561622"/>
          </a:xfrm>
          <a:solidFill>
            <a:schemeClr val="tx1">
              <a:lumMod val="20000"/>
              <a:lumOff val="80000"/>
            </a:schemeClr>
          </a:solidFill>
        </p:grpSpPr>
        <p:sp>
          <p:nvSpPr>
            <p:cNvPr id="158" name="Freeform 5">
              <a:extLst>
                <a:ext uri="{FF2B5EF4-FFF2-40B4-BE49-F238E27FC236}">
                  <a16:creationId xmlns:a16="http://schemas.microsoft.com/office/drawing/2014/main" id="{350613E9-E86D-0F4B-81EA-8780BB11160E}"/>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6">
              <a:extLst>
                <a:ext uri="{FF2B5EF4-FFF2-40B4-BE49-F238E27FC236}">
                  <a16:creationId xmlns:a16="http://schemas.microsoft.com/office/drawing/2014/main" id="{79D31E24-05C8-F246-BBEB-4030088F47CE}"/>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7">
              <a:extLst>
                <a:ext uri="{FF2B5EF4-FFF2-40B4-BE49-F238E27FC236}">
                  <a16:creationId xmlns:a16="http://schemas.microsoft.com/office/drawing/2014/main" id="{9E8C7A1D-ADE5-1D48-BBEA-42DCE552BE16}"/>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8">
              <a:extLst>
                <a:ext uri="{FF2B5EF4-FFF2-40B4-BE49-F238E27FC236}">
                  <a16:creationId xmlns:a16="http://schemas.microsoft.com/office/drawing/2014/main" id="{4667C761-C523-3744-A17F-7E862CA6FC33}"/>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9">
              <a:extLst>
                <a:ext uri="{FF2B5EF4-FFF2-40B4-BE49-F238E27FC236}">
                  <a16:creationId xmlns:a16="http://schemas.microsoft.com/office/drawing/2014/main" id="{02BB529F-B881-C349-8ACC-DB21800D6334}"/>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0">
              <a:extLst>
                <a:ext uri="{FF2B5EF4-FFF2-40B4-BE49-F238E27FC236}">
                  <a16:creationId xmlns:a16="http://schemas.microsoft.com/office/drawing/2014/main" id="{B51F7F95-5694-F140-BF89-8A3B79DA77B1}"/>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1">
              <a:extLst>
                <a:ext uri="{FF2B5EF4-FFF2-40B4-BE49-F238E27FC236}">
                  <a16:creationId xmlns:a16="http://schemas.microsoft.com/office/drawing/2014/main" id="{FE85C37B-F63E-AB4E-89D8-9F6E6B25058D}"/>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2">
              <a:extLst>
                <a:ext uri="{FF2B5EF4-FFF2-40B4-BE49-F238E27FC236}">
                  <a16:creationId xmlns:a16="http://schemas.microsoft.com/office/drawing/2014/main" id="{534C9B09-EE3D-B748-A2A2-76D15B2E421F}"/>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3">
              <a:extLst>
                <a:ext uri="{FF2B5EF4-FFF2-40B4-BE49-F238E27FC236}">
                  <a16:creationId xmlns:a16="http://schemas.microsoft.com/office/drawing/2014/main" id="{4849EE4D-06C0-0147-9548-2C8C9EA9DCA2}"/>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4">
              <a:extLst>
                <a:ext uri="{FF2B5EF4-FFF2-40B4-BE49-F238E27FC236}">
                  <a16:creationId xmlns:a16="http://schemas.microsoft.com/office/drawing/2014/main" id="{020A9B86-5BB6-2143-887E-68AFA1E61417}"/>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5">
              <a:extLst>
                <a:ext uri="{FF2B5EF4-FFF2-40B4-BE49-F238E27FC236}">
                  <a16:creationId xmlns:a16="http://schemas.microsoft.com/office/drawing/2014/main" id="{028D8AE1-CFE8-804F-A93F-4BEEA03E2F38}"/>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6">
              <a:extLst>
                <a:ext uri="{FF2B5EF4-FFF2-40B4-BE49-F238E27FC236}">
                  <a16:creationId xmlns:a16="http://schemas.microsoft.com/office/drawing/2014/main" id="{C2BE9FBF-D43E-E145-8612-AD8D9C481BF2}"/>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7">
              <a:extLst>
                <a:ext uri="{FF2B5EF4-FFF2-40B4-BE49-F238E27FC236}">
                  <a16:creationId xmlns:a16="http://schemas.microsoft.com/office/drawing/2014/main" id="{17BE4A59-469F-5448-AC00-965A5B93AEE6}"/>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18">
              <a:extLst>
                <a:ext uri="{FF2B5EF4-FFF2-40B4-BE49-F238E27FC236}">
                  <a16:creationId xmlns:a16="http://schemas.microsoft.com/office/drawing/2014/main" id="{FD7F4A7C-E7F1-8647-840F-6CFB7653B598}"/>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9">
              <a:extLst>
                <a:ext uri="{FF2B5EF4-FFF2-40B4-BE49-F238E27FC236}">
                  <a16:creationId xmlns:a16="http://schemas.microsoft.com/office/drawing/2014/main" id="{16200B3C-091B-C045-9096-C6D98D9C992F}"/>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20">
              <a:extLst>
                <a:ext uri="{FF2B5EF4-FFF2-40B4-BE49-F238E27FC236}">
                  <a16:creationId xmlns:a16="http://schemas.microsoft.com/office/drawing/2014/main" id="{F006E0FD-B990-D942-9EAB-7AE6A6F67BC3}"/>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21">
              <a:extLst>
                <a:ext uri="{FF2B5EF4-FFF2-40B4-BE49-F238E27FC236}">
                  <a16:creationId xmlns:a16="http://schemas.microsoft.com/office/drawing/2014/main" id="{CBD18679-3EFB-2E49-9D72-B34DA5D265AE}"/>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22">
              <a:extLst>
                <a:ext uri="{FF2B5EF4-FFF2-40B4-BE49-F238E27FC236}">
                  <a16:creationId xmlns:a16="http://schemas.microsoft.com/office/drawing/2014/main" id="{E71DC253-CC0B-EF4A-AA2A-8BE23538AAE7}"/>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23">
              <a:extLst>
                <a:ext uri="{FF2B5EF4-FFF2-40B4-BE49-F238E27FC236}">
                  <a16:creationId xmlns:a16="http://schemas.microsoft.com/office/drawing/2014/main" id="{AB0398D6-AA6C-824A-91D6-600CBE1EA924}"/>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24">
              <a:extLst>
                <a:ext uri="{FF2B5EF4-FFF2-40B4-BE49-F238E27FC236}">
                  <a16:creationId xmlns:a16="http://schemas.microsoft.com/office/drawing/2014/main" id="{34D8332C-0CAA-924C-AD22-E4545963DB7D}"/>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25">
              <a:extLst>
                <a:ext uri="{FF2B5EF4-FFF2-40B4-BE49-F238E27FC236}">
                  <a16:creationId xmlns:a16="http://schemas.microsoft.com/office/drawing/2014/main" id="{26DBDA79-DE45-C043-AF67-21DCADA82F79}"/>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26">
              <a:extLst>
                <a:ext uri="{FF2B5EF4-FFF2-40B4-BE49-F238E27FC236}">
                  <a16:creationId xmlns:a16="http://schemas.microsoft.com/office/drawing/2014/main" id="{79A78167-BF5C-AA44-96B2-7418F13E2ACD}"/>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27">
              <a:extLst>
                <a:ext uri="{FF2B5EF4-FFF2-40B4-BE49-F238E27FC236}">
                  <a16:creationId xmlns:a16="http://schemas.microsoft.com/office/drawing/2014/main" id="{5ADCD83A-DC83-CA44-8F33-12AE6CFFA8CB}"/>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28">
              <a:extLst>
                <a:ext uri="{FF2B5EF4-FFF2-40B4-BE49-F238E27FC236}">
                  <a16:creationId xmlns:a16="http://schemas.microsoft.com/office/drawing/2014/main" id="{77A4216E-E075-FD48-81E2-7AE83F847037}"/>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181">
              <a:extLst>
                <a:ext uri="{FF2B5EF4-FFF2-40B4-BE49-F238E27FC236}">
                  <a16:creationId xmlns:a16="http://schemas.microsoft.com/office/drawing/2014/main" id="{1A8E6A5D-B143-D14F-9D73-5DE039A934BC}"/>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82">
              <a:extLst>
                <a:ext uri="{FF2B5EF4-FFF2-40B4-BE49-F238E27FC236}">
                  <a16:creationId xmlns:a16="http://schemas.microsoft.com/office/drawing/2014/main" id="{323DDE08-712B-ED4C-A9C5-719F159D8593}"/>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83">
              <a:extLst>
                <a:ext uri="{FF2B5EF4-FFF2-40B4-BE49-F238E27FC236}">
                  <a16:creationId xmlns:a16="http://schemas.microsoft.com/office/drawing/2014/main" id="{1D18CC32-7F14-2D41-B17C-E413A5EB37A8}"/>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84">
              <a:extLst>
                <a:ext uri="{FF2B5EF4-FFF2-40B4-BE49-F238E27FC236}">
                  <a16:creationId xmlns:a16="http://schemas.microsoft.com/office/drawing/2014/main" id="{A7C68066-AEAF-0E4A-AE1E-EAD9F6BBCD2B}"/>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85">
              <a:extLst>
                <a:ext uri="{FF2B5EF4-FFF2-40B4-BE49-F238E27FC236}">
                  <a16:creationId xmlns:a16="http://schemas.microsoft.com/office/drawing/2014/main" id="{A6EF9669-6DDB-6644-9978-3AF7AE0FC9ED}"/>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86">
              <a:extLst>
                <a:ext uri="{FF2B5EF4-FFF2-40B4-BE49-F238E27FC236}">
                  <a16:creationId xmlns:a16="http://schemas.microsoft.com/office/drawing/2014/main" id="{04AB52EE-8282-1E49-ADC0-8CB366D257AF}"/>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187">
              <a:extLst>
                <a:ext uri="{FF2B5EF4-FFF2-40B4-BE49-F238E27FC236}">
                  <a16:creationId xmlns:a16="http://schemas.microsoft.com/office/drawing/2014/main" id="{09F692B8-5608-3C41-B446-C413E76C469C}"/>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88">
              <a:extLst>
                <a:ext uri="{FF2B5EF4-FFF2-40B4-BE49-F238E27FC236}">
                  <a16:creationId xmlns:a16="http://schemas.microsoft.com/office/drawing/2014/main" id="{EBE7A027-D57B-2F48-901C-CBEFCA5F71F3}"/>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55E1B541-3B1F-F54E-A503-43154ADED108}"/>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91" name="Freeform 190">
              <a:extLst>
                <a:ext uri="{FF2B5EF4-FFF2-40B4-BE49-F238E27FC236}">
                  <a16:creationId xmlns:a16="http://schemas.microsoft.com/office/drawing/2014/main" id="{43655673-4E4F-CA4E-895B-58F32AAFA0D3}"/>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4DA8C3BF-536D-E84C-8137-9C3332E65D16}"/>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F60D9A8A-8545-E84B-AB66-6F5E32BFA17E}"/>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933D4619-6C2C-2E4D-913A-7A685292E521}"/>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C55AFA3A-15FA-6F4A-B18D-0A8AF4FBA8DF}"/>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195">
              <a:extLst>
                <a:ext uri="{FF2B5EF4-FFF2-40B4-BE49-F238E27FC236}">
                  <a16:creationId xmlns:a16="http://schemas.microsoft.com/office/drawing/2014/main" id="{FEE9215C-7510-D242-B458-0DBCC8D28467}"/>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196">
              <a:extLst>
                <a:ext uri="{FF2B5EF4-FFF2-40B4-BE49-F238E27FC236}">
                  <a16:creationId xmlns:a16="http://schemas.microsoft.com/office/drawing/2014/main" id="{BDC8D167-7D16-0F44-9AF1-79777E348010}"/>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197">
              <a:extLst>
                <a:ext uri="{FF2B5EF4-FFF2-40B4-BE49-F238E27FC236}">
                  <a16:creationId xmlns:a16="http://schemas.microsoft.com/office/drawing/2014/main" id="{FDFB296B-3C33-2547-8BB4-696C1A7FD444}"/>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8">
              <a:extLst>
                <a:ext uri="{FF2B5EF4-FFF2-40B4-BE49-F238E27FC236}">
                  <a16:creationId xmlns:a16="http://schemas.microsoft.com/office/drawing/2014/main" id="{25F2DAAA-ADF8-CD48-BB32-5A2905141905}"/>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Line 48">
              <a:extLst>
                <a:ext uri="{FF2B5EF4-FFF2-40B4-BE49-F238E27FC236}">
                  <a16:creationId xmlns:a16="http://schemas.microsoft.com/office/drawing/2014/main" id="{D80CEB74-DED4-5341-9C3A-3DB595B2E48B}"/>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Line 49">
              <a:extLst>
                <a:ext uri="{FF2B5EF4-FFF2-40B4-BE49-F238E27FC236}">
                  <a16:creationId xmlns:a16="http://schemas.microsoft.com/office/drawing/2014/main" id="{93B87C75-7461-0147-A237-E7073453B207}"/>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9230C8AA-48A4-584C-861E-4DD333C5A4DE}"/>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95AA1551-67B3-644A-AD2A-E0711CFF8DD9}"/>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BFF81FF7-BFF7-A645-A450-CC2C23BF2692}"/>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204">
              <a:extLst>
                <a:ext uri="{FF2B5EF4-FFF2-40B4-BE49-F238E27FC236}">
                  <a16:creationId xmlns:a16="http://schemas.microsoft.com/office/drawing/2014/main" id="{135A2189-8CA7-764A-8AE9-D8E00D68B39D}"/>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205">
              <a:extLst>
                <a:ext uri="{FF2B5EF4-FFF2-40B4-BE49-F238E27FC236}">
                  <a16:creationId xmlns:a16="http://schemas.microsoft.com/office/drawing/2014/main" id="{2AE9BE29-4B36-B34C-8D4D-E2305BCCD659}"/>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206">
              <a:extLst>
                <a:ext uri="{FF2B5EF4-FFF2-40B4-BE49-F238E27FC236}">
                  <a16:creationId xmlns:a16="http://schemas.microsoft.com/office/drawing/2014/main" id="{DB0DB059-A458-A043-892E-5FDD83219805}"/>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207">
              <a:extLst>
                <a:ext uri="{FF2B5EF4-FFF2-40B4-BE49-F238E27FC236}">
                  <a16:creationId xmlns:a16="http://schemas.microsoft.com/office/drawing/2014/main" id="{BA48EC29-111A-224D-9EC8-3BF2248E0EDD}"/>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09" name="Freeform 208">
              <a:extLst>
                <a:ext uri="{FF2B5EF4-FFF2-40B4-BE49-F238E27FC236}">
                  <a16:creationId xmlns:a16="http://schemas.microsoft.com/office/drawing/2014/main" id="{F3D34C59-7202-AC42-A73E-3099EE2A07AA}"/>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18" name="Rectangle 17">
            <a:extLst>
              <a:ext uri="{FF2B5EF4-FFF2-40B4-BE49-F238E27FC236}">
                <a16:creationId xmlns:a16="http://schemas.microsoft.com/office/drawing/2014/main" id="{31A1BFF2-D235-7947-A118-70DFCF87AFFD}"/>
              </a:ext>
            </a:extLst>
          </p:cNvPr>
          <p:cNvSpPr/>
          <p:nvPr/>
        </p:nvSpPr>
        <p:spPr>
          <a:xfrm>
            <a:off x="7246718" y="2730720"/>
            <a:ext cx="9144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C52F5D9-A1B2-FB41-8F7E-3477437FD0DF}"/>
              </a:ext>
            </a:extLst>
          </p:cNvPr>
          <p:cNvSpPr txBox="1"/>
          <p:nvPr/>
        </p:nvSpPr>
        <p:spPr>
          <a:xfrm>
            <a:off x="7303067" y="2640214"/>
            <a:ext cx="612068" cy="276999"/>
          </a:xfrm>
          <a:prstGeom prst="rect">
            <a:avLst/>
          </a:prstGeom>
          <a:noFill/>
        </p:spPr>
        <p:txBody>
          <a:bodyPr wrap="square" rtlCol="0">
            <a:spAutoFit/>
          </a:bodyPr>
          <a:lstStyle/>
          <a:p>
            <a:r>
              <a:rPr lang="en-US" sz="1200" dirty="0"/>
              <a:t>D.C.</a:t>
            </a:r>
          </a:p>
        </p:txBody>
      </p:sp>
    </p:spTree>
    <p:extLst>
      <p:ext uri="{BB962C8B-B14F-4D97-AF65-F5344CB8AC3E}">
        <p14:creationId xmlns:p14="http://schemas.microsoft.com/office/powerpoint/2010/main" val="254720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3" name="TextBox 140"/>
          <p:cNvSpPr txBox="1">
            <a:spLocks noChangeArrowheads="1"/>
          </p:cNvSpPr>
          <p:nvPr/>
        </p:nvSpPr>
        <p:spPr bwMode="auto">
          <a:xfrm>
            <a:off x="596900" y="6680200"/>
            <a:ext cx="184150" cy="461963"/>
          </a:xfrm>
          <a:prstGeom prst="rect">
            <a:avLst/>
          </a:prstGeom>
          <a:noFill/>
          <a:ln>
            <a:noFill/>
          </a:ln>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2" name="Title 1">
            <a:extLst>
              <a:ext uri="{FF2B5EF4-FFF2-40B4-BE49-F238E27FC236}">
                <a16:creationId xmlns:a16="http://schemas.microsoft.com/office/drawing/2014/main" id="{C77826A5-7338-7E42-B99A-916F6794EDE3}"/>
              </a:ext>
            </a:extLst>
          </p:cNvPr>
          <p:cNvSpPr>
            <a:spLocks noGrp="1"/>
          </p:cNvSpPr>
          <p:nvPr>
            <p:ph type="ctrTitle"/>
          </p:nvPr>
        </p:nvSpPr>
        <p:spPr/>
        <p:txBody>
          <a:bodyPr/>
          <a:lstStyle/>
          <a:p>
            <a:r>
              <a:rPr lang="en-US" dirty="0"/>
              <a:t>States That Provide Subsidies for Individual Market Coverage </a:t>
            </a:r>
          </a:p>
        </p:txBody>
      </p:sp>
      <p:sp>
        <p:nvSpPr>
          <p:cNvPr id="5" name="Text Placeholder 4">
            <a:extLst>
              <a:ext uri="{FF2B5EF4-FFF2-40B4-BE49-F238E27FC236}">
                <a16:creationId xmlns:a16="http://schemas.microsoft.com/office/drawing/2014/main" id="{1495C007-0726-4B4F-88EC-01D3DBA7456A}"/>
              </a:ext>
            </a:extLst>
          </p:cNvPr>
          <p:cNvSpPr>
            <a:spLocks noGrp="1"/>
          </p:cNvSpPr>
          <p:nvPr>
            <p:ph type="body" sz="quarter" idx="21"/>
          </p:nvPr>
        </p:nvSpPr>
        <p:spPr/>
        <p:txBody>
          <a:bodyPr/>
          <a:lstStyle/>
          <a:p>
            <a:r>
              <a:rPr lang="en-US" dirty="0"/>
              <a:t>Exhibit 4</a:t>
            </a:r>
          </a:p>
        </p:txBody>
      </p:sp>
      <p:sp>
        <p:nvSpPr>
          <p:cNvPr id="8" name="Text Placeholder 7">
            <a:extLst>
              <a:ext uri="{FF2B5EF4-FFF2-40B4-BE49-F238E27FC236}">
                <a16:creationId xmlns:a16="http://schemas.microsoft.com/office/drawing/2014/main" id="{2AFCFD17-7BF0-4A41-BC1D-D6B36B734773}"/>
              </a:ext>
            </a:extLst>
          </p:cNvPr>
          <p:cNvSpPr>
            <a:spLocks noGrp="1"/>
          </p:cNvSpPr>
          <p:nvPr>
            <p:ph type="body" sz="quarter" idx="22"/>
          </p:nvPr>
        </p:nvSpPr>
        <p:spPr/>
        <p:txBody>
          <a:bodyPr/>
          <a:lstStyle/>
          <a:p>
            <a:r>
              <a:rPr lang="en-US" dirty="0"/>
              <a:t>Notes: The ACA provides federal subsidies to reduce the cost of individual market health insurance for eligible individuals. Premium tax credits are available to otherwise eligible individuals with household income between 100% and 400% of the federal poverty level (FPL) who enroll in coverage through an ACA marketplace, and cost-sharing subsidies are available to such individuals with incomes between 100% and 250% FPL who enroll in a silver tier plan. This map identifies states that make available separate, state-funded subsidies to defray the cost of ACA-compliant individual market health coverage: for example, by providing an additional premium subsidy for individuals receiving federal premium tax credits, or a subsidy for individual market consumers whose incomes render them ineligible for federal coverage assistance. In 2017, Minnesota provided premium subsidies for enrollees not eligible for federal premium tax credits, Medicaid, or the State’s Basic Health Program (MinnesotaCare).</a:t>
            </a:r>
          </a:p>
          <a:p>
            <a:r>
              <a:rPr lang="en-US" dirty="0"/>
              <a:t>Data: Authors’ analysis of applicable federal and state statutes, regulations, and guidance.</a:t>
            </a:r>
          </a:p>
        </p:txBody>
      </p:sp>
      <p:grpSp>
        <p:nvGrpSpPr>
          <p:cNvPr id="153" name="Group 152">
            <a:extLst>
              <a:ext uri="{FF2B5EF4-FFF2-40B4-BE49-F238E27FC236}">
                <a16:creationId xmlns:a16="http://schemas.microsoft.com/office/drawing/2014/main" id="{DB035703-C97F-C84C-A875-516035E52BFF}"/>
              </a:ext>
            </a:extLst>
          </p:cNvPr>
          <p:cNvGrpSpPr>
            <a:grpSpLocks noChangeAspect="1"/>
          </p:cNvGrpSpPr>
          <p:nvPr/>
        </p:nvGrpSpPr>
        <p:grpSpPr>
          <a:xfrm>
            <a:off x="1463002" y="686338"/>
            <a:ext cx="6217995" cy="4065052"/>
            <a:chOff x="485550" y="969344"/>
            <a:chExt cx="6977557" cy="4561622"/>
          </a:xfrm>
          <a:solidFill>
            <a:schemeClr val="tx1">
              <a:lumMod val="20000"/>
              <a:lumOff val="80000"/>
            </a:schemeClr>
          </a:solidFill>
        </p:grpSpPr>
        <p:sp>
          <p:nvSpPr>
            <p:cNvPr id="155" name="Freeform 5">
              <a:extLst>
                <a:ext uri="{FF2B5EF4-FFF2-40B4-BE49-F238E27FC236}">
                  <a16:creationId xmlns:a16="http://schemas.microsoft.com/office/drawing/2014/main" id="{26493CEF-5209-AB45-A114-F5F8E995C3B1}"/>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6">
              <a:extLst>
                <a:ext uri="{FF2B5EF4-FFF2-40B4-BE49-F238E27FC236}">
                  <a16:creationId xmlns:a16="http://schemas.microsoft.com/office/drawing/2014/main" id="{01844E8A-4C18-074F-A709-01B2542FE6C8}"/>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7">
              <a:extLst>
                <a:ext uri="{FF2B5EF4-FFF2-40B4-BE49-F238E27FC236}">
                  <a16:creationId xmlns:a16="http://schemas.microsoft.com/office/drawing/2014/main" id="{421EF5A1-FB2E-4045-B6A3-84CB3538E5D8}"/>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58" name="Freeform 8">
              <a:extLst>
                <a:ext uri="{FF2B5EF4-FFF2-40B4-BE49-F238E27FC236}">
                  <a16:creationId xmlns:a16="http://schemas.microsoft.com/office/drawing/2014/main" id="{D0507E82-9F5F-3144-BCD6-3B761D44880E}"/>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9">
              <a:extLst>
                <a:ext uri="{FF2B5EF4-FFF2-40B4-BE49-F238E27FC236}">
                  <a16:creationId xmlns:a16="http://schemas.microsoft.com/office/drawing/2014/main" id="{800C912D-136F-4E40-B7BA-B31F0CE8CF07}"/>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10">
              <a:extLst>
                <a:ext uri="{FF2B5EF4-FFF2-40B4-BE49-F238E27FC236}">
                  <a16:creationId xmlns:a16="http://schemas.microsoft.com/office/drawing/2014/main" id="{ED190D86-916A-5141-8205-647B75C9FDC4}"/>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1">
              <a:extLst>
                <a:ext uri="{FF2B5EF4-FFF2-40B4-BE49-F238E27FC236}">
                  <a16:creationId xmlns:a16="http://schemas.microsoft.com/office/drawing/2014/main" id="{9A6B73B2-4B07-0044-994F-67D84D2B27F2}"/>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2">
              <a:extLst>
                <a:ext uri="{FF2B5EF4-FFF2-40B4-BE49-F238E27FC236}">
                  <a16:creationId xmlns:a16="http://schemas.microsoft.com/office/drawing/2014/main" id="{B4263371-C575-9540-BCF3-689A597F511D}"/>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3">
              <a:extLst>
                <a:ext uri="{FF2B5EF4-FFF2-40B4-BE49-F238E27FC236}">
                  <a16:creationId xmlns:a16="http://schemas.microsoft.com/office/drawing/2014/main" id="{4DC891B1-5347-BE4D-860A-872517ED3FDC}"/>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4">
              <a:extLst>
                <a:ext uri="{FF2B5EF4-FFF2-40B4-BE49-F238E27FC236}">
                  <a16:creationId xmlns:a16="http://schemas.microsoft.com/office/drawing/2014/main" id="{E1234834-5F73-1F4B-98D1-DAA6B430297B}"/>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5">
              <a:extLst>
                <a:ext uri="{FF2B5EF4-FFF2-40B4-BE49-F238E27FC236}">
                  <a16:creationId xmlns:a16="http://schemas.microsoft.com/office/drawing/2014/main" id="{D3488893-A0C8-8445-97CE-EB721C688B78}"/>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6">
              <a:extLst>
                <a:ext uri="{FF2B5EF4-FFF2-40B4-BE49-F238E27FC236}">
                  <a16:creationId xmlns:a16="http://schemas.microsoft.com/office/drawing/2014/main" id="{5C8658C1-1539-C748-8C26-C330793E2B92}"/>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7">
              <a:extLst>
                <a:ext uri="{FF2B5EF4-FFF2-40B4-BE49-F238E27FC236}">
                  <a16:creationId xmlns:a16="http://schemas.microsoft.com/office/drawing/2014/main" id="{D342F0CE-26AC-134C-A205-11703C5ABE30}"/>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8">
              <a:extLst>
                <a:ext uri="{FF2B5EF4-FFF2-40B4-BE49-F238E27FC236}">
                  <a16:creationId xmlns:a16="http://schemas.microsoft.com/office/drawing/2014/main" id="{F0FAF6AA-2315-9743-A873-A31E0DD5907C}"/>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9">
              <a:extLst>
                <a:ext uri="{FF2B5EF4-FFF2-40B4-BE49-F238E27FC236}">
                  <a16:creationId xmlns:a16="http://schemas.microsoft.com/office/drawing/2014/main" id="{969C6FDE-30B3-AA42-88B3-A7FE41E84BAF}"/>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20">
              <a:extLst>
                <a:ext uri="{FF2B5EF4-FFF2-40B4-BE49-F238E27FC236}">
                  <a16:creationId xmlns:a16="http://schemas.microsoft.com/office/drawing/2014/main" id="{AD7F5FAE-A25C-114E-AEA9-9607EF744CC6}"/>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21">
              <a:extLst>
                <a:ext uri="{FF2B5EF4-FFF2-40B4-BE49-F238E27FC236}">
                  <a16:creationId xmlns:a16="http://schemas.microsoft.com/office/drawing/2014/main" id="{8C4447A5-D7BB-8349-B850-4560E1FBE2D3}"/>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22">
              <a:extLst>
                <a:ext uri="{FF2B5EF4-FFF2-40B4-BE49-F238E27FC236}">
                  <a16:creationId xmlns:a16="http://schemas.microsoft.com/office/drawing/2014/main" id="{706595B9-9FFA-4B4A-A2C1-079030E5B99B}"/>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23">
              <a:extLst>
                <a:ext uri="{FF2B5EF4-FFF2-40B4-BE49-F238E27FC236}">
                  <a16:creationId xmlns:a16="http://schemas.microsoft.com/office/drawing/2014/main" id="{14FE9C55-C13B-BC43-B2FD-0F0661C87188}"/>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24">
              <a:extLst>
                <a:ext uri="{FF2B5EF4-FFF2-40B4-BE49-F238E27FC236}">
                  <a16:creationId xmlns:a16="http://schemas.microsoft.com/office/drawing/2014/main" id="{99168900-01A3-554F-BFC3-3F1782442ED6}"/>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25">
              <a:extLst>
                <a:ext uri="{FF2B5EF4-FFF2-40B4-BE49-F238E27FC236}">
                  <a16:creationId xmlns:a16="http://schemas.microsoft.com/office/drawing/2014/main" id="{DE90A73C-E06B-0A42-987F-7AABE612F3F4}"/>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26">
              <a:extLst>
                <a:ext uri="{FF2B5EF4-FFF2-40B4-BE49-F238E27FC236}">
                  <a16:creationId xmlns:a16="http://schemas.microsoft.com/office/drawing/2014/main" id="{981854EB-7025-7D46-B364-FC95CCB6F2F6}"/>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27">
              <a:extLst>
                <a:ext uri="{FF2B5EF4-FFF2-40B4-BE49-F238E27FC236}">
                  <a16:creationId xmlns:a16="http://schemas.microsoft.com/office/drawing/2014/main" id="{07665F7A-3C63-4847-9B22-6DB81937ED76}"/>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tx1">
                <a:lumMod val="20000"/>
                <a:lumOff val="8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28">
              <a:extLst>
                <a:ext uri="{FF2B5EF4-FFF2-40B4-BE49-F238E27FC236}">
                  <a16:creationId xmlns:a16="http://schemas.microsoft.com/office/drawing/2014/main" id="{8BD45F26-6488-6449-8D0C-9C0CA1F4E298}"/>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178">
              <a:extLst>
                <a:ext uri="{FF2B5EF4-FFF2-40B4-BE49-F238E27FC236}">
                  <a16:creationId xmlns:a16="http://schemas.microsoft.com/office/drawing/2014/main" id="{1C46E2E8-F33F-3949-816B-5A3C5C8FA415}"/>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tx1">
                <a:lumMod val="20000"/>
                <a:lumOff val="8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179">
              <a:extLst>
                <a:ext uri="{FF2B5EF4-FFF2-40B4-BE49-F238E27FC236}">
                  <a16:creationId xmlns:a16="http://schemas.microsoft.com/office/drawing/2014/main" id="{64A395D8-0AF5-AD4E-BB51-A9E5D37A362B}"/>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180">
              <a:extLst>
                <a:ext uri="{FF2B5EF4-FFF2-40B4-BE49-F238E27FC236}">
                  <a16:creationId xmlns:a16="http://schemas.microsoft.com/office/drawing/2014/main" id="{260A0C42-3614-174D-89E9-2F14DE2B8B9C}"/>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181">
              <a:extLst>
                <a:ext uri="{FF2B5EF4-FFF2-40B4-BE49-F238E27FC236}">
                  <a16:creationId xmlns:a16="http://schemas.microsoft.com/office/drawing/2014/main" id="{76A05C49-5BBB-3E42-B819-649A1870888B}"/>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82">
              <a:extLst>
                <a:ext uri="{FF2B5EF4-FFF2-40B4-BE49-F238E27FC236}">
                  <a16:creationId xmlns:a16="http://schemas.microsoft.com/office/drawing/2014/main" id="{D6F77097-A6FD-3243-9FCE-1AA3E0BBB436}"/>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83">
              <a:extLst>
                <a:ext uri="{FF2B5EF4-FFF2-40B4-BE49-F238E27FC236}">
                  <a16:creationId xmlns:a16="http://schemas.microsoft.com/office/drawing/2014/main" id="{8477D164-C6EB-0E40-AF7F-C7D6D25E4210}"/>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84">
              <a:extLst>
                <a:ext uri="{FF2B5EF4-FFF2-40B4-BE49-F238E27FC236}">
                  <a16:creationId xmlns:a16="http://schemas.microsoft.com/office/drawing/2014/main" id="{6680EA0F-62EC-7345-8437-2FE0AFC74A11}"/>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85">
              <a:extLst>
                <a:ext uri="{FF2B5EF4-FFF2-40B4-BE49-F238E27FC236}">
                  <a16:creationId xmlns:a16="http://schemas.microsoft.com/office/drawing/2014/main" id="{409C35FC-5561-D448-B587-7DA0C855A944}"/>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86">
              <a:extLst>
                <a:ext uri="{FF2B5EF4-FFF2-40B4-BE49-F238E27FC236}">
                  <a16:creationId xmlns:a16="http://schemas.microsoft.com/office/drawing/2014/main" id="{B3C2EA60-72B1-5147-A487-BCAEC1D9B242}"/>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88" name="Freeform 187">
              <a:extLst>
                <a:ext uri="{FF2B5EF4-FFF2-40B4-BE49-F238E27FC236}">
                  <a16:creationId xmlns:a16="http://schemas.microsoft.com/office/drawing/2014/main" id="{21CB5593-8596-B54B-815C-FA9A6317CE10}"/>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88">
              <a:extLst>
                <a:ext uri="{FF2B5EF4-FFF2-40B4-BE49-F238E27FC236}">
                  <a16:creationId xmlns:a16="http://schemas.microsoft.com/office/drawing/2014/main" id="{5A44CD44-245E-584B-A7AA-FC4887FCADCA}"/>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E824D538-F3AE-C045-B10B-C1F7D36806E5}"/>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90">
              <a:extLst>
                <a:ext uri="{FF2B5EF4-FFF2-40B4-BE49-F238E27FC236}">
                  <a16:creationId xmlns:a16="http://schemas.microsoft.com/office/drawing/2014/main" id="{D1580000-1219-D244-AAA4-777D8D5512C5}"/>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5D25AE18-CE92-9C4D-AAAF-2FF51B08EF3D}"/>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7205C217-DBFE-F84A-ACF9-5C0701312C48}"/>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29F36F7E-294A-EE48-9C64-15028399482A}"/>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89C9EB95-95A1-1645-9C5E-F49333837340}"/>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195">
              <a:extLst>
                <a:ext uri="{FF2B5EF4-FFF2-40B4-BE49-F238E27FC236}">
                  <a16:creationId xmlns:a16="http://schemas.microsoft.com/office/drawing/2014/main" id="{71BA3AB3-ACE9-0343-8669-E9EEB39C6E78}"/>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7" name="Line 48">
              <a:extLst>
                <a:ext uri="{FF2B5EF4-FFF2-40B4-BE49-F238E27FC236}">
                  <a16:creationId xmlns:a16="http://schemas.microsoft.com/office/drawing/2014/main" id="{A6DD981A-FC6F-054E-8522-AC722D4B2DEA}"/>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Line 49">
              <a:extLst>
                <a:ext uri="{FF2B5EF4-FFF2-40B4-BE49-F238E27FC236}">
                  <a16:creationId xmlns:a16="http://schemas.microsoft.com/office/drawing/2014/main" id="{49497E7E-4F90-F34D-946F-DA4122C7C0C4}"/>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8">
              <a:extLst>
                <a:ext uri="{FF2B5EF4-FFF2-40B4-BE49-F238E27FC236}">
                  <a16:creationId xmlns:a16="http://schemas.microsoft.com/office/drawing/2014/main" id="{5C85565F-C29D-A546-BF48-4CC798AE1DE6}"/>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199">
              <a:extLst>
                <a:ext uri="{FF2B5EF4-FFF2-40B4-BE49-F238E27FC236}">
                  <a16:creationId xmlns:a16="http://schemas.microsoft.com/office/drawing/2014/main" id="{64B974E2-FC7D-B648-8C59-CA4C558770EB}"/>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00">
              <a:extLst>
                <a:ext uri="{FF2B5EF4-FFF2-40B4-BE49-F238E27FC236}">
                  <a16:creationId xmlns:a16="http://schemas.microsoft.com/office/drawing/2014/main" id="{759A2343-6C03-7247-8B87-AB13B045370A}"/>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1E4F8D6D-3F5A-B143-9D0E-809E3B1DB30F}"/>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C66833C2-46D6-3E4A-B79B-81B8B0A5222E}"/>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72A70FA8-6D01-2C46-83F0-6DCCA70E383F}"/>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204">
              <a:extLst>
                <a:ext uri="{FF2B5EF4-FFF2-40B4-BE49-F238E27FC236}">
                  <a16:creationId xmlns:a16="http://schemas.microsoft.com/office/drawing/2014/main" id="{415908F7-D4FB-4D41-A13B-1EBAE3F85D0A}"/>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06" name="Freeform 205">
              <a:extLst>
                <a:ext uri="{FF2B5EF4-FFF2-40B4-BE49-F238E27FC236}">
                  <a16:creationId xmlns:a16="http://schemas.microsoft.com/office/drawing/2014/main" id="{3906CAB4-8FCE-F14E-8BDE-AEFD07A6BB1D}"/>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59" name="Rectangle 58">
            <a:extLst>
              <a:ext uri="{FF2B5EF4-FFF2-40B4-BE49-F238E27FC236}">
                <a16:creationId xmlns:a16="http://schemas.microsoft.com/office/drawing/2014/main" id="{F9FFA00F-9318-944E-B154-C5AF64D2571D}"/>
              </a:ext>
            </a:extLst>
          </p:cNvPr>
          <p:cNvSpPr/>
          <p:nvPr/>
        </p:nvSpPr>
        <p:spPr>
          <a:xfrm>
            <a:off x="7230569" y="2497809"/>
            <a:ext cx="91440" cy="9144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6FDB019C-14A6-494D-9069-1E114F6B597E}"/>
              </a:ext>
            </a:extLst>
          </p:cNvPr>
          <p:cNvSpPr txBox="1"/>
          <p:nvPr/>
        </p:nvSpPr>
        <p:spPr>
          <a:xfrm>
            <a:off x="7286918" y="2407303"/>
            <a:ext cx="612068" cy="276999"/>
          </a:xfrm>
          <a:prstGeom prst="rect">
            <a:avLst/>
          </a:prstGeom>
          <a:noFill/>
        </p:spPr>
        <p:txBody>
          <a:bodyPr wrap="square" rtlCol="0">
            <a:spAutoFit/>
          </a:bodyPr>
          <a:lstStyle/>
          <a:p>
            <a:r>
              <a:rPr lang="en-US" sz="1200" dirty="0"/>
              <a:t>D.C.</a:t>
            </a:r>
          </a:p>
        </p:txBody>
      </p:sp>
    </p:spTree>
    <p:extLst>
      <p:ext uri="{BB962C8B-B14F-4D97-AF65-F5344CB8AC3E}">
        <p14:creationId xmlns:p14="http://schemas.microsoft.com/office/powerpoint/2010/main" val="222624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1" name="Group 150">
            <a:extLst>
              <a:ext uri="{FF2B5EF4-FFF2-40B4-BE49-F238E27FC236}">
                <a16:creationId xmlns:a16="http://schemas.microsoft.com/office/drawing/2014/main" id="{8CF6DC30-0B6B-4F44-943A-10D006FA934B}"/>
              </a:ext>
            </a:extLst>
          </p:cNvPr>
          <p:cNvGrpSpPr>
            <a:grpSpLocks noChangeAspect="1"/>
          </p:cNvGrpSpPr>
          <p:nvPr/>
        </p:nvGrpSpPr>
        <p:grpSpPr>
          <a:xfrm>
            <a:off x="2556769" y="812430"/>
            <a:ext cx="6217995" cy="4065052"/>
            <a:chOff x="485550" y="969344"/>
            <a:chExt cx="6977557" cy="4561622"/>
          </a:xfrm>
          <a:solidFill>
            <a:schemeClr val="tx1">
              <a:lumMod val="20000"/>
              <a:lumOff val="80000"/>
            </a:schemeClr>
          </a:solidFill>
        </p:grpSpPr>
        <p:sp>
          <p:nvSpPr>
            <p:cNvPr id="153" name="Freeform 5">
              <a:extLst>
                <a:ext uri="{FF2B5EF4-FFF2-40B4-BE49-F238E27FC236}">
                  <a16:creationId xmlns:a16="http://schemas.microsoft.com/office/drawing/2014/main" id="{3C5BCF67-A0AE-8D40-BE66-E2EB6D80D6C5}"/>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6">
              <a:extLst>
                <a:ext uri="{FF2B5EF4-FFF2-40B4-BE49-F238E27FC236}">
                  <a16:creationId xmlns:a16="http://schemas.microsoft.com/office/drawing/2014/main" id="{FE3C16D3-18A3-1D4A-B5FF-4EA08012E8AF}"/>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7">
              <a:extLst>
                <a:ext uri="{FF2B5EF4-FFF2-40B4-BE49-F238E27FC236}">
                  <a16:creationId xmlns:a16="http://schemas.microsoft.com/office/drawing/2014/main" id="{7E84FD2C-7AAD-7C4D-87BA-8084A9B46FD5}"/>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8">
              <a:extLst>
                <a:ext uri="{FF2B5EF4-FFF2-40B4-BE49-F238E27FC236}">
                  <a16:creationId xmlns:a16="http://schemas.microsoft.com/office/drawing/2014/main" id="{9FF78160-B7A4-A149-8543-862BDA257AF6}"/>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9">
              <a:extLst>
                <a:ext uri="{FF2B5EF4-FFF2-40B4-BE49-F238E27FC236}">
                  <a16:creationId xmlns:a16="http://schemas.microsoft.com/office/drawing/2014/main" id="{67189F9C-53E4-3840-AB59-379712189FF4}"/>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10">
              <a:extLst>
                <a:ext uri="{FF2B5EF4-FFF2-40B4-BE49-F238E27FC236}">
                  <a16:creationId xmlns:a16="http://schemas.microsoft.com/office/drawing/2014/main" id="{F86314C7-69FA-4547-9C1E-29CCF857BB30}"/>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11">
              <a:extLst>
                <a:ext uri="{FF2B5EF4-FFF2-40B4-BE49-F238E27FC236}">
                  <a16:creationId xmlns:a16="http://schemas.microsoft.com/office/drawing/2014/main" id="{6FB23843-2124-0E40-98C5-EA9F0E9828A7}"/>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2">
              <a:extLst>
                <a:ext uri="{FF2B5EF4-FFF2-40B4-BE49-F238E27FC236}">
                  <a16:creationId xmlns:a16="http://schemas.microsoft.com/office/drawing/2014/main" id="{D8CC500C-84D4-6447-B72C-AC2D4ADD973E}"/>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3">
              <a:extLst>
                <a:ext uri="{FF2B5EF4-FFF2-40B4-BE49-F238E27FC236}">
                  <a16:creationId xmlns:a16="http://schemas.microsoft.com/office/drawing/2014/main" id="{DF549C6F-AB10-0C4B-9B26-66A5971EC874}"/>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4">
              <a:extLst>
                <a:ext uri="{FF2B5EF4-FFF2-40B4-BE49-F238E27FC236}">
                  <a16:creationId xmlns:a16="http://schemas.microsoft.com/office/drawing/2014/main" id="{9B29123E-B18A-FD4A-8DB8-B8CD04F509A0}"/>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5">
              <a:extLst>
                <a:ext uri="{FF2B5EF4-FFF2-40B4-BE49-F238E27FC236}">
                  <a16:creationId xmlns:a16="http://schemas.microsoft.com/office/drawing/2014/main" id="{CFA49DAD-46CF-F14D-AF87-C71CFE3C0C88}"/>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6">
              <a:extLst>
                <a:ext uri="{FF2B5EF4-FFF2-40B4-BE49-F238E27FC236}">
                  <a16:creationId xmlns:a16="http://schemas.microsoft.com/office/drawing/2014/main" id="{3EDC503D-5792-174D-A833-61DC2FE31216}"/>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7">
              <a:extLst>
                <a:ext uri="{FF2B5EF4-FFF2-40B4-BE49-F238E27FC236}">
                  <a16:creationId xmlns:a16="http://schemas.microsoft.com/office/drawing/2014/main" id="{04C0ACD8-C9EA-124B-820A-B7903DFEC4CD}"/>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8">
              <a:extLst>
                <a:ext uri="{FF2B5EF4-FFF2-40B4-BE49-F238E27FC236}">
                  <a16:creationId xmlns:a16="http://schemas.microsoft.com/office/drawing/2014/main" id="{4C4E7443-4E5C-2944-97B4-C65BD8C41042}"/>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9">
              <a:extLst>
                <a:ext uri="{FF2B5EF4-FFF2-40B4-BE49-F238E27FC236}">
                  <a16:creationId xmlns:a16="http://schemas.microsoft.com/office/drawing/2014/main" id="{B7F54B7C-EA63-3A47-9A92-082352CEF030}"/>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20">
              <a:extLst>
                <a:ext uri="{FF2B5EF4-FFF2-40B4-BE49-F238E27FC236}">
                  <a16:creationId xmlns:a16="http://schemas.microsoft.com/office/drawing/2014/main" id="{82FC030C-4125-BF4E-86B3-EF2873FA3267}"/>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21">
              <a:extLst>
                <a:ext uri="{FF2B5EF4-FFF2-40B4-BE49-F238E27FC236}">
                  <a16:creationId xmlns:a16="http://schemas.microsoft.com/office/drawing/2014/main" id="{A205ABB9-7D3D-1349-92EA-EA23CCA89914}"/>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22">
              <a:extLst>
                <a:ext uri="{FF2B5EF4-FFF2-40B4-BE49-F238E27FC236}">
                  <a16:creationId xmlns:a16="http://schemas.microsoft.com/office/drawing/2014/main" id="{F4D21C54-3C06-7E4D-9DD7-70F1166A0E26}"/>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23">
              <a:extLst>
                <a:ext uri="{FF2B5EF4-FFF2-40B4-BE49-F238E27FC236}">
                  <a16:creationId xmlns:a16="http://schemas.microsoft.com/office/drawing/2014/main" id="{15B8B93F-7B55-0549-BB82-D5FC8D844A6E}"/>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24">
              <a:extLst>
                <a:ext uri="{FF2B5EF4-FFF2-40B4-BE49-F238E27FC236}">
                  <a16:creationId xmlns:a16="http://schemas.microsoft.com/office/drawing/2014/main" id="{DC2DFE94-BA59-FC4E-978E-4E05CCD64C78}"/>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25">
              <a:extLst>
                <a:ext uri="{FF2B5EF4-FFF2-40B4-BE49-F238E27FC236}">
                  <a16:creationId xmlns:a16="http://schemas.microsoft.com/office/drawing/2014/main" id="{63A30233-204F-5B47-A351-3DC0B618AE7F}"/>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26">
              <a:extLst>
                <a:ext uri="{FF2B5EF4-FFF2-40B4-BE49-F238E27FC236}">
                  <a16:creationId xmlns:a16="http://schemas.microsoft.com/office/drawing/2014/main" id="{797E9FE5-E8EA-E047-92B4-C47A269CE0A8}"/>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27">
              <a:extLst>
                <a:ext uri="{FF2B5EF4-FFF2-40B4-BE49-F238E27FC236}">
                  <a16:creationId xmlns:a16="http://schemas.microsoft.com/office/drawing/2014/main" id="{484CFDAC-60E9-8B4C-9631-A69987860172}"/>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28">
              <a:extLst>
                <a:ext uri="{FF2B5EF4-FFF2-40B4-BE49-F238E27FC236}">
                  <a16:creationId xmlns:a16="http://schemas.microsoft.com/office/drawing/2014/main" id="{3BD00430-C5BA-9E42-BF75-CA188ADECF08}"/>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177">
              <a:extLst>
                <a:ext uri="{FF2B5EF4-FFF2-40B4-BE49-F238E27FC236}">
                  <a16:creationId xmlns:a16="http://schemas.microsoft.com/office/drawing/2014/main" id="{F919737D-B6C8-5242-B1CB-469C9BCFE213}"/>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178">
              <a:extLst>
                <a:ext uri="{FF2B5EF4-FFF2-40B4-BE49-F238E27FC236}">
                  <a16:creationId xmlns:a16="http://schemas.microsoft.com/office/drawing/2014/main" id="{601BED14-5B2A-ED4C-A454-511216F50B62}"/>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179">
              <a:extLst>
                <a:ext uri="{FF2B5EF4-FFF2-40B4-BE49-F238E27FC236}">
                  <a16:creationId xmlns:a16="http://schemas.microsoft.com/office/drawing/2014/main" id="{68C6B042-D6D8-6948-B051-7329744E6126}"/>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180">
              <a:extLst>
                <a:ext uri="{FF2B5EF4-FFF2-40B4-BE49-F238E27FC236}">
                  <a16:creationId xmlns:a16="http://schemas.microsoft.com/office/drawing/2014/main" id="{7F0D1BA0-9B2A-B549-8177-26748213DF64}"/>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181">
              <a:extLst>
                <a:ext uri="{FF2B5EF4-FFF2-40B4-BE49-F238E27FC236}">
                  <a16:creationId xmlns:a16="http://schemas.microsoft.com/office/drawing/2014/main" id="{E33CDDD7-6687-5E45-95B0-B56C49BFA57C}"/>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82">
              <a:extLst>
                <a:ext uri="{FF2B5EF4-FFF2-40B4-BE49-F238E27FC236}">
                  <a16:creationId xmlns:a16="http://schemas.microsoft.com/office/drawing/2014/main" id="{BDCE50BA-1062-974A-905D-69764A35A13C}"/>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83">
              <a:extLst>
                <a:ext uri="{FF2B5EF4-FFF2-40B4-BE49-F238E27FC236}">
                  <a16:creationId xmlns:a16="http://schemas.microsoft.com/office/drawing/2014/main" id="{E0835D85-7CBC-5C46-A652-334F701262C2}"/>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84">
              <a:extLst>
                <a:ext uri="{FF2B5EF4-FFF2-40B4-BE49-F238E27FC236}">
                  <a16:creationId xmlns:a16="http://schemas.microsoft.com/office/drawing/2014/main" id="{659DEB44-EE8A-1447-A9E6-F5287CE9759C}"/>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85">
              <a:extLst>
                <a:ext uri="{FF2B5EF4-FFF2-40B4-BE49-F238E27FC236}">
                  <a16:creationId xmlns:a16="http://schemas.microsoft.com/office/drawing/2014/main" id="{ADF4D88F-5F67-4041-ADD6-701E7A811882}"/>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87" name="Freeform 186">
              <a:extLst>
                <a:ext uri="{FF2B5EF4-FFF2-40B4-BE49-F238E27FC236}">
                  <a16:creationId xmlns:a16="http://schemas.microsoft.com/office/drawing/2014/main" id="{2D46A05B-D74B-124D-ADB7-42F544273FCA}"/>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187">
              <a:extLst>
                <a:ext uri="{FF2B5EF4-FFF2-40B4-BE49-F238E27FC236}">
                  <a16:creationId xmlns:a16="http://schemas.microsoft.com/office/drawing/2014/main" id="{8DAE29D8-A978-DB4B-BC94-4A5826AF2DBD}"/>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88">
              <a:extLst>
                <a:ext uri="{FF2B5EF4-FFF2-40B4-BE49-F238E27FC236}">
                  <a16:creationId xmlns:a16="http://schemas.microsoft.com/office/drawing/2014/main" id="{828FE81B-E53B-6443-A8CB-7B0BFE16CD98}"/>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6A42AA0B-014B-0E4F-BA84-32FC340BC3DE}"/>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90">
              <a:extLst>
                <a:ext uri="{FF2B5EF4-FFF2-40B4-BE49-F238E27FC236}">
                  <a16:creationId xmlns:a16="http://schemas.microsoft.com/office/drawing/2014/main" id="{C4502538-B093-F14B-83DF-030CC0BCAE76}"/>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A994BFF5-5EAB-0F44-88E7-0185C15B8E2B}"/>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BE159D15-860B-6449-9D61-0FBE3CED2A08}"/>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56834D76-9B64-D145-ADC5-1B4BE8B7B6A3}"/>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6ECA1932-412B-AF40-B543-A93666E1DC7D}"/>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6" name="Line 48">
              <a:extLst>
                <a:ext uri="{FF2B5EF4-FFF2-40B4-BE49-F238E27FC236}">
                  <a16:creationId xmlns:a16="http://schemas.microsoft.com/office/drawing/2014/main" id="{3632BAA2-0124-0644-9D80-1F869C7CF060}"/>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Line 49">
              <a:extLst>
                <a:ext uri="{FF2B5EF4-FFF2-40B4-BE49-F238E27FC236}">
                  <a16:creationId xmlns:a16="http://schemas.microsoft.com/office/drawing/2014/main" id="{7A6C681F-93B1-3C4F-9AFD-FA6AE68FC62E}"/>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197">
              <a:extLst>
                <a:ext uri="{FF2B5EF4-FFF2-40B4-BE49-F238E27FC236}">
                  <a16:creationId xmlns:a16="http://schemas.microsoft.com/office/drawing/2014/main" id="{B06C7F08-4129-2F46-AD59-DECBAA264B64}"/>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8">
              <a:extLst>
                <a:ext uri="{FF2B5EF4-FFF2-40B4-BE49-F238E27FC236}">
                  <a16:creationId xmlns:a16="http://schemas.microsoft.com/office/drawing/2014/main" id="{F5B605B5-C7F2-BA4D-81F5-CA6F72A252D4}"/>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199">
              <a:extLst>
                <a:ext uri="{FF2B5EF4-FFF2-40B4-BE49-F238E27FC236}">
                  <a16:creationId xmlns:a16="http://schemas.microsoft.com/office/drawing/2014/main" id="{C68858D4-A505-C646-89D1-C4D66AC0356F}"/>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00">
              <a:extLst>
                <a:ext uri="{FF2B5EF4-FFF2-40B4-BE49-F238E27FC236}">
                  <a16:creationId xmlns:a16="http://schemas.microsoft.com/office/drawing/2014/main" id="{E71D5F87-BB5C-C84B-BA80-F2A83674C686}"/>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FC628BB4-C94B-B94E-8C9E-AA23D2EFA59D}"/>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F7900975-A1B6-7C40-AB2C-3C8C49563828}"/>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A6F919DC-0855-F948-A044-1AEDFE75CE36}"/>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05" name="Freeform 204">
              <a:extLst>
                <a:ext uri="{FF2B5EF4-FFF2-40B4-BE49-F238E27FC236}">
                  <a16:creationId xmlns:a16="http://schemas.microsoft.com/office/drawing/2014/main" id="{91822DBE-A2E1-4542-96B2-EDEEB789042F}"/>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14453" name="TextBox 140"/>
          <p:cNvSpPr txBox="1">
            <a:spLocks noChangeArrowheads="1"/>
          </p:cNvSpPr>
          <p:nvPr/>
        </p:nvSpPr>
        <p:spPr bwMode="auto">
          <a:xfrm>
            <a:off x="596900" y="6680200"/>
            <a:ext cx="184150" cy="461963"/>
          </a:xfrm>
          <a:prstGeom prst="rect">
            <a:avLst/>
          </a:prstGeom>
          <a:noFill/>
          <a:ln>
            <a:noFill/>
          </a:ln>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grpSp>
        <p:nvGrpSpPr>
          <p:cNvPr id="3" name="Group 2"/>
          <p:cNvGrpSpPr/>
          <p:nvPr/>
        </p:nvGrpSpPr>
        <p:grpSpPr>
          <a:xfrm>
            <a:off x="177759" y="1177945"/>
            <a:ext cx="2491072" cy="646331"/>
            <a:chOff x="104073" y="2046802"/>
            <a:chExt cx="2227965" cy="646331"/>
          </a:xfrm>
        </p:grpSpPr>
        <p:sp>
          <p:nvSpPr>
            <p:cNvPr id="14457" name="TextBox 146"/>
            <p:cNvSpPr txBox="1">
              <a:spLocks noChangeArrowheads="1"/>
            </p:cNvSpPr>
            <p:nvPr/>
          </p:nvSpPr>
          <p:spPr bwMode="auto">
            <a:xfrm>
              <a:off x="254309" y="2046802"/>
              <a:ext cx="2077729" cy="646331"/>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will offer a state-sponsored coverage option through its </a:t>
              </a:r>
              <a:br>
                <a:rPr lang="en-US" sz="1200" dirty="0">
                  <a:latin typeface="+mn-lt"/>
                  <a:cs typeface="Arial" pitchFamily="34" charset="0"/>
                </a:rPr>
              </a:br>
              <a:r>
                <a:rPr lang="en-US" sz="1200" dirty="0">
                  <a:latin typeface="+mn-lt"/>
                  <a:cs typeface="Arial" pitchFamily="34" charset="0"/>
                </a:rPr>
                <a:t>ACA marketplace</a:t>
              </a:r>
            </a:p>
          </p:txBody>
        </p:sp>
        <p:sp>
          <p:nvSpPr>
            <p:cNvPr id="152" name="Rectangle 7"/>
            <p:cNvSpPr>
              <a:spLocks noChangeArrowheads="1"/>
            </p:cNvSpPr>
            <p:nvPr/>
          </p:nvSpPr>
          <p:spPr bwMode="auto">
            <a:xfrm>
              <a:off x="104073" y="2088057"/>
              <a:ext cx="163564" cy="182880"/>
            </a:xfrm>
            <a:prstGeom prst="rect">
              <a:avLst/>
            </a:prstGeom>
            <a:solidFill>
              <a:schemeClr val="tx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grpSp>
      <p:sp>
        <p:nvSpPr>
          <p:cNvPr id="146" name="Rectangle 7"/>
          <p:cNvSpPr>
            <a:spLocks noChangeArrowheads="1"/>
          </p:cNvSpPr>
          <p:nvPr/>
        </p:nvSpPr>
        <p:spPr bwMode="auto">
          <a:xfrm>
            <a:off x="177758" y="1905001"/>
            <a:ext cx="182880" cy="182880"/>
          </a:xfrm>
          <a:prstGeom prst="rect">
            <a:avLst/>
          </a:prstGeom>
          <a:solidFill>
            <a:schemeClr val="bg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147" name="TextBox 146"/>
          <p:cNvSpPr txBox="1">
            <a:spLocks noChangeArrowheads="1"/>
          </p:cNvSpPr>
          <p:nvPr/>
        </p:nvSpPr>
        <p:spPr bwMode="auto">
          <a:xfrm>
            <a:off x="347608" y="1858313"/>
            <a:ext cx="2020463" cy="461665"/>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operates a Basic </a:t>
            </a:r>
            <a:br>
              <a:rPr lang="en-US" sz="1200" dirty="0">
                <a:latin typeface="+mn-lt"/>
                <a:cs typeface="Arial" pitchFamily="34" charset="0"/>
              </a:rPr>
            </a:br>
            <a:r>
              <a:rPr lang="en-US" sz="1200" dirty="0">
                <a:latin typeface="+mn-lt"/>
                <a:cs typeface="Arial" pitchFamily="34" charset="0"/>
              </a:rPr>
              <a:t>Health Program</a:t>
            </a:r>
          </a:p>
        </p:txBody>
      </p:sp>
      <p:sp>
        <p:nvSpPr>
          <p:cNvPr id="11" name="Title 10">
            <a:extLst>
              <a:ext uri="{FF2B5EF4-FFF2-40B4-BE49-F238E27FC236}">
                <a16:creationId xmlns:a16="http://schemas.microsoft.com/office/drawing/2014/main" id="{FD0E307C-6EAA-D24D-8A06-67522EC0CFB2}"/>
              </a:ext>
            </a:extLst>
          </p:cNvPr>
          <p:cNvSpPr>
            <a:spLocks noGrp="1"/>
          </p:cNvSpPr>
          <p:nvPr>
            <p:ph type="ctrTitle"/>
          </p:nvPr>
        </p:nvSpPr>
        <p:spPr/>
        <p:txBody>
          <a:bodyPr/>
          <a:lstStyle/>
          <a:p>
            <a:r>
              <a:rPr lang="en-US" dirty="0"/>
              <a:t>States with Public Coverage Options for Individual Market Consumers </a:t>
            </a:r>
          </a:p>
        </p:txBody>
      </p:sp>
      <p:sp>
        <p:nvSpPr>
          <p:cNvPr id="17" name="Text Placeholder 16">
            <a:extLst>
              <a:ext uri="{FF2B5EF4-FFF2-40B4-BE49-F238E27FC236}">
                <a16:creationId xmlns:a16="http://schemas.microsoft.com/office/drawing/2014/main" id="{E8CF1103-0A0A-F44C-8015-FC68A64CE604}"/>
              </a:ext>
            </a:extLst>
          </p:cNvPr>
          <p:cNvSpPr>
            <a:spLocks noGrp="1"/>
          </p:cNvSpPr>
          <p:nvPr>
            <p:ph type="body" sz="quarter" idx="21"/>
          </p:nvPr>
        </p:nvSpPr>
        <p:spPr/>
        <p:txBody>
          <a:bodyPr/>
          <a:lstStyle/>
          <a:p>
            <a:r>
              <a:rPr lang="en-US" dirty="0"/>
              <a:t>Exhibit 5</a:t>
            </a:r>
          </a:p>
        </p:txBody>
      </p:sp>
      <p:sp>
        <p:nvSpPr>
          <p:cNvPr id="8" name="Text Placeholder 7">
            <a:extLst>
              <a:ext uri="{FF2B5EF4-FFF2-40B4-BE49-F238E27FC236}">
                <a16:creationId xmlns:a16="http://schemas.microsoft.com/office/drawing/2014/main" id="{CF41CDC5-E9F6-644C-9FA8-4A05DFD5286C}"/>
              </a:ext>
            </a:extLst>
          </p:cNvPr>
          <p:cNvSpPr>
            <a:spLocks noGrp="1"/>
          </p:cNvSpPr>
          <p:nvPr>
            <p:ph type="body" sz="quarter" idx="22"/>
          </p:nvPr>
        </p:nvSpPr>
        <p:spPr/>
        <p:txBody>
          <a:bodyPr/>
          <a:lstStyle/>
          <a:p>
            <a:r>
              <a:rPr lang="en-US" dirty="0"/>
              <a:t>Notes: States may adopt a program, such as a "public option" or "Medicaid buy-in," which offers individual market consumers the option of enrolling in coverage that is sponsored and/or administered by the state. Under Section 1331 of the ACA, states may also establish a Basic Health Program (BHP) for individuals with incomes up to 200% of the federal poverty level who would otherwise be eligible for individual market coverage. The BHP, which is funded by a combination of state and federal dollars, must provide coverage that is at least as comprehensive and affordable as subsidized ACA marketplace coverage. This map identifies states that have established a public option, Medicaid buy-in, or other similar program, or that operate a BHP. The map does not include state actions related to the ACA's Medicaid expansion. Washington’s public option program will begin operation in 2021.</a:t>
            </a:r>
          </a:p>
          <a:p>
            <a:r>
              <a:rPr lang="en-US" dirty="0"/>
              <a:t>Data: Authors’ analysis of applicable federal and state statutes, regulations, and guidance.</a:t>
            </a:r>
          </a:p>
        </p:txBody>
      </p:sp>
      <p:sp>
        <p:nvSpPr>
          <p:cNvPr id="64" name="Rectangle 63">
            <a:extLst>
              <a:ext uri="{FF2B5EF4-FFF2-40B4-BE49-F238E27FC236}">
                <a16:creationId xmlns:a16="http://schemas.microsoft.com/office/drawing/2014/main" id="{4F972580-DE57-AB4E-AD84-31E591228467}"/>
              </a:ext>
            </a:extLst>
          </p:cNvPr>
          <p:cNvSpPr/>
          <p:nvPr/>
        </p:nvSpPr>
        <p:spPr>
          <a:xfrm>
            <a:off x="8334747" y="2592697"/>
            <a:ext cx="91440" cy="9144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F0E11473-A090-AA4B-B87C-D0A96EA45FA5}"/>
              </a:ext>
            </a:extLst>
          </p:cNvPr>
          <p:cNvSpPr txBox="1"/>
          <p:nvPr/>
        </p:nvSpPr>
        <p:spPr>
          <a:xfrm>
            <a:off x="8391096" y="2502191"/>
            <a:ext cx="612068" cy="276999"/>
          </a:xfrm>
          <a:prstGeom prst="rect">
            <a:avLst/>
          </a:prstGeom>
          <a:noFill/>
        </p:spPr>
        <p:txBody>
          <a:bodyPr wrap="square" rtlCol="0">
            <a:spAutoFit/>
          </a:bodyPr>
          <a:lstStyle/>
          <a:p>
            <a:r>
              <a:rPr lang="en-US" sz="1200" dirty="0"/>
              <a:t>D.C.</a:t>
            </a:r>
          </a:p>
        </p:txBody>
      </p:sp>
    </p:spTree>
    <p:extLst>
      <p:ext uri="{BB962C8B-B14F-4D97-AF65-F5344CB8AC3E}">
        <p14:creationId xmlns:p14="http://schemas.microsoft.com/office/powerpoint/2010/main" val="289222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3" name="TextBox 140"/>
          <p:cNvSpPr txBox="1">
            <a:spLocks noChangeArrowheads="1"/>
          </p:cNvSpPr>
          <p:nvPr/>
        </p:nvSpPr>
        <p:spPr bwMode="auto">
          <a:xfrm>
            <a:off x="596900" y="6680200"/>
            <a:ext cx="184150" cy="461963"/>
          </a:xfrm>
          <a:prstGeom prst="rect">
            <a:avLst/>
          </a:prstGeom>
          <a:noFill/>
          <a:ln>
            <a:noFill/>
          </a:ln>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2" name="Title 11">
            <a:extLst>
              <a:ext uri="{FF2B5EF4-FFF2-40B4-BE49-F238E27FC236}">
                <a16:creationId xmlns:a16="http://schemas.microsoft.com/office/drawing/2014/main" id="{4925CAA6-F086-CD4F-95D5-AC796206A904}"/>
              </a:ext>
            </a:extLst>
          </p:cNvPr>
          <p:cNvSpPr>
            <a:spLocks noGrp="1"/>
          </p:cNvSpPr>
          <p:nvPr>
            <p:ph type="ctrTitle"/>
          </p:nvPr>
        </p:nvSpPr>
        <p:spPr/>
        <p:txBody>
          <a:bodyPr/>
          <a:lstStyle/>
          <a:p>
            <a:r>
              <a:rPr lang="en-US" dirty="0"/>
              <a:t>States That Require Standardized Individual Market Health Plans</a:t>
            </a:r>
          </a:p>
        </p:txBody>
      </p:sp>
      <p:sp>
        <p:nvSpPr>
          <p:cNvPr id="5" name="Text Placeholder 4">
            <a:extLst>
              <a:ext uri="{FF2B5EF4-FFF2-40B4-BE49-F238E27FC236}">
                <a16:creationId xmlns:a16="http://schemas.microsoft.com/office/drawing/2014/main" id="{F22E92F3-AEAB-DF42-94BF-CDB512C99E69}"/>
              </a:ext>
            </a:extLst>
          </p:cNvPr>
          <p:cNvSpPr>
            <a:spLocks noGrp="1"/>
          </p:cNvSpPr>
          <p:nvPr>
            <p:ph type="body" sz="quarter" idx="21"/>
          </p:nvPr>
        </p:nvSpPr>
        <p:spPr/>
        <p:txBody>
          <a:bodyPr/>
          <a:lstStyle/>
          <a:p>
            <a:r>
              <a:rPr lang="en-US" dirty="0"/>
              <a:t>Exhibit 6</a:t>
            </a:r>
          </a:p>
        </p:txBody>
      </p:sp>
      <p:sp>
        <p:nvSpPr>
          <p:cNvPr id="8" name="Text Placeholder 7">
            <a:extLst>
              <a:ext uri="{FF2B5EF4-FFF2-40B4-BE49-F238E27FC236}">
                <a16:creationId xmlns:a16="http://schemas.microsoft.com/office/drawing/2014/main" id="{DFD4FD05-EC39-FC47-8579-8547D9FFE1DE}"/>
              </a:ext>
            </a:extLst>
          </p:cNvPr>
          <p:cNvSpPr>
            <a:spLocks noGrp="1"/>
          </p:cNvSpPr>
          <p:nvPr>
            <p:ph type="body" sz="quarter" idx="22"/>
          </p:nvPr>
        </p:nvSpPr>
        <p:spPr/>
        <p:txBody>
          <a:bodyPr/>
          <a:lstStyle/>
          <a:p>
            <a:r>
              <a:rPr lang="en-US" dirty="0"/>
              <a:t>Notes: The ACA requires all individual market health plans to cover broadly similar benefits, adhere to overall limits on cost-sharing, and fall within standard actuarial value tiers. This map identifies states that also require participating individual market insurers to offer plans that incorporate standardized cost-sharing parameters, such as uniform deductibles and copayments for certain services. Washington’s standardized plan requirement will take effect in 2021.</a:t>
            </a:r>
          </a:p>
          <a:p>
            <a:r>
              <a:rPr lang="en-US" dirty="0"/>
              <a:t>Data: Authors’ analysis of applicable federal and state statutes, regulations, and guidance.</a:t>
            </a:r>
          </a:p>
        </p:txBody>
      </p:sp>
      <p:grpSp>
        <p:nvGrpSpPr>
          <p:cNvPr id="151" name="Group 150">
            <a:extLst>
              <a:ext uri="{FF2B5EF4-FFF2-40B4-BE49-F238E27FC236}">
                <a16:creationId xmlns:a16="http://schemas.microsoft.com/office/drawing/2014/main" id="{AB911795-E695-2C42-A7BC-41927D6257B3}"/>
              </a:ext>
            </a:extLst>
          </p:cNvPr>
          <p:cNvGrpSpPr/>
          <p:nvPr/>
        </p:nvGrpSpPr>
        <p:grpSpPr>
          <a:xfrm>
            <a:off x="177759" y="1177945"/>
            <a:ext cx="2491072" cy="461665"/>
            <a:chOff x="104073" y="2046802"/>
            <a:chExt cx="2227965" cy="461665"/>
          </a:xfrm>
        </p:grpSpPr>
        <p:sp>
          <p:nvSpPr>
            <p:cNvPr id="153" name="TextBox 146">
              <a:extLst>
                <a:ext uri="{FF2B5EF4-FFF2-40B4-BE49-F238E27FC236}">
                  <a16:creationId xmlns:a16="http://schemas.microsoft.com/office/drawing/2014/main" id="{D6CF9900-527F-7C42-A36E-328BAF337374}"/>
                </a:ext>
              </a:extLst>
            </p:cNvPr>
            <p:cNvSpPr txBox="1">
              <a:spLocks noChangeArrowheads="1"/>
            </p:cNvSpPr>
            <p:nvPr/>
          </p:nvSpPr>
          <p:spPr bwMode="auto">
            <a:xfrm>
              <a:off x="254309" y="2046802"/>
              <a:ext cx="2077729" cy="461665"/>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requires all individual market plans to be standardized</a:t>
              </a:r>
            </a:p>
          </p:txBody>
        </p:sp>
        <p:sp>
          <p:nvSpPr>
            <p:cNvPr id="155" name="Rectangle 7">
              <a:extLst>
                <a:ext uri="{FF2B5EF4-FFF2-40B4-BE49-F238E27FC236}">
                  <a16:creationId xmlns:a16="http://schemas.microsoft.com/office/drawing/2014/main" id="{0AE14E0D-A914-B143-91B1-77A3C637A531}"/>
                </a:ext>
              </a:extLst>
            </p:cNvPr>
            <p:cNvSpPr>
              <a:spLocks noChangeArrowheads="1"/>
            </p:cNvSpPr>
            <p:nvPr/>
          </p:nvSpPr>
          <p:spPr bwMode="auto">
            <a:xfrm>
              <a:off x="104073" y="2088057"/>
              <a:ext cx="163564" cy="182880"/>
            </a:xfrm>
            <a:prstGeom prst="rect">
              <a:avLst/>
            </a:prstGeom>
            <a:solidFill>
              <a:schemeClr val="tx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grpSp>
      <p:sp>
        <p:nvSpPr>
          <p:cNvPr id="156" name="Rectangle 7">
            <a:extLst>
              <a:ext uri="{FF2B5EF4-FFF2-40B4-BE49-F238E27FC236}">
                <a16:creationId xmlns:a16="http://schemas.microsoft.com/office/drawing/2014/main" id="{BAE23649-0622-9741-874B-36D4DC0BD66F}"/>
              </a:ext>
            </a:extLst>
          </p:cNvPr>
          <p:cNvSpPr>
            <a:spLocks noChangeArrowheads="1"/>
          </p:cNvSpPr>
          <p:nvPr/>
        </p:nvSpPr>
        <p:spPr bwMode="auto">
          <a:xfrm>
            <a:off x="177758" y="1905001"/>
            <a:ext cx="182880" cy="182880"/>
          </a:xfrm>
          <a:prstGeom prst="rect">
            <a:avLst/>
          </a:prstGeom>
          <a:solidFill>
            <a:schemeClr val="bg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157" name="TextBox 156">
            <a:extLst>
              <a:ext uri="{FF2B5EF4-FFF2-40B4-BE49-F238E27FC236}">
                <a16:creationId xmlns:a16="http://schemas.microsoft.com/office/drawing/2014/main" id="{88E06FAE-A7A0-C74E-8AB1-0D28BCB70619}"/>
              </a:ext>
            </a:extLst>
          </p:cNvPr>
          <p:cNvSpPr txBox="1">
            <a:spLocks noChangeArrowheads="1"/>
          </p:cNvSpPr>
          <p:nvPr/>
        </p:nvSpPr>
        <p:spPr bwMode="auto">
          <a:xfrm>
            <a:off x="347608" y="1858313"/>
            <a:ext cx="1924041" cy="830997"/>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requires participating individual market insurers to offer some plans with standardized designs</a:t>
            </a:r>
          </a:p>
        </p:txBody>
      </p:sp>
      <p:grpSp>
        <p:nvGrpSpPr>
          <p:cNvPr id="164" name="Group 163">
            <a:extLst>
              <a:ext uri="{FF2B5EF4-FFF2-40B4-BE49-F238E27FC236}">
                <a16:creationId xmlns:a16="http://schemas.microsoft.com/office/drawing/2014/main" id="{7095D1C6-99A7-E741-8668-32790195CA91}"/>
              </a:ext>
            </a:extLst>
          </p:cNvPr>
          <p:cNvGrpSpPr>
            <a:grpSpLocks noChangeAspect="1"/>
          </p:cNvGrpSpPr>
          <p:nvPr/>
        </p:nvGrpSpPr>
        <p:grpSpPr>
          <a:xfrm>
            <a:off x="2556769" y="812430"/>
            <a:ext cx="6217995" cy="4065052"/>
            <a:chOff x="485550" y="969344"/>
            <a:chExt cx="6977557" cy="4561622"/>
          </a:xfrm>
          <a:solidFill>
            <a:schemeClr val="tx1">
              <a:lumMod val="20000"/>
              <a:lumOff val="80000"/>
            </a:schemeClr>
          </a:solidFill>
        </p:grpSpPr>
        <p:sp>
          <p:nvSpPr>
            <p:cNvPr id="165" name="Freeform 5">
              <a:extLst>
                <a:ext uri="{FF2B5EF4-FFF2-40B4-BE49-F238E27FC236}">
                  <a16:creationId xmlns:a16="http://schemas.microsoft.com/office/drawing/2014/main" id="{E767850B-60FD-7D44-93F8-5D04058C29EE}"/>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
              <a:extLst>
                <a:ext uri="{FF2B5EF4-FFF2-40B4-BE49-F238E27FC236}">
                  <a16:creationId xmlns:a16="http://schemas.microsoft.com/office/drawing/2014/main" id="{611E5FE3-26B4-2F43-AF7D-73FEEA8FD88B}"/>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7">
              <a:extLst>
                <a:ext uri="{FF2B5EF4-FFF2-40B4-BE49-F238E27FC236}">
                  <a16:creationId xmlns:a16="http://schemas.microsoft.com/office/drawing/2014/main" id="{CD49C9AD-C821-C542-87A6-E746CBB92395}"/>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8">
              <a:extLst>
                <a:ext uri="{FF2B5EF4-FFF2-40B4-BE49-F238E27FC236}">
                  <a16:creationId xmlns:a16="http://schemas.microsoft.com/office/drawing/2014/main" id="{0E4B2025-B171-7841-B84A-7B75A2FA46F5}"/>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9">
              <a:extLst>
                <a:ext uri="{FF2B5EF4-FFF2-40B4-BE49-F238E27FC236}">
                  <a16:creationId xmlns:a16="http://schemas.microsoft.com/office/drawing/2014/main" id="{A15967F8-D0F2-484B-AF3A-9AD4866D7C74}"/>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0">
              <a:extLst>
                <a:ext uri="{FF2B5EF4-FFF2-40B4-BE49-F238E27FC236}">
                  <a16:creationId xmlns:a16="http://schemas.microsoft.com/office/drawing/2014/main" id="{4C02BC64-D99A-F642-8A26-7855796C0456}"/>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11">
              <a:extLst>
                <a:ext uri="{FF2B5EF4-FFF2-40B4-BE49-F238E27FC236}">
                  <a16:creationId xmlns:a16="http://schemas.microsoft.com/office/drawing/2014/main" id="{F66E8FD7-A335-814A-BBD8-1C616D0C0339}"/>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2">
              <a:extLst>
                <a:ext uri="{FF2B5EF4-FFF2-40B4-BE49-F238E27FC236}">
                  <a16:creationId xmlns:a16="http://schemas.microsoft.com/office/drawing/2014/main" id="{F8E3613D-604C-9A4F-87C9-BA37408CBC73}"/>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13">
              <a:extLst>
                <a:ext uri="{FF2B5EF4-FFF2-40B4-BE49-F238E27FC236}">
                  <a16:creationId xmlns:a16="http://schemas.microsoft.com/office/drawing/2014/main" id="{CB472D21-933F-3047-99BE-474B05EE4BDF}"/>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14">
              <a:extLst>
                <a:ext uri="{FF2B5EF4-FFF2-40B4-BE49-F238E27FC236}">
                  <a16:creationId xmlns:a16="http://schemas.microsoft.com/office/drawing/2014/main" id="{67B9F2A8-AB5F-634F-8185-D89A77F17800}"/>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15">
              <a:extLst>
                <a:ext uri="{FF2B5EF4-FFF2-40B4-BE49-F238E27FC236}">
                  <a16:creationId xmlns:a16="http://schemas.microsoft.com/office/drawing/2014/main" id="{DA362734-CFA8-A343-BC6E-3597DAA9AF36}"/>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16">
              <a:extLst>
                <a:ext uri="{FF2B5EF4-FFF2-40B4-BE49-F238E27FC236}">
                  <a16:creationId xmlns:a16="http://schemas.microsoft.com/office/drawing/2014/main" id="{C797C540-A02A-1E44-AB10-CB46373EC8BF}"/>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17">
              <a:extLst>
                <a:ext uri="{FF2B5EF4-FFF2-40B4-BE49-F238E27FC236}">
                  <a16:creationId xmlns:a16="http://schemas.microsoft.com/office/drawing/2014/main" id="{F1E1C086-7026-334D-9ADB-6603AD540300}"/>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18">
              <a:extLst>
                <a:ext uri="{FF2B5EF4-FFF2-40B4-BE49-F238E27FC236}">
                  <a16:creationId xmlns:a16="http://schemas.microsoft.com/office/drawing/2014/main" id="{9A12C7B6-D725-5A4D-A4ED-61A4A2A88ABC}"/>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19">
              <a:extLst>
                <a:ext uri="{FF2B5EF4-FFF2-40B4-BE49-F238E27FC236}">
                  <a16:creationId xmlns:a16="http://schemas.microsoft.com/office/drawing/2014/main" id="{13679D19-3B38-8447-B11A-0DDB8C1A47B3}"/>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20">
              <a:extLst>
                <a:ext uri="{FF2B5EF4-FFF2-40B4-BE49-F238E27FC236}">
                  <a16:creationId xmlns:a16="http://schemas.microsoft.com/office/drawing/2014/main" id="{D7CE9F14-CF71-1B47-9D27-FB3800E52A23}"/>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21">
              <a:extLst>
                <a:ext uri="{FF2B5EF4-FFF2-40B4-BE49-F238E27FC236}">
                  <a16:creationId xmlns:a16="http://schemas.microsoft.com/office/drawing/2014/main" id="{D01E4552-4D68-AF41-99AB-F9A319CF0EC2}"/>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22">
              <a:extLst>
                <a:ext uri="{FF2B5EF4-FFF2-40B4-BE49-F238E27FC236}">
                  <a16:creationId xmlns:a16="http://schemas.microsoft.com/office/drawing/2014/main" id="{2AA2343F-37B4-8144-855F-0BFD51C8CBB8}"/>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23">
              <a:extLst>
                <a:ext uri="{FF2B5EF4-FFF2-40B4-BE49-F238E27FC236}">
                  <a16:creationId xmlns:a16="http://schemas.microsoft.com/office/drawing/2014/main" id="{999C1679-CACF-3141-8152-F26B3883A02D}"/>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24">
              <a:extLst>
                <a:ext uri="{FF2B5EF4-FFF2-40B4-BE49-F238E27FC236}">
                  <a16:creationId xmlns:a16="http://schemas.microsoft.com/office/drawing/2014/main" id="{195543D9-32B1-5048-B0B8-053260143266}"/>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25">
              <a:extLst>
                <a:ext uri="{FF2B5EF4-FFF2-40B4-BE49-F238E27FC236}">
                  <a16:creationId xmlns:a16="http://schemas.microsoft.com/office/drawing/2014/main" id="{1FDA899F-D340-D547-A374-B879D0F80155}"/>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26">
              <a:extLst>
                <a:ext uri="{FF2B5EF4-FFF2-40B4-BE49-F238E27FC236}">
                  <a16:creationId xmlns:a16="http://schemas.microsoft.com/office/drawing/2014/main" id="{2A8C4007-F584-424B-AF9B-F0EDCA92AA62}"/>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27">
              <a:extLst>
                <a:ext uri="{FF2B5EF4-FFF2-40B4-BE49-F238E27FC236}">
                  <a16:creationId xmlns:a16="http://schemas.microsoft.com/office/drawing/2014/main" id="{DAD954AC-7345-5B4C-BCED-96B5C32DD6F1}"/>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28">
              <a:extLst>
                <a:ext uri="{FF2B5EF4-FFF2-40B4-BE49-F238E27FC236}">
                  <a16:creationId xmlns:a16="http://schemas.microsoft.com/office/drawing/2014/main" id="{B972B794-ECA0-6B48-91DC-A338B4D9E4D9}"/>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88">
              <a:extLst>
                <a:ext uri="{FF2B5EF4-FFF2-40B4-BE49-F238E27FC236}">
                  <a16:creationId xmlns:a16="http://schemas.microsoft.com/office/drawing/2014/main" id="{F1948523-D16E-C141-95ED-324654BBC4C4}"/>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CEFB4C38-0FD0-DE40-A7F2-9E889D337B69}"/>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90">
              <a:extLst>
                <a:ext uri="{FF2B5EF4-FFF2-40B4-BE49-F238E27FC236}">
                  <a16:creationId xmlns:a16="http://schemas.microsoft.com/office/drawing/2014/main" id="{67D7A165-EFAC-8C4C-A5DB-ADCE1A508A88}"/>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FFB0F6B4-DD98-AC42-9729-56EAF4976D7D}"/>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7ACFBCDB-E2DE-3846-801A-CE3B207E7EB0}"/>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DD0C2DDE-2266-574F-BC9F-F3C4690219DA}"/>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9CAD9041-6788-6D4B-87EE-5A17EDFBA16A}"/>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195">
              <a:extLst>
                <a:ext uri="{FF2B5EF4-FFF2-40B4-BE49-F238E27FC236}">
                  <a16:creationId xmlns:a16="http://schemas.microsoft.com/office/drawing/2014/main" id="{92CC6767-A990-8545-9F28-2424F3443F5B}"/>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196">
              <a:extLst>
                <a:ext uri="{FF2B5EF4-FFF2-40B4-BE49-F238E27FC236}">
                  <a16:creationId xmlns:a16="http://schemas.microsoft.com/office/drawing/2014/main" id="{40744CDA-42AB-4144-8115-889B57F9BD81}"/>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98" name="Freeform 197">
              <a:extLst>
                <a:ext uri="{FF2B5EF4-FFF2-40B4-BE49-F238E27FC236}">
                  <a16:creationId xmlns:a16="http://schemas.microsoft.com/office/drawing/2014/main" id="{C5630C42-2542-3E4F-82C4-655062546177}"/>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8">
              <a:extLst>
                <a:ext uri="{FF2B5EF4-FFF2-40B4-BE49-F238E27FC236}">
                  <a16:creationId xmlns:a16="http://schemas.microsoft.com/office/drawing/2014/main" id="{2E8AEF91-5D15-B543-8EC9-2D90E78D0DB1}"/>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199">
              <a:extLst>
                <a:ext uri="{FF2B5EF4-FFF2-40B4-BE49-F238E27FC236}">
                  <a16:creationId xmlns:a16="http://schemas.microsoft.com/office/drawing/2014/main" id="{9E4D283F-EF7E-104C-ACF4-EB3115D824E1}"/>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00">
              <a:extLst>
                <a:ext uri="{FF2B5EF4-FFF2-40B4-BE49-F238E27FC236}">
                  <a16:creationId xmlns:a16="http://schemas.microsoft.com/office/drawing/2014/main" id="{2FA3F764-8F18-F94B-BFE3-AE5A6D4CE920}"/>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271B52EB-18F4-BA4C-9AA5-56BC1DBD11EC}"/>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31809E5B-56F6-DF4C-8A70-2130413E9D62}"/>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C0D663C1-BE8B-4E4D-B35C-71D6A62C16A6}"/>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204">
              <a:extLst>
                <a:ext uri="{FF2B5EF4-FFF2-40B4-BE49-F238E27FC236}">
                  <a16:creationId xmlns:a16="http://schemas.microsoft.com/office/drawing/2014/main" id="{2E61E393-360B-7A40-9C57-8A509E1B7F5C}"/>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205">
              <a:extLst>
                <a:ext uri="{FF2B5EF4-FFF2-40B4-BE49-F238E27FC236}">
                  <a16:creationId xmlns:a16="http://schemas.microsoft.com/office/drawing/2014/main" id="{7DAEF4EA-94FA-8445-8A41-69B44AD922D4}"/>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tx1">
                <a:lumMod val="20000"/>
                <a:lumOff val="8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 name="Line 48">
              <a:extLst>
                <a:ext uri="{FF2B5EF4-FFF2-40B4-BE49-F238E27FC236}">
                  <a16:creationId xmlns:a16="http://schemas.microsoft.com/office/drawing/2014/main" id="{5270F24F-EE77-8740-9D57-96404BA973D1}"/>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Line 49">
              <a:extLst>
                <a:ext uri="{FF2B5EF4-FFF2-40B4-BE49-F238E27FC236}">
                  <a16:creationId xmlns:a16="http://schemas.microsoft.com/office/drawing/2014/main" id="{2BC6F8D5-B9BC-5F4E-A70A-9D4DC767B5A6}"/>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208">
              <a:extLst>
                <a:ext uri="{FF2B5EF4-FFF2-40B4-BE49-F238E27FC236}">
                  <a16:creationId xmlns:a16="http://schemas.microsoft.com/office/drawing/2014/main" id="{65C620DF-B3B0-F94F-9C50-5060A99C3AC5}"/>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209">
              <a:extLst>
                <a:ext uri="{FF2B5EF4-FFF2-40B4-BE49-F238E27FC236}">
                  <a16:creationId xmlns:a16="http://schemas.microsoft.com/office/drawing/2014/main" id="{9F57A381-2718-0D47-A18D-19FEB47004C5}"/>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210">
              <a:extLst>
                <a:ext uri="{FF2B5EF4-FFF2-40B4-BE49-F238E27FC236}">
                  <a16:creationId xmlns:a16="http://schemas.microsoft.com/office/drawing/2014/main" id="{BDB2620F-34F9-9948-B479-30FB46661DB8}"/>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211">
              <a:extLst>
                <a:ext uri="{FF2B5EF4-FFF2-40B4-BE49-F238E27FC236}">
                  <a16:creationId xmlns:a16="http://schemas.microsoft.com/office/drawing/2014/main" id="{4A69273C-FB9E-1449-8C8B-0CDBC8AE5FD0}"/>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212">
              <a:extLst>
                <a:ext uri="{FF2B5EF4-FFF2-40B4-BE49-F238E27FC236}">
                  <a16:creationId xmlns:a16="http://schemas.microsoft.com/office/drawing/2014/main" id="{D42552F5-3E3A-7144-A647-EE8BDD4DA018}"/>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213">
              <a:extLst>
                <a:ext uri="{FF2B5EF4-FFF2-40B4-BE49-F238E27FC236}">
                  <a16:creationId xmlns:a16="http://schemas.microsoft.com/office/drawing/2014/main" id="{64DE6AB3-E72C-EA4A-9E72-9E86107A54E5}"/>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214">
              <a:extLst>
                <a:ext uri="{FF2B5EF4-FFF2-40B4-BE49-F238E27FC236}">
                  <a16:creationId xmlns:a16="http://schemas.microsoft.com/office/drawing/2014/main" id="{78EF98E6-6C67-6244-898A-154F120C13C0}"/>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16" name="Freeform 215">
              <a:extLst>
                <a:ext uri="{FF2B5EF4-FFF2-40B4-BE49-F238E27FC236}">
                  <a16:creationId xmlns:a16="http://schemas.microsoft.com/office/drawing/2014/main" id="{DB716368-915F-EA4C-AA1C-A29F965EE01D}"/>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217" name="Rectangle 216">
            <a:extLst>
              <a:ext uri="{FF2B5EF4-FFF2-40B4-BE49-F238E27FC236}">
                <a16:creationId xmlns:a16="http://schemas.microsoft.com/office/drawing/2014/main" id="{50DE1D87-3E9C-1641-9EBF-12DBB27D94A9}"/>
              </a:ext>
            </a:extLst>
          </p:cNvPr>
          <p:cNvSpPr/>
          <p:nvPr/>
        </p:nvSpPr>
        <p:spPr>
          <a:xfrm>
            <a:off x="8334747" y="2592697"/>
            <a:ext cx="91440" cy="9144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B4EAA1A4-5433-954B-9EC2-71A3F634A233}"/>
              </a:ext>
            </a:extLst>
          </p:cNvPr>
          <p:cNvSpPr txBox="1"/>
          <p:nvPr/>
        </p:nvSpPr>
        <p:spPr>
          <a:xfrm>
            <a:off x="8391096" y="2502191"/>
            <a:ext cx="612068" cy="276999"/>
          </a:xfrm>
          <a:prstGeom prst="rect">
            <a:avLst/>
          </a:prstGeom>
          <a:noFill/>
        </p:spPr>
        <p:txBody>
          <a:bodyPr wrap="square" rtlCol="0">
            <a:spAutoFit/>
          </a:bodyPr>
          <a:lstStyle/>
          <a:p>
            <a:r>
              <a:rPr lang="en-US" sz="1200" dirty="0"/>
              <a:t>D.C.</a:t>
            </a:r>
          </a:p>
        </p:txBody>
      </p:sp>
    </p:spTree>
    <p:extLst>
      <p:ext uri="{BB962C8B-B14F-4D97-AF65-F5344CB8AC3E}">
        <p14:creationId xmlns:p14="http://schemas.microsoft.com/office/powerpoint/2010/main" val="292034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3" name="TextBox 140"/>
          <p:cNvSpPr txBox="1">
            <a:spLocks noChangeArrowheads="1"/>
          </p:cNvSpPr>
          <p:nvPr/>
        </p:nvSpPr>
        <p:spPr bwMode="auto">
          <a:xfrm>
            <a:off x="596900" y="6680200"/>
            <a:ext cx="184150" cy="461963"/>
          </a:xfrm>
          <a:prstGeom prst="rect">
            <a:avLst/>
          </a:prstGeom>
          <a:noFill/>
          <a:ln>
            <a:noFill/>
          </a:ln>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3" name="Title 12">
            <a:extLst>
              <a:ext uri="{FF2B5EF4-FFF2-40B4-BE49-F238E27FC236}">
                <a16:creationId xmlns:a16="http://schemas.microsoft.com/office/drawing/2014/main" id="{F27A5797-988F-A849-9DB1-6D4CDB3B739A}"/>
              </a:ext>
            </a:extLst>
          </p:cNvPr>
          <p:cNvSpPr>
            <a:spLocks noGrp="1"/>
          </p:cNvSpPr>
          <p:nvPr>
            <p:ph type="ctrTitle"/>
          </p:nvPr>
        </p:nvSpPr>
        <p:spPr/>
        <p:txBody>
          <a:bodyPr/>
          <a:lstStyle/>
          <a:p>
            <a:r>
              <a:rPr lang="en-US" dirty="0"/>
              <a:t>State Regulation of Short-Term, Limited-Duration Insurance</a:t>
            </a:r>
            <a:br>
              <a:rPr lang="en-US" dirty="0"/>
            </a:br>
            <a:endParaRPr lang="en-US" dirty="0"/>
          </a:p>
        </p:txBody>
      </p:sp>
      <p:sp>
        <p:nvSpPr>
          <p:cNvPr id="8" name="Text Placeholder 7">
            <a:extLst>
              <a:ext uri="{FF2B5EF4-FFF2-40B4-BE49-F238E27FC236}">
                <a16:creationId xmlns:a16="http://schemas.microsoft.com/office/drawing/2014/main" id="{6B90F982-82B7-EC40-B4C7-2C23F13700A5}"/>
              </a:ext>
            </a:extLst>
          </p:cNvPr>
          <p:cNvSpPr>
            <a:spLocks noGrp="1"/>
          </p:cNvSpPr>
          <p:nvPr>
            <p:ph type="body" sz="quarter" idx="21"/>
          </p:nvPr>
        </p:nvSpPr>
        <p:spPr/>
        <p:txBody>
          <a:bodyPr/>
          <a:lstStyle/>
          <a:p>
            <a:r>
              <a:rPr lang="en-US" dirty="0"/>
              <a:t>Exhibit 7</a:t>
            </a:r>
          </a:p>
        </p:txBody>
      </p:sp>
      <p:sp>
        <p:nvSpPr>
          <p:cNvPr id="10" name="Text Placeholder 9">
            <a:extLst>
              <a:ext uri="{FF2B5EF4-FFF2-40B4-BE49-F238E27FC236}">
                <a16:creationId xmlns:a16="http://schemas.microsoft.com/office/drawing/2014/main" id="{729C1B4E-A6FA-3044-B813-4446370CF497}"/>
              </a:ext>
            </a:extLst>
          </p:cNvPr>
          <p:cNvSpPr>
            <a:spLocks noGrp="1"/>
          </p:cNvSpPr>
          <p:nvPr>
            <p:ph type="body" sz="quarter" idx="22"/>
          </p:nvPr>
        </p:nvSpPr>
        <p:spPr>
          <a:xfrm>
            <a:off x="71499" y="5697252"/>
            <a:ext cx="9052560" cy="495834"/>
          </a:xfrm>
        </p:spPr>
        <p:txBody>
          <a:bodyPr/>
          <a:lstStyle/>
          <a:p>
            <a:r>
              <a:rPr lang="en-US" sz="700" dirty="0"/>
              <a:t>Notes: STLDI = short-term, </a:t>
            </a:r>
            <a:r>
              <a:rPr lang="en-US" sz="700"/>
              <a:t>limited-duration insurance. Short-term </a:t>
            </a:r>
            <a:r>
              <a:rPr lang="en-US" sz="700" dirty="0"/>
              <a:t>policies are not subject to the federal consumer protections of the ACA. Under federal regulations finalized in August 2018, short-term policies may provide coverage for a period of 364 days and may be renewed, at the discretion of the insurance company, for up to 36 months. This map identifies states that, by limiting the maximum duration of short-term coverage to less than 364 days, or by applying state law consumer protections to such coverage, impose limitations on the sale of short-term plans than are more strict than those mandated under the default federal approach.</a:t>
            </a:r>
          </a:p>
          <a:p>
            <a:r>
              <a:rPr lang="en-US" sz="700" dirty="0"/>
              <a:t>* The states identified in blue entirely prohibit short-term coverage or bar short-term insurers from discriminating on the basis of an applicant’s health status. California prohibits the issuance of of any health insurance policy with a duration of less than 12 months.</a:t>
            </a:r>
          </a:p>
          <a:p>
            <a:r>
              <a:rPr lang="en-US" sz="700" dirty="0"/>
              <a:t>** A state is identified as having limited the total length of time a consumer may be enrolled in underwritten short-term coverage to less than 364 days if it prohibits the issuance of multiple short-term policies consecutively, closing a loophole that otherwise may permit continuous enrollment in such plans. Delaware prohibits insurers from: 1) issuing the same short-term policy to an enrollee for back-to-back terms; and 2) from issuing a different short-term policy to the same individual more than once in any given year. Washington prohibits the issuance of a short-term policy during the annual open enrollment period, for coverage beginning in the upcoming year.</a:t>
            </a:r>
          </a:p>
          <a:p>
            <a:r>
              <a:rPr lang="en-US" sz="700" dirty="0"/>
              <a:t>*** A state is identified as having limited the initial contract duration of underwritten short-term coverage to less than 364 days if a short-term plan lasting longer than a specified duration would become subject to one or more of the following state consumer protections: guaranteed issue, guaranteed renewability, or required coverage of essential health benefits. Such states typically impose limitations on the renewal of short-term policies, but, in most cases, do not prohibit insurers from issuing multiple new short-term policies consecutively. Connecticut makes consecutive short-term policies subject to certain preexisting condition coverage requirements. Hawaii prohibits the issuance of a short-term policy to an individual who was eligible to purchase coverage through the ACA marketplace during an open or special enrollment period in the previous calendar year. </a:t>
            </a:r>
          </a:p>
          <a:p>
            <a:r>
              <a:rPr lang="en-US" sz="700" dirty="0"/>
              <a:t>Data: Authors’ analysis of applicable federal and state statutes, regulations, and guidance.</a:t>
            </a:r>
            <a:endParaRPr lang="en-US" sz="700" dirty="0">
              <a:solidFill>
                <a:srgbClr val="FF0000"/>
              </a:solidFill>
            </a:endParaRPr>
          </a:p>
        </p:txBody>
      </p:sp>
      <p:grpSp>
        <p:nvGrpSpPr>
          <p:cNvPr id="162" name="Group 161">
            <a:extLst>
              <a:ext uri="{FF2B5EF4-FFF2-40B4-BE49-F238E27FC236}">
                <a16:creationId xmlns:a16="http://schemas.microsoft.com/office/drawing/2014/main" id="{0A53F382-5CD9-C14B-A304-B1BB3B584B9B}"/>
              </a:ext>
            </a:extLst>
          </p:cNvPr>
          <p:cNvGrpSpPr>
            <a:grpSpLocks noChangeAspect="1"/>
          </p:cNvGrpSpPr>
          <p:nvPr/>
        </p:nvGrpSpPr>
        <p:grpSpPr>
          <a:xfrm>
            <a:off x="2556769" y="730238"/>
            <a:ext cx="6217995" cy="4065052"/>
            <a:chOff x="485550" y="969344"/>
            <a:chExt cx="6977557" cy="4561622"/>
          </a:xfrm>
          <a:solidFill>
            <a:schemeClr val="tx1">
              <a:lumMod val="20000"/>
              <a:lumOff val="80000"/>
            </a:schemeClr>
          </a:solidFill>
        </p:grpSpPr>
        <p:sp>
          <p:nvSpPr>
            <p:cNvPr id="163" name="Freeform 5">
              <a:extLst>
                <a:ext uri="{FF2B5EF4-FFF2-40B4-BE49-F238E27FC236}">
                  <a16:creationId xmlns:a16="http://schemas.microsoft.com/office/drawing/2014/main" id="{C1B6BA28-8BCE-3B4E-8051-5A7258835F29}"/>
                </a:ext>
              </a:extLst>
            </p:cNvPr>
            <p:cNvSpPr>
              <a:spLocks/>
            </p:cNvSpPr>
            <p:nvPr/>
          </p:nvSpPr>
          <p:spPr bwMode="auto">
            <a:xfrm>
              <a:off x="1011168" y="969344"/>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6">
              <a:extLst>
                <a:ext uri="{FF2B5EF4-FFF2-40B4-BE49-F238E27FC236}">
                  <a16:creationId xmlns:a16="http://schemas.microsoft.com/office/drawing/2014/main" id="{5C8D5356-1ABB-FB43-A44C-8F83BF79890A}"/>
                </a:ext>
              </a:extLst>
            </p:cNvPr>
            <p:cNvSpPr>
              <a:spLocks/>
            </p:cNvSpPr>
            <p:nvPr/>
          </p:nvSpPr>
          <p:spPr bwMode="auto">
            <a:xfrm>
              <a:off x="2309571" y="3242137"/>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
              <a:extLst>
                <a:ext uri="{FF2B5EF4-FFF2-40B4-BE49-F238E27FC236}">
                  <a16:creationId xmlns:a16="http://schemas.microsoft.com/office/drawing/2014/main" id="{D2FAE93E-74C6-0343-98AD-2319929E7749}"/>
                </a:ext>
              </a:extLst>
            </p:cNvPr>
            <p:cNvSpPr>
              <a:spLocks/>
            </p:cNvSpPr>
            <p:nvPr/>
          </p:nvSpPr>
          <p:spPr bwMode="auto">
            <a:xfrm>
              <a:off x="2650197" y="3418510"/>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8">
              <a:extLst>
                <a:ext uri="{FF2B5EF4-FFF2-40B4-BE49-F238E27FC236}">
                  <a16:creationId xmlns:a16="http://schemas.microsoft.com/office/drawing/2014/main" id="{E3DBC810-C4B4-9548-9361-9A32B819EA8D}"/>
                </a:ext>
              </a:extLst>
            </p:cNvPr>
            <p:cNvSpPr>
              <a:spLocks/>
            </p:cNvSpPr>
            <p:nvPr/>
          </p:nvSpPr>
          <p:spPr bwMode="auto">
            <a:xfrm>
              <a:off x="1568195" y="3129898"/>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9">
              <a:extLst>
                <a:ext uri="{FF2B5EF4-FFF2-40B4-BE49-F238E27FC236}">
                  <a16:creationId xmlns:a16="http://schemas.microsoft.com/office/drawing/2014/main" id="{E2F7FE29-27A3-4D41-A42B-65FEA985028B}"/>
                </a:ext>
              </a:extLst>
            </p:cNvPr>
            <p:cNvSpPr>
              <a:spLocks/>
            </p:cNvSpPr>
            <p:nvPr/>
          </p:nvSpPr>
          <p:spPr bwMode="auto">
            <a:xfrm>
              <a:off x="678550" y="2015550"/>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0">
              <a:extLst>
                <a:ext uri="{FF2B5EF4-FFF2-40B4-BE49-F238E27FC236}">
                  <a16:creationId xmlns:a16="http://schemas.microsoft.com/office/drawing/2014/main" id="{3E38FE41-0C10-4D4F-8269-E043B20CF688}"/>
                </a:ext>
              </a:extLst>
            </p:cNvPr>
            <p:cNvSpPr>
              <a:spLocks/>
            </p:cNvSpPr>
            <p:nvPr/>
          </p:nvSpPr>
          <p:spPr bwMode="auto">
            <a:xfrm>
              <a:off x="3207232" y="3334333"/>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1">
              <a:extLst>
                <a:ext uri="{FF2B5EF4-FFF2-40B4-BE49-F238E27FC236}">
                  <a16:creationId xmlns:a16="http://schemas.microsoft.com/office/drawing/2014/main" id="{704F68B9-8924-7743-97F5-929D5D9D14D4}"/>
                </a:ext>
              </a:extLst>
            </p:cNvPr>
            <p:cNvSpPr>
              <a:spLocks/>
            </p:cNvSpPr>
            <p:nvPr/>
          </p:nvSpPr>
          <p:spPr bwMode="auto">
            <a:xfrm>
              <a:off x="3351499" y="2845302"/>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2">
              <a:extLst>
                <a:ext uri="{FF2B5EF4-FFF2-40B4-BE49-F238E27FC236}">
                  <a16:creationId xmlns:a16="http://schemas.microsoft.com/office/drawing/2014/main" id="{464F5FF4-FF3F-FB4A-90F4-9AC49690C7FD}"/>
                </a:ext>
              </a:extLst>
            </p:cNvPr>
            <p:cNvSpPr>
              <a:spLocks/>
            </p:cNvSpPr>
            <p:nvPr/>
          </p:nvSpPr>
          <p:spPr bwMode="auto">
            <a:xfrm>
              <a:off x="3151129" y="2340236"/>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13">
              <a:extLst>
                <a:ext uri="{FF2B5EF4-FFF2-40B4-BE49-F238E27FC236}">
                  <a16:creationId xmlns:a16="http://schemas.microsoft.com/office/drawing/2014/main" id="{EE0AE95F-0C62-7243-B6F0-DE2CA91395C8}"/>
                </a:ext>
              </a:extLst>
            </p:cNvPr>
            <p:cNvSpPr>
              <a:spLocks/>
            </p:cNvSpPr>
            <p:nvPr/>
          </p:nvSpPr>
          <p:spPr bwMode="auto">
            <a:xfrm>
              <a:off x="3183187" y="1859221"/>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4">
              <a:extLst>
                <a:ext uri="{FF2B5EF4-FFF2-40B4-BE49-F238E27FC236}">
                  <a16:creationId xmlns:a16="http://schemas.microsoft.com/office/drawing/2014/main" id="{2EE73A01-8F48-D44B-AFD8-71D0A2DAD9C9}"/>
                </a:ext>
              </a:extLst>
            </p:cNvPr>
            <p:cNvSpPr>
              <a:spLocks/>
            </p:cNvSpPr>
            <p:nvPr/>
          </p:nvSpPr>
          <p:spPr bwMode="auto">
            <a:xfrm>
              <a:off x="2301555" y="1903312"/>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15">
              <a:extLst>
                <a:ext uri="{FF2B5EF4-FFF2-40B4-BE49-F238E27FC236}">
                  <a16:creationId xmlns:a16="http://schemas.microsoft.com/office/drawing/2014/main" id="{FB2CC2D9-744C-784F-840A-776ABA7713C0}"/>
                </a:ext>
              </a:extLst>
            </p:cNvPr>
            <p:cNvSpPr>
              <a:spLocks/>
            </p:cNvSpPr>
            <p:nvPr/>
          </p:nvSpPr>
          <p:spPr bwMode="auto">
            <a:xfrm>
              <a:off x="3231277" y="1358163"/>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16">
              <a:extLst>
                <a:ext uri="{FF2B5EF4-FFF2-40B4-BE49-F238E27FC236}">
                  <a16:creationId xmlns:a16="http://schemas.microsoft.com/office/drawing/2014/main" id="{C31951BB-E239-F74E-9977-DEC46114857F}"/>
                </a:ext>
              </a:extLst>
            </p:cNvPr>
            <p:cNvSpPr>
              <a:spLocks/>
            </p:cNvSpPr>
            <p:nvPr/>
          </p:nvSpPr>
          <p:spPr bwMode="auto">
            <a:xfrm>
              <a:off x="2445823" y="2592768"/>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17">
              <a:extLst>
                <a:ext uri="{FF2B5EF4-FFF2-40B4-BE49-F238E27FC236}">
                  <a16:creationId xmlns:a16="http://schemas.microsoft.com/office/drawing/2014/main" id="{119C6008-7A55-0F4E-9B0E-72F7F6E523D8}"/>
                </a:ext>
              </a:extLst>
            </p:cNvPr>
            <p:cNvSpPr>
              <a:spLocks/>
            </p:cNvSpPr>
            <p:nvPr/>
          </p:nvSpPr>
          <p:spPr bwMode="auto">
            <a:xfrm>
              <a:off x="1812651" y="2324202"/>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18">
              <a:extLst>
                <a:ext uri="{FF2B5EF4-FFF2-40B4-BE49-F238E27FC236}">
                  <a16:creationId xmlns:a16="http://schemas.microsoft.com/office/drawing/2014/main" id="{2F97DECE-C9CE-BA45-B504-190BC2AF582B}"/>
                </a:ext>
              </a:extLst>
            </p:cNvPr>
            <p:cNvSpPr>
              <a:spLocks/>
            </p:cNvSpPr>
            <p:nvPr/>
          </p:nvSpPr>
          <p:spPr bwMode="auto">
            <a:xfrm>
              <a:off x="1127381" y="2155848"/>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19">
              <a:extLst>
                <a:ext uri="{FF2B5EF4-FFF2-40B4-BE49-F238E27FC236}">
                  <a16:creationId xmlns:a16="http://schemas.microsoft.com/office/drawing/2014/main" id="{526635AA-44CA-204B-82FD-643386879D49}"/>
                </a:ext>
              </a:extLst>
            </p:cNvPr>
            <p:cNvSpPr>
              <a:spLocks/>
            </p:cNvSpPr>
            <p:nvPr/>
          </p:nvSpPr>
          <p:spPr bwMode="auto">
            <a:xfrm>
              <a:off x="770722" y="1362171"/>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20">
              <a:extLst>
                <a:ext uri="{FF2B5EF4-FFF2-40B4-BE49-F238E27FC236}">
                  <a16:creationId xmlns:a16="http://schemas.microsoft.com/office/drawing/2014/main" id="{AA0C6F22-5A8D-7244-9B90-5800E823D3E7}"/>
                </a:ext>
              </a:extLst>
            </p:cNvPr>
            <p:cNvSpPr>
              <a:spLocks/>
            </p:cNvSpPr>
            <p:nvPr/>
          </p:nvSpPr>
          <p:spPr bwMode="auto">
            <a:xfrm>
              <a:off x="1624299" y="1125674"/>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21">
              <a:extLst>
                <a:ext uri="{FF2B5EF4-FFF2-40B4-BE49-F238E27FC236}">
                  <a16:creationId xmlns:a16="http://schemas.microsoft.com/office/drawing/2014/main" id="{1BD28C2A-D33A-7346-A79C-301AC12B672C}"/>
                </a:ext>
              </a:extLst>
            </p:cNvPr>
            <p:cNvSpPr>
              <a:spLocks/>
            </p:cNvSpPr>
            <p:nvPr/>
          </p:nvSpPr>
          <p:spPr bwMode="auto">
            <a:xfrm>
              <a:off x="1952909" y="1153733"/>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22">
              <a:extLst>
                <a:ext uri="{FF2B5EF4-FFF2-40B4-BE49-F238E27FC236}">
                  <a16:creationId xmlns:a16="http://schemas.microsoft.com/office/drawing/2014/main" id="{3F8E94E1-42F9-1F4C-8D81-A91A37254411}"/>
                </a:ext>
              </a:extLst>
            </p:cNvPr>
            <p:cNvSpPr>
              <a:spLocks/>
            </p:cNvSpPr>
            <p:nvPr/>
          </p:nvSpPr>
          <p:spPr bwMode="auto">
            <a:xfrm>
              <a:off x="6994239" y="1257953"/>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23">
              <a:extLst>
                <a:ext uri="{FF2B5EF4-FFF2-40B4-BE49-F238E27FC236}">
                  <a16:creationId xmlns:a16="http://schemas.microsoft.com/office/drawing/2014/main" id="{8C404637-7943-644C-927B-ED25EE0FBCDB}"/>
                </a:ext>
              </a:extLst>
            </p:cNvPr>
            <p:cNvSpPr>
              <a:spLocks/>
            </p:cNvSpPr>
            <p:nvPr/>
          </p:nvSpPr>
          <p:spPr bwMode="auto">
            <a:xfrm>
              <a:off x="6092571" y="1771036"/>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24">
              <a:extLst>
                <a:ext uri="{FF2B5EF4-FFF2-40B4-BE49-F238E27FC236}">
                  <a16:creationId xmlns:a16="http://schemas.microsoft.com/office/drawing/2014/main" id="{338B621E-C89E-2D44-9B07-55D293026E80}"/>
                </a:ext>
              </a:extLst>
            </p:cNvPr>
            <p:cNvSpPr>
              <a:spLocks/>
            </p:cNvSpPr>
            <p:nvPr/>
          </p:nvSpPr>
          <p:spPr bwMode="auto">
            <a:xfrm>
              <a:off x="6745779" y="1722933"/>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25">
              <a:extLst>
                <a:ext uri="{FF2B5EF4-FFF2-40B4-BE49-F238E27FC236}">
                  <a16:creationId xmlns:a16="http://schemas.microsoft.com/office/drawing/2014/main" id="{0E575F6E-4E68-C743-B2DD-553F3C28AD20}"/>
                </a:ext>
              </a:extLst>
            </p:cNvPr>
            <p:cNvSpPr>
              <a:spLocks/>
            </p:cNvSpPr>
            <p:nvPr/>
          </p:nvSpPr>
          <p:spPr bwMode="auto">
            <a:xfrm>
              <a:off x="6922106" y="1670823"/>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26">
              <a:extLst>
                <a:ext uri="{FF2B5EF4-FFF2-40B4-BE49-F238E27FC236}">
                  <a16:creationId xmlns:a16="http://schemas.microsoft.com/office/drawing/2014/main" id="{4ED56FA5-1308-9946-B11B-61338FEBF680}"/>
                </a:ext>
              </a:extLst>
            </p:cNvPr>
            <p:cNvSpPr>
              <a:spLocks/>
            </p:cNvSpPr>
            <p:nvPr/>
          </p:nvSpPr>
          <p:spPr bwMode="auto">
            <a:xfrm>
              <a:off x="6845968" y="2211966"/>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27">
              <a:extLst>
                <a:ext uri="{FF2B5EF4-FFF2-40B4-BE49-F238E27FC236}">
                  <a16:creationId xmlns:a16="http://schemas.microsoft.com/office/drawing/2014/main" id="{47533FA2-F9EA-694F-A72B-4D2386BE488A}"/>
                </a:ext>
              </a:extLst>
            </p:cNvPr>
            <p:cNvSpPr>
              <a:spLocks/>
            </p:cNvSpPr>
            <p:nvPr/>
          </p:nvSpPr>
          <p:spPr bwMode="auto">
            <a:xfrm>
              <a:off x="7046338" y="2191921"/>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28">
              <a:extLst>
                <a:ext uri="{FF2B5EF4-FFF2-40B4-BE49-F238E27FC236}">
                  <a16:creationId xmlns:a16="http://schemas.microsoft.com/office/drawing/2014/main" id="{2DB15398-0785-EC4B-A8A8-145E88956BAF}"/>
                </a:ext>
              </a:extLst>
            </p:cNvPr>
            <p:cNvSpPr>
              <a:spLocks/>
            </p:cNvSpPr>
            <p:nvPr/>
          </p:nvSpPr>
          <p:spPr bwMode="auto">
            <a:xfrm>
              <a:off x="6845968" y="2047616"/>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86">
              <a:extLst>
                <a:ext uri="{FF2B5EF4-FFF2-40B4-BE49-F238E27FC236}">
                  <a16:creationId xmlns:a16="http://schemas.microsoft.com/office/drawing/2014/main" id="{7B6BA710-F615-FA42-A081-BB3B14A24A06}"/>
                </a:ext>
              </a:extLst>
            </p:cNvPr>
            <p:cNvSpPr>
              <a:spLocks/>
            </p:cNvSpPr>
            <p:nvPr/>
          </p:nvSpPr>
          <p:spPr bwMode="auto">
            <a:xfrm>
              <a:off x="6677655" y="2404373"/>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tx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88" name="Freeform 187">
              <a:extLst>
                <a:ext uri="{FF2B5EF4-FFF2-40B4-BE49-F238E27FC236}">
                  <a16:creationId xmlns:a16="http://schemas.microsoft.com/office/drawing/2014/main" id="{24BF12FD-39DE-504D-8838-37E0137589CF}"/>
                </a:ext>
              </a:extLst>
            </p:cNvPr>
            <p:cNvSpPr>
              <a:spLocks/>
            </p:cNvSpPr>
            <p:nvPr/>
          </p:nvSpPr>
          <p:spPr bwMode="auto">
            <a:xfrm>
              <a:off x="6645597" y="2664920"/>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88">
              <a:extLst>
                <a:ext uri="{FF2B5EF4-FFF2-40B4-BE49-F238E27FC236}">
                  <a16:creationId xmlns:a16="http://schemas.microsoft.com/office/drawing/2014/main" id="{04C4E832-3C24-1C4A-A008-4CF72CEBD29D}"/>
                </a:ext>
              </a:extLst>
            </p:cNvPr>
            <p:cNvSpPr>
              <a:spLocks/>
            </p:cNvSpPr>
            <p:nvPr/>
          </p:nvSpPr>
          <p:spPr bwMode="auto">
            <a:xfrm>
              <a:off x="6004409" y="2304156"/>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89">
              <a:extLst>
                <a:ext uri="{FF2B5EF4-FFF2-40B4-BE49-F238E27FC236}">
                  <a16:creationId xmlns:a16="http://schemas.microsoft.com/office/drawing/2014/main" id="{B4886275-3565-254D-B134-B03486C5BF21}"/>
                </a:ext>
              </a:extLst>
            </p:cNvPr>
            <p:cNvSpPr>
              <a:spLocks/>
            </p:cNvSpPr>
            <p:nvPr/>
          </p:nvSpPr>
          <p:spPr bwMode="auto">
            <a:xfrm>
              <a:off x="5299104" y="4264295"/>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90">
              <a:extLst>
                <a:ext uri="{FF2B5EF4-FFF2-40B4-BE49-F238E27FC236}">
                  <a16:creationId xmlns:a16="http://schemas.microsoft.com/office/drawing/2014/main" id="{51524D1E-A3C0-7648-9AC3-DF76B32D7F8A}"/>
                </a:ext>
              </a:extLst>
            </p:cNvPr>
            <p:cNvSpPr>
              <a:spLocks/>
            </p:cNvSpPr>
            <p:nvPr/>
          </p:nvSpPr>
          <p:spPr bwMode="auto">
            <a:xfrm>
              <a:off x="4393427" y="4023785"/>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91">
              <a:extLst>
                <a:ext uri="{FF2B5EF4-FFF2-40B4-BE49-F238E27FC236}">
                  <a16:creationId xmlns:a16="http://schemas.microsoft.com/office/drawing/2014/main" id="{7D2CA1C2-D2E9-AE4A-A838-E1097CB5A092}"/>
                </a:ext>
              </a:extLst>
            </p:cNvPr>
            <p:cNvSpPr>
              <a:spLocks/>
            </p:cNvSpPr>
            <p:nvPr/>
          </p:nvSpPr>
          <p:spPr bwMode="auto">
            <a:xfrm>
              <a:off x="4305264" y="3446569"/>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92">
              <a:extLst>
                <a:ext uri="{FF2B5EF4-FFF2-40B4-BE49-F238E27FC236}">
                  <a16:creationId xmlns:a16="http://schemas.microsoft.com/office/drawing/2014/main" id="{E7D52090-5E99-9849-AB95-0DA8EF857E9E}"/>
                </a:ext>
              </a:extLst>
            </p:cNvPr>
            <p:cNvSpPr>
              <a:spLocks/>
            </p:cNvSpPr>
            <p:nvPr/>
          </p:nvSpPr>
          <p:spPr bwMode="auto">
            <a:xfrm>
              <a:off x="4890348" y="3326317"/>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93">
              <a:extLst>
                <a:ext uri="{FF2B5EF4-FFF2-40B4-BE49-F238E27FC236}">
                  <a16:creationId xmlns:a16="http://schemas.microsoft.com/office/drawing/2014/main" id="{BFE3DC1A-2A02-C24A-BE40-EBB6F7B3AD0E}"/>
                </a:ext>
              </a:extLst>
            </p:cNvPr>
            <p:cNvSpPr>
              <a:spLocks/>
            </p:cNvSpPr>
            <p:nvPr/>
          </p:nvSpPr>
          <p:spPr bwMode="auto">
            <a:xfrm>
              <a:off x="5675802" y="3206061"/>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5" name="Freeform 194">
              <a:extLst>
                <a:ext uri="{FF2B5EF4-FFF2-40B4-BE49-F238E27FC236}">
                  <a16:creationId xmlns:a16="http://schemas.microsoft.com/office/drawing/2014/main" id="{5CD0A59B-0AA9-914D-B959-D138A89FD308}"/>
                </a:ext>
              </a:extLst>
            </p:cNvPr>
            <p:cNvSpPr>
              <a:spLocks/>
            </p:cNvSpPr>
            <p:nvPr/>
          </p:nvSpPr>
          <p:spPr bwMode="auto">
            <a:xfrm>
              <a:off x="5515504" y="3606907"/>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96" name="Freeform 195">
              <a:extLst>
                <a:ext uri="{FF2B5EF4-FFF2-40B4-BE49-F238E27FC236}">
                  <a16:creationId xmlns:a16="http://schemas.microsoft.com/office/drawing/2014/main" id="{83BA36BC-1113-714E-A461-CFA4C3CCE777}"/>
                </a:ext>
              </a:extLst>
            </p:cNvPr>
            <p:cNvSpPr>
              <a:spLocks/>
            </p:cNvSpPr>
            <p:nvPr/>
          </p:nvSpPr>
          <p:spPr bwMode="auto">
            <a:xfrm>
              <a:off x="5739921" y="2798513"/>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196">
              <a:extLst>
                <a:ext uri="{FF2B5EF4-FFF2-40B4-BE49-F238E27FC236}">
                  <a16:creationId xmlns:a16="http://schemas.microsoft.com/office/drawing/2014/main" id="{F2FA4459-4264-2349-86F3-71A7B8AF63EA}"/>
                </a:ext>
              </a:extLst>
            </p:cNvPr>
            <p:cNvSpPr>
              <a:spLocks/>
            </p:cNvSpPr>
            <p:nvPr/>
          </p:nvSpPr>
          <p:spPr bwMode="auto">
            <a:xfrm>
              <a:off x="5828083" y="3546780"/>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197">
              <a:extLst>
                <a:ext uri="{FF2B5EF4-FFF2-40B4-BE49-F238E27FC236}">
                  <a16:creationId xmlns:a16="http://schemas.microsoft.com/office/drawing/2014/main" id="{5ED4C216-F097-2542-920B-BD98A9BA5793}"/>
                </a:ext>
              </a:extLst>
            </p:cNvPr>
            <p:cNvSpPr>
              <a:spLocks/>
            </p:cNvSpPr>
            <p:nvPr/>
          </p:nvSpPr>
          <p:spPr bwMode="auto">
            <a:xfrm>
              <a:off x="5166857" y="3638975"/>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198">
              <a:extLst>
                <a:ext uri="{FF2B5EF4-FFF2-40B4-BE49-F238E27FC236}">
                  <a16:creationId xmlns:a16="http://schemas.microsoft.com/office/drawing/2014/main" id="{647A768B-CF69-024D-BEA0-37E3E34FFF33}"/>
                </a:ext>
              </a:extLst>
            </p:cNvPr>
            <p:cNvSpPr>
              <a:spLocks/>
            </p:cNvSpPr>
            <p:nvPr/>
          </p:nvSpPr>
          <p:spPr bwMode="auto">
            <a:xfrm>
              <a:off x="4726042" y="3667034"/>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199">
              <a:extLst>
                <a:ext uri="{FF2B5EF4-FFF2-40B4-BE49-F238E27FC236}">
                  <a16:creationId xmlns:a16="http://schemas.microsoft.com/office/drawing/2014/main" id="{0A9BF7B2-834A-EB42-A611-3229E9D7DA88}"/>
                </a:ext>
              </a:extLst>
            </p:cNvPr>
            <p:cNvSpPr>
              <a:spLocks/>
            </p:cNvSpPr>
            <p:nvPr/>
          </p:nvSpPr>
          <p:spPr bwMode="auto">
            <a:xfrm>
              <a:off x="6192758" y="2684962"/>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200">
              <a:extLst>
                <a:ext uri="{FF2B5EF4-FFF2-40B4-BE49-F238E27FC236}">
                  <a16:creationId xmlns:a16="http://schemas.microsoft.com/office/drawing/2014/main" id="{EF404352-B52F-994E-9CC0-B7A121620B7A}"/>
                </a:ext>
              </a:extLst>
            </p:cNvPr>
            <p:cNvSpPr>
              <a:spLocks/>
            </p:cNvSpPr>
            <p:nvPr/>
          </p:nvSpPr>
          <p:spPr bwMode="auto">
            <a:xfrm>
              <a:off x="5840103" y="2636861"/>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2" name="Freeform 201">
              <a:extLst>
                <a:ext uri="{FF2B5EF4-FFF2-40B4-BE49-F238E27FC236}">
                  <a16:creationId xmlns:a16="http://schemas.microsoft.com/office/drawing/2014/main" id="{39CD3B22-4E16-6D46-9189-B3FC6A0A62F4}"/>
                </a:ext>
              </a:extLst>
            </p:cNvPr>
            <p:cNvSpPr>
              <a:spLocks/>
            </p:cNvSpPr>
            <p:nvPr/>
          </p:nvSpPr>
          <p:spPr bwMode="auto">
            <a:xfrm>
              <a:off x="4970497" y="2949520"/>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3" name="Freeform 202">
              <a:extLst>
                <a:ext uri="{FF2B5EF4-FFF2-40B4-BE49-F238E27FC236}">
                  <a16:creationId xmlns:a16="http://schemas.microsoft.com/office/drawing/2014/main" id="{AE39FB5E-8004-1248-A05A-3901A012A02D}"/>
                </a:ext>
              </a:extLst>
            </p:cNvPr>
            <p:cNvSpPr>
              <a:spLocks/>
            </p:cNvSpPr>
            <p:nvPr/>
          </p:nvSpPr>
          <p:spPr bwMode="auto">
            <a:xfrm>
              <a:off x="4165003" y="2777156"/>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203">
              <a:extLst>
                <a:ext uri="{FF2B5EF4-FFF2-40B4-BE49-F238E27FC236}">
                  <a16:creationId xmlns:a16="http://schemas.microsoft.com/office/drawing/2014/main" id="{4C2FDA38-CAEB-6C48-884E-D4C51294C3E1}"/>
                </a:ext>
              </a:extLst>
            </p:cNvPr>
            <p:cNvSpPr>
              <a:spLocks/>
            </p:cNvSpPr>
            <p:nvPr/>
          </p:nvSpPr>
          <p:spPr bwMode="auto">
            <a:xfrm>
              <a:off x="4012721" y="1338120"/>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 name="Line 48">
              <a:extLst>
                <a:ext uri="{FF2B5EF4-FFF2-40B4-BE49-F238E27FC236}">
                  <a16:creationId xmlns:a16="http://schemas.microsoft.com/office/drawing/2014/main" id="{835E4922-E784-6741-B860-D142D153EF36}"/>
                </a:ext>
              </a:extLst>
            </p:cNvPr>
            <p:cNvSpPr>
              <a:spLocks noChangeShapeType="1"/>
            </p:cNvSpPr>
            <p:nvPr/>
          </p:nvSpPr>
          <p:spPr bwMode="auto">
            <a:xfrm>
              <a:off x="4581776" y="1799093"/>
              <a:ext cx="0" cy="0"/>
            </a:xfrm>
            <a:prstGeom prst="line">
              <a:avLst/>
            </a:pr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Line 49">
              <a:extLst>
                <a:ext uri="{FF2B5EF4-FFF2-40B4-BE49-F238E27FC236}">
                  <a16:creationId xmlns:a16="http://schemas.microsoft.com/office/drawing/2014/main" id="{BC6DBD92-5AD5-8D4C-B723-715F1FA397A7}"/>
                </a:ext>
              </a:extLst>
            </p:cNvPr>
            <p:cNvSpPr>
              <a:spLocks noChangeShapeType="1"/>
            </p:cNvSpPr>
            <p:nvPr/>
          </p:nvSpPr>
          <p:spPr bwMode="auto">
            <a:xfrm>
              <a:off x="4581776" y="1799093"/>
              <a:ext cx="0" cy="0"/>
            </a:xfrm>
            <a:prstGeom prst="line">
              <a:avLst/>
            </a:pr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206">
              <a:extLst>
                <a:ext uri="{FF2B5EF4-FFF2-40B4-BE49-F238E27FC236}">
                  <a16:creationId xmlns:a16="http://schemas.microsoft.com/office/drawing/2014/main" id="{743FF31E-F081-8B46-A30F-23F370FA4C10}"/>
                </a:ext>
              </a:extLst>
            </p:cNvPr>
            <p:cNvSpPr>
              <a:spLocks/>
            </p:cNvSpPr>
            <p:nvPr/>
          </p:nvSpPr>
          <p:spPr bwMode="auto">
            <a:xfrm>
              <a:off x="4778140" y="1622722"/>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207">
              <a:extLst>
                <a:ext uri="{FF2B5EF4-FFF2-40B4-BE49-F238E27FC236}">
                  <a16:creationId xmlns:a16="http://schemas.microsoft.com/office/drawing/2014/main" id="{5E3ECAD1-6986-AC4E-8391-10E0F1BAE0E7}"/>
                </a:ext>
              </a:extLst>
            </p:cNvPr>
            <p:cNvSpPr>
              <a:spLocks/>
            </p:cNvSpPr>
            <p:nvPr/>
          </p:nvSpPr>
          <p:spPr bwMode="auto">
            <a:xfrm>
              <a:off x="4501627" y="1730951"/>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208">
              <a:extLst>
                <a:ext uri="{FF2B5EF4-FFF2-40B4-BE49-F238E27FC236}">
                  <a16:creationId xmlns:a16="http://schemas.microsoft.com/office/drawing/2014/main" id="{2A2BB2BD-BA51-1C4C-8E45-ED811C41F0D2}"/>
                </a:ext>
              </a:extLst>
            </p:cNvPr>
            <p:cNvSpPr>
              <a:spLocks/>
            </p:cNvSpPr>
            <p:nvPr/>
          </p:nvSpPr>
          <p:spPr bwMode="auto">
            <a:xfrm>
              <a:off x="5499474" y="2416394"/>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209">
              <a:extLst>
                <a:ext uri="{FF2B5EF4-FFF2-40B4-BE49-F238E27FC236}">
                  <a16:creationId xmlns:a16="http://schemas.microsoft.com/office/drawing/2014/main" id="{B7A035C8-C7E7-564C-AB81-9B4AED9E688B}"/>
                </a:ext>
              </a:extLst>
            </p:cNvPr>
            <p:cNvSpPr>
              <a:spLocks/>
            </p:cNvSpPr>
            <p:nvPr/>
          </p:nvSpPr>
          <p:spPr bwMode="auto">
            <a:xfrm>
              <a:off x="5146822" y="2524626"/>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210">
              <a:extLst>
                <a:ext uri="{FF2B5EF4-FFF2-40B4-BE49-F238E27FC236}">
                  <a16:creationId xmlns:a16="http://schemas.microsoft.com/office/drawing/2014/main" id="{BA6EF24D-025F-C34B-84F6-A065860197AD}"/>
                </a:ext>
              </a:extLst>
            </p:cNvPr>
            <p:cNvSpPr>
              <a:spLocks/>
            </p:cNvSpPr>
            <p:nvPr/>
          </p:nvSpPr>
          <p:spPr bwMode="auto">
            <a:xfrm>
              <a:off x="4693984" y="2436438"/>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211">
              <a:extLst>
                <a:ext uri="{FF2B5EF4-FFF2-40B4-BE49-F238E27FC236}">
                  <a16:creationId xmlns:a16="http://schemas.microsoft.com/office/drawing/2014/main" id="{B023F238-1F2B-0D4F-B415-3945E37C0689}"/>
                </a:ext>
              </a:extLst>
            </p:cNvPr>
            <p:cNvSpPr>
              <a:spLocks/>
            </p:cNvSpPr>
            <p:nvPr/>
          </p:nvSpPr>
          <p:spPr bwMode="auto">
            <a:xfrm>
              <a:off x="4060811" y="2236015"/>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212">
              <a:extLst>
                <a:ext uri="{FF2B5EF4-FFF2-40B4-BE49-F238E27FC236}">
                  <a16:creationId xmlns:a16="http://schemas.microsoft.com/office/drawing/2014/main" id="{59099DBF-A8F0-CD4A-A52C-F628D9B08921}"/>
                </a:ext>
              </a:extLst>
            </p:cNvPr>
            <p:cNvSpPr>
              <a:spLocks/>
            </p:cNvSpPr>
            <p:nvPr/>
          </p:nvSpPr>
          <p:spPr bwMode="auto">
            <a:xfrm>
              <a:off x="485550" y="4172099"/>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14" name="Freeform 213">
              <a:extLst>
                <a:ext uri="{FF2B5EF4-FFF2-40B4-BE49-F238E27FC236}">
                  <a16:creationId xmlns:a16="http://schemas.microsoft.com/office/drawing/2014/main" id="{5AB22A3B-F53E-8B40-95AF-62166850998D}"/>
                </a:ext>
              </a:extLst>
            </p:cNvPr>
            <p:cNvSpPr>
              <a:spLocks/>
            </p:cNvSpPr>
            <p:nvPr/>
          </p:nvSpPr>
          <p:spPr bwMode="auto">
            <a:xfrm>
              <a:off x="2385710" y="4813451"/>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215" name="Rectangle 214">
            <a:extLst>
              <a:ext uri="{FF2B5EF4-FFF2-40B4-BE49-F238E27FC236}">
                <a16:creationId xmlns:a16="http://schemas.microsoft.com/office/drawing/2014/main" id="{0AFEC382-8508-7B44-828A-00BB7247AE9E}"/>
              </a:ext>
            </a:extLst>
          </p:cNvPr>
          <p:cNvSpPr/>
          <p:nvPr/>
        </p:nvSpPr>
        <p:spPr>
          <a:xfrm>
            <a:off x="8334747" y="2510505"/>
            <a:ext cx="91440" cy="9144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TextBox 215">
            <a:extLst>
              <a:ext uri="{FF2B5EF4-FFF2-40B4-BE49-F238E27FC236}">
                <a16:creationId xmlns:a16="http://schemas.microsoft.com/office/drawing/2014/main" id="{B09D7AEA-66C0-1F4B-AF91-5341E3CF72F7}"/>
              </a:ext>
            </a:extLst>
          </p:cNvPr>
          <p:cNvSpPr txBox="1"/>
          <p:nvPr/>
        </p:nvSpPr>
        <p:spPr>
          <a:xfrm>
            <a:off x="8382470" y="2419999"/>
            <a:ext cx="612068" cy="276999"/>
          </a:xfrm>
          <a:prstGeom prst="rect">
            <a:avLst/>
          </a:prstGeom>
          <a:noFill/>
        </p:spPr>
        <p:txBody>
          <a:bodyPr wrap="square" rtlCol="0">
            <a:spAutoFit/>
          </a:bodyPr>
          <a:lstStyle/>
          <a:p>
            <a:r>
              <a:rPr lang="en-US" sz="1200" dirty="0"/>
              <a:t>D.C.</a:t>
            </a:r>
          </a:p>
        </p:txBody>
      </p:sp>
      <p:grpSp>
        <p:nvGrpSpPr>
          <p:cNvPr id="217" name="Group 216">
            <a:extLst>
              <a:ext uri="{FF2B5EF4-FFF2-40B4-BE49-F238E27FC236}">
                <a16:creationId xmlns:a16="http://schemas.microsoft.com/office/drawing/2014/main" id="{937CEDF8-E824-904A-B95C-5965A03A6388}"/>
              </a:ext>
            </a:extLst>
          </p:cNvPr>
          <p:cNvGrpSpPr/>
          <p:nvPr/>
        </p:nvGrpSpPr>
        <p:grpSpPr>
          <a:xfrm>
            <a:off x="177759" y="1177945"/>
            <a:ext cx="2040323" cy="461665"/>
            <a:chOff x="104073" y="2046802"/>
            <a:chExt cx="1824824" cy="461665"/>
          </a:xfrm>
        </p:grpSpPr>
        <p:sp>
          <p:nvSpPr>
            <p:cNvPr id="218" name="TextBox 146">
              <a:extLst>
                <a:ext uri="{FF2B5EF4-FFF2-40B4-BE49-F238E27FC236}">
                  <a16:creationId xmlns:a16="http://schemas.microsoft.com/office/drawing/2014/main" id="{2038A297-BA07-BD4C-B511-29381F605C03}"/>
                </a:ext>
              </a:extLst>
            </p:cNvPr>
            <p:cNvSpPr txBox="1">
              <a:spLocks noChangeArrowheads="1"/>
            </p:cNvSpPr>
            <p:nvPr/>
          </p:nvSpPr>
          <p:spPr bwMode="auto">
            <a:xfrm>
              <a:off x="254309" y="2046802"/>
              <a:ext cx="1674588" cy="461665"/>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prohibits underwritten STLDI*</a:t>
              </a:r>
            </a:p>
          </p:txBody>
        </p:sp>
        <p:sp>
          <p:nvSpPr>
            <p:cNvPr id="219" name="Rectangle 7">
              <a:extLst>
                <a:ext uri="{FF2B5EF4-FFF2-40B4-BE49-F238E27FC236}">
                  <a16:creationId xmlns:a16="http://schemas.microsoft.com/office/drawing/2014/main" id="{922FA6A0-8508-024D-AA43-745EB2FB57DA}"/>
                </a:ext>
              </a:extLst>
            </p:cNvPr>
            <p:cNvSpPr>
              <a:spLocks noChangeArrowheads="1"/>
            </p:cNvSpPr>
            <p:nvPr/>
          </p:nvSpPr>
          <p:spPr bwMode="auto">
            <a:xfrm>
              <a:off x="104073" y="2088057"/>
              <a:ext cx="163564" cy="182880"/>
            </a:xfrm>
            <a:prstGeom prst="rect">
              <a:avLst/>
            </a:prstGeom>
            <a:solidFill>
              <a:schemeClr val="tx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grpSp>
      <p:sp>
        <p:nvSpPr>
          <p:cNvPr id="220" name="Rectangle 7">
            <a:extLst>
              <a:ext uri="{FF2B5EF4-FFF2-40B4-BE49-F238E27FC236}">
                <a16:creationId xmlns:a16="http://schemas.microsoft.com/office/drawing/2014/main" id="{A957DDA0-783E-394E-B4F6-293626A2085A}"/>
              </a:ext>
            </a:extLst>
          </p:cNvPr>
          <p:cNvSpPr>
            <a:spLocks noChangeArrowheads="1"/>
          </p:cNvSpPr>
          <p:nvPr/>
        </p:nvSpPr>
        <p:spPr bwMode="auto">
          <a:xfrm>
            <a:off x="177758" y="1905001"/>
            <a:ext cx="182880" cy="182880"/>
          </a:xfrm>
          <a:prstGeom prst="rect">
            <a:avLst/>
          </a:prstGeom>
          <a:solidFill>
            <a:schemeClr val="bg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221" name="TextBox 220">
            <a:extLst>
              <a:ext uri="{FF2B5EF4-FFF2-40B4-BE49-F238E27FC236}">
                <a16:creationId xmlns:a16="http://schemas.microsoft.com/office/drawing/2014/main" id="{D32905E4-E77F-DB44-803F-1FCF49525ED8}"/>
              </a:ext>
            </a:extLst>
          </p:cNvPr>
          <p:cNvSpPr txBox="1">
            <a:spLocks noChangeArrowheads="1"/>
          </p:cNvSpPr>
          <p:nvPr/>
        </p:nvSpPr>
        <p:spPr bwMode="auto">
          <a:xfrm>
            <a:off x="347608" y="1858313"/>
            <a:ext cx="2156167" cy="830997"/>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limits the total length of time a consumer may be enrolled in underwritten STLDI to less than 364 days**</a:t>
            </a:r>
          </a:p>
        </p:txBody>
      </p:sp>
      <p:sp>
        <p:nvSpPr>
          <p:cNvPr id="222" name="Rectangle 7">
            <a:extLst>
              <a:ext uri="{FF2B5EF4-FFF2-40B4-BE49-F238E27FC236}">
                <a16:creationId xmlns:a16="http://schemas.microsoft.com/office/drawing/2014/main" id="{08E4C86C-D1D7-294F-954A-1048B8A6E27C}"/>
              </a:ext>
            </a:extLst>
          </p:cNvPr>
          <p:cNvSpPr>
            <a:spLocks noChangeArrowheads="1"/>
          </p:cNvSpPr>
          <p:nvPr/>
        </p:nvSpPr>
        <p:spPr bwMode="auto">
          <a:xfrm>
            <a:off x="177758" y="2932416"/>
            <a:ext cx="182880" cy="182880"/>
          </a:xfrm>
          <a:prstGeom prst="rect">
            <a:avLst/>
          </a:prstGeom>
          <a:solidFill>
            <a:schemeClr val="accent2"/>
          </a:solidFill>
          <a:ln w="9525">
            <a:noFill/>
            <a:miter lim="800000"/>
            <a:headEnd/>
            <a:tailEnd/>
          </a:ln>
        </p:spPr>
        <p:txBody>
          <a:bodyPr wrap="none" anchor="ctr"/>
          <a:lstStyle/>
          <a:p>
            <a:pPr defTabSz="457200" eaLnBrk="1" hangingPunct="1"/>
            <a:endParaRPr lang="en-US" sz="1800">
              <a:latin typeface="Arial" pitchFamily="34" charset="0"/>
              <a:cs typeface="Arial" pitchFamily="34" charset="0"/>
            </a:endParaRPr>
          </a:p>
        </p:txBody>
      </p:sp>
      <p:sp>
        <p:nvSpPr>
          <p:cNvPr id="223" name="TextBox 222">
            <a:extLst>
              <a:ext uri="{FF2B5EF4-FFF2-40B4-BE49-F238E27FC236}">
                <a16:creationId xmlns:a16="http://schemas.microsoft.com/office/drawing/2014/main" id="{18FD0931-39D8-E849-B30D-D93041375364}"/>
              </a:ext>
            </a:extLst>
          </p:cNvPr>
          <p:cNvSpPr txBox="1">
            <a:spLocks noChangeArrowheads="1"/>
          </p:cNvSpPr>
          <p:nvPr/>
        </p:nvSpPr>
        <p:spPr bwMode="auto">
          <a:xfrm>
            <a:off x="347608" y="2885728"/>
            <a:ext cx="1966893" cy="646331"/>
          </a:xfrm>
          <a:prstGeom prst="rect">
            <a:avLst/>
          </a:prstGeom>
          <a:no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dirty="0">
                <a:latin typeface="+mn-lt"/>
                <a:cs typeface="Arial" pitchFamily="34" charset="0"/>
              </a:rPr>
              <a:t>State limits the initial contract duration of STLDI to less than 364 days***</a:t>
            </a:r>
          </a:p>
        </p:txBody>
      </p:sp>
    </p:spTree>
    <p:extLst>
      <p:ext uri="{BB962C8B-B14F-4D97-AF65-F5344CB8AC3E}">
        <p14:creationId xmlns:p14="http://schemas.microsoft.com/office/powerpoint/2010/main" val="23593144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159832</TotalTime>
  <Words>1295</Words>
  <Application>Microsoft Macintosh PowerPoint</Application>
  <PresentationFormat>On-screen Show (4:3)</PresentationFormat>
  <Paragraphs>52</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Berlingske Serif Text</vt:lpstr>
      <vt:lpstr>Calibri</vt:lpstr>
      <vt:lpstr>InterFace</vt:lpstr>
      <vt:lpstr>InterFace Bold</vt:lpstr>
      <vt:lpstr>1_Office Theme</vt:lpstr>
      <vt:lpstr>States That Operate Individual Market Reinsurance Programs Supported by Section 1332 Waiver Funding</vt:lpstr>
      <vt:lpstr>States That Require Individuals to Maintain Adequate Health Coverage</vt:lpstr>
      <vt:lpstr>States That Provide Subsidies for Individual Market Coverage </vt:lpstr>
      <vt:lpstr>States with Public Coverage Options for Individual Market Consumers </vt:lpstr>
      <vt:lpstr>States That Require Standardized Individual Market Health Plans</vt:lpstr>
      <vt:lpstr>State Regulation of Short-Term, Limited-Duration Insurance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2014</cp:revision>
  <cp:lastPrinted>2018-07-11T13:51:43Z</cp:lastPrinted>
  <dcterms:created xsi:type="dcterms:W3CDTF">2014-10-08T23:03:32Z</dcterms:created>
  <dcterms:modified xsi:type="dcterms:W3CDTF">2020-01-14T12:33:09Z</dcterms:modified>
</cp:coreProperties>
</file>