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7.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8.xml" ContentType="application/vnd.openxmlformats-officedocument.theme+xml"/>
  <Override PartName="/ppt/slideLayouts/slideLayout143.xml" ContentType="application/vnd.openxmlformats-officedocument.presentationml.slideLayout+xml"/>
  <Override PartName="/ppt/theme/theme9.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0.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1.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13.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theme/themeOverride2.xml" ContentType="application/vnd.openxmlformats-officedocument.themeOverr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13" r:id="rId5"/>
    <p:sldMasterId id="2147483716" r:id="rId6"/>
    <p:sldMasterId id="2147483766" r:id="rId7"/>
    <p:sldMasterId id="2147483812" r:id="rId8"/>
    <p:sldMasterId id="2147483820" r:id="rId9"/>
    <p:sldMasterId id="2147483839" r:id="rId10"/>
    <p:sldMasterId id="2147483858" r:id="rId11"/>
    <p:sldMasterId id="2147483865" r:id="rId12"/>
    <p:sldMasterId id="2147483867" r:id="rId13"/>
    <p:sldMasterId id="2147483924" r:id="rId14"/>
    <p:sldMasterId id="2147483926" r:id="rId15"/>
    <p:sldMasterId id="2147483974" r:id="rId16"/>
    <p:sldMasterId id="2147484065" r:id="rId17"/>
  </p:sldMasterIdLst>
  <p:notesMasterIdLst>
    <p:notesMasterId r:id="rId39"/>
  </p:notesMasterIdLst>
  <p:handoutMasterIdLst>
    <p:handoutMasterId r:id="rId40"/>
  </p:handoutMasterIdLst>
  <p:sldIdLst>
    <p:sldId id="1805" r:id="rId18"/>
    <p:sldId id="1808" r:id="rId19"/>
    <p:sldId id="1816" r:id="rId20"/>
    <p:sldId id="618" r:id="rId21"/>
    <p:sldId id="619" r:id="rId22"/>
    <p:sldId id="1819" r:id="rId23"/>
    <p:sldId id="1818" r:id="rId24"/>
    <p:sldId id="468" r:id="rId25"/>
    <p:sldId id="445" r:id="rId26"/>
    <p:sldId id="474" r:id="rId27"/>
    <p:sldId id="1817" r:id="rId28"/>
    <p:sldId id="1821" r:id="rId29"/>
    <p:sldId id="1797" r:id="rId30"/>
    <p:sldId id="1804" r:id="rId31"/>
    <p:sldId id="472" r:id="rId32"/>
    <p:sldId id="1812" r:id="rId33"/>
    <p:sldId id="1813" r:id="rId34"/>
    <p:sldId id="1613" r:id="rId35"/>
    <p:sldId id="645" r:id="rId36"/>
    <p:sldId id="643" r:id="rId37"/>
    <p:sldId id="1646" r:id="rId38"/>
  </p:sldIdLst>
  <p:sldSz cx="9144000" cy="6858000" type="screen4x3"/>
  <p:notesSz cx="6858000"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5" pos="2880" userDrawn="1">
          <p15:clr>
            <a:srgbClr val="A4A3A4"/>
          </p15:clr>
        </p15:guide>
        <p15:guide id="12" orient="horz" pos="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ob Lippa" initials="JL" lastIdx="6" clrIdx="0"/>
  <p:cmAuthor id="1" name="David" initials="D" lastIdx="1" clrIdx="1">
    <p:extLst>
      <p:ext uri="{19B8F6BF-5375-455C-9EA6-DF929625EA0E}">
        <p15:presenceInfo xmlns:p15="http://schemas.microsoft.com/office/powerpoint/2012/main" userId="David" providerId="None"/>
      </p:ext>
    </p:extLst>
  </p:cmAuthor>
  <p:cmAuthor id="2" name="Relebohile Masitha" initials="RM" lastIdx="1" clrIdx="2">
    <p:extLst>
      <p:ext uri="{19B8F6BF-5375-455C-9EA6-DF929625EA0E}">
        <p15:presenceInfo xmlns:p15="http://schemas.microsoft.com/office/powerpoint/2012/main" userId="S::rm@cmwf.org::55eff3c7-d91b-47f9-a1b1-6eb067a4a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222"/>
    <a:srgbClr val="1874CD"/>
    <a:srgbClr val="044C7F"/>
    <a:srgbClr val="F47920"/>
    <a:srgbClr val="909191"/>
    <a:srgbClr val="044D7F"/>
    <a:srgbClr val="92D7D7"/>
    <a:srgbClr val="209696"/>
    <a:srgbClr val="F6944D"/>
    <a:srgbClr val="F8A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F499B-A52B-4C62-AF41-315A50024597}" v="229" dt="2021-10-19T20:33:44.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357" autoAdjust="0"/>
  </p:normalViewPr>
  <p:slideViewPr>
    <p:cSldViewPr snapToGrid="0">
      <p:cViewPr varScale="1">
        <p:scale>
          <a:sx n="114" d="100"/>
          <a:sy n="114" d="100"/>
        </p:scale>
        <p:origin x="1728" y="102"/>
      </p:cViewPr>
      <p:guideLst>
        <p:guide pos="2880"/>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notesMaster" Target="notesMasters/notes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microsoft.com/office/2016/11/relationships/changesInfo" Target="changesInfos/changesInfo1.xml"/><Relationship Id="rId20" Type="http://schemas.openxmlformats.org/officeDocument/2006/relationships/slide" Target="slides/slide3.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rame" userId="ded3f5c5-00e7-408d-9358-fc292cfa5078" providerId="ADAL" clId="{693F499B-A52B-4C62-AF41-315A50024597}"/>
    <pc:docChg chg="undo custSel modSld modMainMaster">
      <pc:chgData name="Paul Frame" userId="ded3f5c5-00e7-408d-9358-fc292cfa5078" providerId="ADAL" clId="{693F499B-A52B-4C62-AF41-315A50024597}" dt="2021-10-19T20:27:17.529" v="3123" actId="2711"/>
      <pc:docMkLst>
        <pc:docMk/>
      </pc:docMkLst>
      <pc:sldChg chg="modSp mod modNotesTx">
        <pc:chgData name="Paul Frame" userId="ded3f5c5-00e7-408d-9358-fc292cfa5078" providerId="ADAL" clId="{693F499B-A52B-4C62-AF41-315A50024597}" dt="2021-10-19T20:25:55.891" v="3111" actId="2711"/>
        <pc:sldMkLst>
          <pc:docMk/>
          <pc:sldMk cId="3563200258" sldId="445"/>
        </pc:sldMkLst>
        <pc:spChg chg="mod">
          <ac:chgData name="Paul Frame" userId="ded3f5c5-00e7-408d-9358-fc292cfa5078" providerId="ADAL" clId="{693F499B-A52B-4C62-AF41-315A50024597}" dt="2021-10-19T16:32:21.275" v="388" actId="1076"/>
          <ac:spMkLst>
            <pc:docMk/>
            <pc:sldMk cId="3563200258" sldId="445"/>
            <ac:spMk id="2" creationId="{00000000-0000-0000-0000-000000000000}"/>
          </ac:spMkLst>
        </pc:spChg>
        <pc:spChg chg="mod">
          <ac:chgData name="Paul Frame" userId="ded3f5c5-00e7-408d-9358-fc292cfa5078" providerId="ADAL" clId="{693F499B-A52B-4C62-AF41-315A50024597}" dt="2021-10-19T18:39:50.222" v="1816" actId="255"/>
          <ac:spMkLst>
            <pc:docMk/>
            <pc:sldMk cId="3563200258" sldId="445"/>
            <ac:spMk id="3" creationId="{5CE9C503-BFD7-49EA-AD8C-FB250EDB97AC}"/>
          </ac:spMkLst>
        </pc:spChg>
        <pc:spChg chg="mod">
          <ac:chgData name="Paul Frame" userId="ded3f5c5-00e7-408d-9358-fc292cfa5078" providerId="ADAL" clId="{693F499B-A52B-4C62-AF41-315A50024597}" dt="2021-10-19T18:43:35.164" v="1868" actId="1038"/>
          <ac:spMkLst>
            <pc:docMk/>
            <pc:sldMk cId="3563200258" sldId="445"/>
            <ac:spMk id="10" creationId="{00000000-0000-0000-0000-000000000000}"/>
          </ac:spMkLst>
        </pc:spChg>
        <pc:spChg chg="mod">
          <ac:chgData name="Paul Frame" userId="ded3f5c5-00e7-408d-9358-fc292cfa5078" providerId="ADAL" clId="{693F499B-A52B-4C62-AF41-315A50024597}" dt="2021-10-19T18:43:35.164" v="1868" actId="1038"/>
          <ac:spMkLst>
            <pc:docMk/>
            <pc:sldMk cId="3563200258" sldId="445"/>
            <ac:spMk id="11" creationId="{00000000-0000-0000-0000-000000000000}"/>
          </ac:spMkLst>
        </pc:spChg>
        <pc:spChg chg="mod">
          <ac:chgData name="Paul Frame" userId="ded3f5c5-00e7-408d-9358-fc292cfa5078" providerId="ADAL" clId="{693F499B-A52B-4C62-AF41-315A50024597}" dt="2021-10-19T18:43:35.164" v="1868" actId="1038"/>
          <ac:spMkLst>
            <pc:docMk/>
            <pc:sldMk cId="3563200258" sldId="445"/>
            <ac:spMk id="14" creationId="{00000000-0000-0000-0000-000000000000}"/>
          </ac:spMkLst>
        </pc:spChg>
        <pc:spChg chg="mod">
          <ac:chgData name="Paul Frame" userId="ded3f5c5-00e7-408d-9358-fc292cfa5078" providerId="ADAL" clId="{693F499B-A52B-4C62-AF41-315A50024597}" dt="2021-10-19T18:39:50.222" v="1816" actId="255"/>
          <ac:spMkLst>
            <pc:docMk/>
            <pc:sldMk cId="3563200258" sldId="445"/>
            <ac:spMk id="15" creationId="{AC4E684E-FE4A-4DFA-B3AF-118C59918976}"/>
          </ac:spMkLst>
        </pc:spChg>
        <pc:spChg chg="mod">
          <ac:chgData name="Paul Frame" userId="ded3f5c5-00e7-408d-9358-fc292cfa5078" providerId="ADAL" clId="{693F499B-A52B-4C62-AF41-315A50024597}" dt="2021-10-19T18:39:50.222" v="1816" actId="255"/>
          <ac:spMkLst>
            <pc:docMk/>
            <pc:sldMk cId="3563200258" sldId="445"/>
            <ac:spMk id="16" creationId="{3976DA63-58A3-4B26-A279-B109327875FF}"/>
          </ac:spMkLst>
        </pc:spChg>
        <pc:spChg chg="mod">
          <ac:chgData name="Paul Frame" userId="ded3f5c5-00e7-408d-9358-fc292cfa5078" providerId="ADAL" clId="{693F499B-A52B-4C62-AF41-315A50024597}" dt="2021-10-19T19:47:37.857" v="2392" actId="1037"/>
          <ac:spMkLst>
            <pc:docMk/>
            <pc:sldMk cId="3563200258" sldId="445"/>
            <ac:spMk id="20" creationId="{C2330C10-32D4-4FEB-83F0-3BD3B9EA6F21}"/>
          </ac:spMkLst>
        </pc:spChg>
        <pc:spChg chg="mod">
          <ac:chgData name="Paul Frame" userId="ded3f5c5-00e7-408d-9358-fc292cfa5078" providerId="ADAL" clId="{693F499B-A52B-4C62-AF41-315A50024597}" dt="2021-10-19T19:47:37.857" v="2392" actId="1037"/>
          <ac:spMkLst>
            <pc:docMk/>
            <pc:sldMk cId="3563200258" sldId="445"/>
            <ac:spMk id="21" creationId="{5E99C844-C162-4AF9-A168-618658E8CDF1}"/>
          </ac:spMkLst>
        </pc:spChg>
        <pc:spChg chg="mod">
          <ac:chgData name="Paul Frame" userId="ded3f5c5-00e7-408d-9358-fc292cfa5078" providerId="ADAL" clId="{693F499B-A52B-4C62-AF41-315A50024597}" dt="2021-10-19T19:47:37.857" v="2392" actId="1037"/>
          <ac:spMkLst>
            <pc:docMk/>
            <pc:sldMk cId="3563200258" sldId="445"/>
            <ac:spMk id="23" creationId="{70795C95-E2A7-4515-A02B-D88041051B20}"/>
          </ac:spMkLst>
        </pc:spChg>
        <pc:spChg chg="mod">
          <ac:chgData name="Paul Frame" userId="ded3f5c5-00e7-408d-9358-fc292cfa5078" providerId="ADAL" clId="{693F499B-A52B-4C62-AF41-315A50024597}" dt="2021-10-19T19:47:23.951" v="2382" actId="1038"/>
          <ac:spMkLst>
            <pc:docMk/>
            <pc:sldMk cId="3563200258" sldId="445"/>
            <ac:spMk id="24" creationId="{DD64B302-C59D-4361-8643-C0C7074217B5}"/>
          </ac:spMkLst>
        </pc:spChg>
        <pc:spChg chg="mod">
          <ac:chgData name="Paul Frame" userId="ded3f5c5-00e7-408d-9358-fc292cfa5078" providerId="ADAL" clId="{693F499B-A52B-4C62-AF41-315A50024597}" dt="2021-10-19T19:47:23.951" v="2382" actId="1038"/>
          <ac:spMkLst>
            <pc:docMk/>
            <pc:sldMk cId="3563200258" sldId="445"/>
            <ac:spMk id="25" creationId="{8BBBFDDA-E894-43B9-93D8-D5789B2A548C}"/>
          </ac:spMkLst>
        </pc:spChg>
        <pc:spChg chg="mod">
          <ac:chgData name="Paul Frame" userId="ded3f5c5-00e7-408d-9358-fc292cfa5078" providerId="ADAL" clId="{693F499B-A52B-4C62-AF41-315A50024597}" dt="2021-10-19T20:18:43.542" v="3076" actId="14100"/>
          <ac:spMkLst>
            <pc:docMk/>
            <pc:sldMk cId="3563200258" sldId="445"/>
            <ac:spMk id="26" creationId="{00000000-0000-0000-0000-000000000000}"/>
          </ac:spMkLst>
        </pc:spChg>
        <pc:spChg chg="mod">
          <ac:chgData name="Paul Frame" userId="ded3f5c5-00e7-408d-9358-fc292cfa5078" providerId="ADAL" clId="{693F499B-A52B-4C62-AF41-315A50024597}" dt="2021-10-19T19:47:23.951" v="2382" actId="1038"/>
          <ac:spMkLst>
            <pc:docMk/>
            <pc:sldMk cId="3563200258" sldId="445"/>
            <ac:spMk id="27" creationId="{BE24C553-BA3F-40D8-821B-EB1427BD7B39}"/>
          </ac:spMkLst>
        </pc:spChg>
        <pc:spChg chg="mod">
          <ac:chgData name="Paul Frame" userId="ded3f5c5-00e7-408d-9358-fc292cfa5078" providerId="ADAL" clId="{693F499B-A52B-4C62-AF41-315A50024597}" dt="2021-10-19T19:47:23.951" v="2382" actId="1038"/>
          <ac:spMkLst>
            <pc:docMk/>
            <pc:sldMk cId="3563200258" sldId="445"/>
            <ac:spMk id="28" creationId="{0EBACB21-8653-4206-944C-820F8AA7842B}"/>
          </ac:spMkLst>
        </pc:spChg>
        <pc:spChg chg="mod">
          <ac:chgData name="Paul Frame" userId="ded3f5c5-00e7-408d-9358-fc292cfa5078" providerId="ADAL" clId="{693F499B-A52B-4C62-AF41-315A50024597}" dt="2021-10-19T19:47:23.951" v="2382" actId="1038"/>
          <ac:spMkLst>
            <pc:docMk/>
            <pc:sldMk cId="3563200258" sldId="445"/>
            <ac:spMk id="29" creationId="{70795C95-E2A7-4515-A02B-D88041051B20}"/>
          </ac:spMkLst>
        </pc:spChg>
        <pc:spChg chg="mod">
          <ac:chgData name="Paul Frame" userId="ded3f5c5-00e7-408d-9358-fc292cfa5078" providerId="ADAL" clId="{693F499B-A52B-4C62-AF41-315A50024597}" dt="2021-10-19T19:47:23.951" v="2382" actId="1038"/>
          <ac:spMkLst>
            <pc:docMk/>
            <pc:sldMk cId="3563200258" sldId="445"/>
            <ac:spMk id="30" creationId="{3E03319E-2997-AD41-89BA-0B7A9161BFB2}"/>
          </ac:spMkLst>
        </pc:spChg>
        <pc:spChg chg="mod">
          <ac:chgData name="Paul Frame" userId="ded3f5c5-00e7-408d-9358-fc292cfa5078" providerId="ADAL" clId="{693F499B-A52B-4C62-AF41-315A50024597}" dt="2021-10-19T17:41:30.381" v="1311" actId="1076"/>
          <ac:spMkLst>
            <pc:docMk/>
            <pc:sldMk cId="3563200258" sldId="445"/>
            <ac:spMk id="31" creationId="{BB70FC76-45E3-4691-A7FC-A80FF646179E}"/>
          </ac:spMkLst>
        </pc:spChg>
        <pc:spChg chg="mod">
          <ac:chgData name="Paul Frame" userId="ded3f5c5-00e7-408d-9358-fc292cfa5078" providerId="ADAL" clId="{693F499B-A52B-4C62-AF41-315A50024597}" dt="2021-10-19T20:25:55.891" v="3111" actId="2711"/>
          <ac:spMkLst>
            <pc:docMk/>
            <pc:sldMk cId="3563200258" sldId="445"/>
            <ac:spMk id="32" creationId="{2EF36CBF-3DB8-40C5-9D93-FE6634D1FA39}"/>
          </ac:spMkLst>
        </pc:spChg>
        <pc:spChg chg="mod">
          <ac:chgData name="Paul Frame" userId="ded3f5c5-00e7-408d-9358-fc292cfa5078" providerId="ADAL" clId="{693F499B-A52B-4C62-AF41-315A50024597}" dt="2021-10-19T18:04:43.780" v="1477" actId="3064"/>
          <ac:spMkLst>
            <pc:docMk/>
            <pc:sldMk cId="3563200258" sldId="445"/>
            <ac:spMk id="44" creationId="{A9CEF511-76AD-A648-AD76-0D77179D6B21}"/>
          </ac:spMkLst>
        </pc:spChg>
        <pc:spChg chg="mod">
          <ac:chgData name="Paul Frame" userId="ded3f5c5-00e7-408d-9358-fc292cfa5078" providerId="ADAL" clId="{693F499B-A52B-4C62-AF41-315A50024597}" dt="2021-10-19T19:47:37.857" v="2392" actId="1037"/>
          <ac:spMkLst>
            <pc:docMk/>
            <pc:sldMk cId="3563200258" sldId="445"/>
            <ac:spMk id="46" creationId="{DB22EBDA-F324-3F40-9340-469E76AE82F0}"/>
          </ac:spMkLst>
        </pc:spChg>
        <pc:spChg chg="mod">
          <ac:chgData name="Paul Frame" userId="ded3f5c5-00e7-408d-9358-fc292cfa5078" providerId="ADAL" clId="{693F499B-A52B-4C62-AF41-315A50024597}" dt="2021-10-19T19:47:37.857" v="2392" actId="1037"/>
          <ac:spMkLst>
            <pc:docMk/>
            <pc:sldMk cId="3563200258" sldId="445"/>
            <ac:spMk id="47" creationId="{B8AF3849-1FEC-5947-A5A7-E1CDDE3E2A59}"/>
          </ac:spMkLst>
        </pc:spChg>
        <pc:spChg chg="mod">
          <ac:chgData name="Paul Frame" userId="ded3f5c5-00e7-408d-9358-fc292cfa5078" providerId="ADAL" clId="{693F499B-A52B-4C62-AF41-315A50024597}" dt="2021-10-19T19:47:37.857" v="2392" actId="1037"/>
          <ac:spMkLst>
            <pc:docMk/>
            <pc:sldMk cId="3563200258" sldId="445"/>
            <ac:spMk id="48" creationId="{3E03319E-2997-AD41-89BA-0B7A9161BFB2}"/>
          </ac:spMkLst>
        </pc:spChg>
      </pc:sldChg>
      <pc:sldChg chg="modSp mod modNotesTx">
        <pc:chgData name="Paul Frame" userId="ded3f5c5-00e7-408d-9358-fc292cfa5078" providerId="ADAL" clId="{693F499B-A52B-4C62-AF41-315A50024597}" dt="2021-10-19T20:25:49.895" v="3110" actId="2711"/>
        <pc:sldMkLst>
          <pc:docMk/>
          <pc:sldMk cId="2793597084" sldId="468"/>
        </pc:sldMkLst>
        <pc:spChg chg="mod">
          <ac:chgData name="Paul Frame" userId="ded3f5c5-00e7-408d-9358-fc292cfa5078" providerId="ADAL" clId="{693F499B-A52B-4C62-AF41-315A50024597}" dt="2021-10-19T16:24:30.893" v="272" actId="20577"/>
          <ac:spMkLst>
            <pc:docMk/>
            <pc:sldMk cId="2793597084" sldId="468"/>
            <ac:spMk id="7" creationId="{D21EB653-2EAA-A244-9009-6A5FFADF7631}"/>
          </ac:spMkLst>
        </pc:spChg>
        <pc:spChg chg="mod">
          <ac:chgData name="Paul Frame" userId="ded3f5c5-00e7-408d-9358-fc292cfa5078" providerId="ADAL" clId="{693F499B-A52B-4C62-AF41-315A50024597}" dt="2021-10-19T18:04:03.772" v="1474" actId="20577"/>
          <ac:spMkLst>
            <pc:docMk/>
            <pc:sldMk cId="2793597084" sldId="468"/>
            <ac:spMk id="10" creationId="{9E990361-22DD-8E4C-85AD-D74E350069FF}"/>
          </ac:spMkLst>
        </pc:spChg>
        <pc:spChg chg="mod">
          <ac:chgData name="Paul Frame" userId="ded3f5c5-00e7-408d-9358-fc292cfa5078" providerId="ADAL" clId="{693F499B-A52B-4C62-AF41-315A50024597}" dt="2021-10-19T17:43:07.908" v="1329" actId="20577"/>
          <ac:spMkLst>
            <pc:docMk/>
            <pc:sldMk cId="2793597084" sldId="468"/>
            <ac:spMk id="11" creationId="{0BE1587E-B43B-48E4-AD0F-30CAFAFB7675}"/>
          </ac:spMkLst>
        </pc:spChg>
        <pc:spChg chg="mod">
          <ac:chgData name="Paul Frame" userId="ded3f5c5-00e7-408d-9358-fc292cfa5078" providerId="ADAL" clId="{693F499B-A52B-4C62-AF41-315A50024597}" dt="2021-10-19T20:25:49.895" v="3110" actId="2711"/>
          <ac:spMkLst>
            <pc:docMk/>
            <pc:sldMk cId="2793597084" sldId="468"/>
            <ac:spMk id="13" creationId="{A4BB601E-BA92-4F9A-AD2C-25B3EA308992}"/>
          </ac:spMkLst>
        </pc:spChg>
        <pc:spChg chg="mod">
          <ac:chgData name="Paul Frame" userId="ded3f5c5-00e7-408d-9358-fc292cfa5078" providerId="ADAL" clId="{693F499B-A52B-4C62-AF41-315A50024597}" dt="2021-10-19T16:31:28.492" v="353" actId="1076"/>
          <ac:spMkLst>
            <pc:docMk/>
            <pc:sldMk cId="2793597084" sldId="468"/>
            <ac:spMk id="16" creationId="{4BAF9447-E537-074E-819A-EDC7BEFCBED5}"/>
          </ac:spMkLst>
        </pc:spChg>
        <pc:spChg chg="mod">
          <ac:chgData name="Paul Frame" userId="ded3f5c5-00e7-408d-9358-fc292cfa5078" providerId="ADAL" clId="{693F499B-A52B-4C62-AF41-315A50024597}" dt="2021-10-19T19:54:49.398" v="2670" actId="1035"/>
          <ac:spMkLst>
            <pc:docMk/>
            <pc:sldMk cId="2793597084" sldId="468"/>
            <ac:spMk id="22" creationId="{9B491BE1-7AE8-4DDC-AD0D-5244CD95B1F3}"/>
          </ac:spMkLst>
        </pc:spChg>
        <pc:spChg chg="mod">
          <ac:chgData name="Paul Frame" userId="ded3f5c5-00e7-408d-9358-fc292cfa5078" providerId="ADAL" clId="{693F499B-A52B-4C62-AF41-315A50024597}" dt="2021-10-19T19:55:01.469" v="2673" actId="1035"/>
          <ac:spMkLst>
            <pc:docMk/>
            <pc:sldMk cId="2793597084" sldId="468"/>
            <ac:spMk id="23" creationId="{BE7974AE-5BA1-4890-926F-9CDB7D5D677D}"/>
          </ac:spMkLst>
        </pc:spChg>
        <pc:spChg chg="mod">
          <ac:chgData name="Paul Frame" userId="ded3f5c5-00e7-408d-9358-fc292cfa5078" providerId="ADAL" clId="{693F499B-A52B-4C62-AF41-315A50024597}" dt="2021-10-19T18:36:51.685" v="1668" actId="1036"/>
          <ac:spMkLst>
            <pc:docMk/>
            <pc:sldMk cId="2793597084" sldId="468"/>
            <ac:spMk id="28" creationId="{FC957423-D836-40E0-97D0-88659D40FE6D}"/>
          </ac:spMkLst>
        </pc:spChg>
        <pc:graphicFrameChg chg="mod">
          <ac:chgData name="Paul Frame" userId="ded3f5c5-00e7-408d-9358-fc292cfa5078" providerId="ADAL" clId="{693F499B-A52B-4C62-AF41-315A50024597}" dt="2021-10-19T18:35:41.703" v="1641" actId="113"/>
          <ac:graphicFrameMkLst>
            <pc:docMk/>
            <pc:sldMk cId="2793597084" sldId="468"/>
            <ac:graphicFrameMk id="15" creationId="{675CF8BD-DB49-6043-81C1-53EEE84E546F}"/>
          </ac:graphicFrameMkLst>
        </pc:graphicFrameChg>
      </pc:sldChg>
      <pc:sldChg chg="modSp mod modNotesTx">
        <pc:chgData name="Paul Frame" userId="ded3f5c5-00e7-408d-9358-fc292cfa5078" providerId="ADAL" clId="{693F499B-A52B-4C62-AF41-315A50024597}" dt="2021-10-19T20:26:36.099" v="3117" actId="2711"/>
        <pc:sldMkLst>
          <pc:docMk/>
          <pc:sldMk cId="3225488485" sldId="472"/>
        </pc:sldMkLst>
        <pc:spChg chg="mod">
          <ac:chgData name="Paul Frame" userId="ded3f5c5-00e7-408d-9358-fc292cfa5078" providerId="ADAL" clId="{693F499B-A52B-4C62-AF41-315A50024597}" dt="2021-10-19T16:46:52.697" v="644" actId="1076"/>
          <ac:spMkLst>
            <pc:docMk/>
            <pc:sldMk cId="3225488485" sldId="472"/>
            <ac:spMk id="2" creationId="{00000000-0000-0000-0000-000000000000}"/>
          </ac:spMkLst>
        </pc:spChg>
        <pc:spChg chg="mod">
          <ac:chgData name="Paul Frame" userId="ded3f5c5-00e7-408d-9358-fc292cfa5078" providerId="ADAL" clId="{693F499B-A52B-4C62-AF41-315A50024597}" dt="2021-10-19T18:12:05.423" v="1513" actId="3064"/>
          <ac:spMkLst>
            <pc:docMk/>
            <pc:sldMk cId="3225488485" sldId="472"/>
            <ac:spMk id="7" creationId="{D188F5F2-71AF-A148-9C02-20B634478268}"/>
          </ac:spMkLst>
        </pc:spChg>
        <pc:spChg chg="mod">
          <ac:chgData name="Paul Frame" userId="ded3f5c5-00e7-408d-9358-fc292cfa5078" providerId="ADAL" clId="{693F499B-A52B-4C62-AF41-315A50024597}" dt="2021-10-19T18:59:58.494" v="1956" actId="207"/>
          <ac:spMkLst>
            <pc:docMk/>
            <pc:sldMk cId="3225488485" sldId="472"/>
            <ac:spMk id="16" creationId="{00000000-0000-0000-0000-000000000000}"/>
          </ac:spMkLst>
        </pc:spChg>
        <pc:spChg chg="mod">
          <ac:chgData name="Paul Frame" userId="ded3f5c5-00e7-408d-9358-fc292cfa5078" providerId="ADAL" clId="{693F499B-A52B-4C62-AF41-315A50024597}" dt="2021-10-19T18:59:58.494" v="1956" actId="207"/>
          <ac:spMkLst>
            <pc:docMk/>
            <pc:sldMk cId="3225488485" sldId="472"/>
            <ac:spMk id="17" creationId="{00000000-0000-0000-0000-000000000000}"/>
          </ac:spMkLst>
        </pc:spChg>
        <pc:spChg chg="mod">
          <ac:chgData name="Paul Frame" userId="ded3f5c5-00e7-408d-9358-fc292cfa5078" providerId="ADAL" clId="{693F499B-A52B-4C62-AF41-315A50024597}" dt="2021-10-19T20:17:08.052" v="3070" actId="20577"/>
          <ac:spMkLst>
            <pc:docMk/>
            <pc:sldMk cId="3225488485" sldId="472"/>
            <ac:spMk id="18" creationId="{00000000-0000-0000-0000-000000000000}"/>
          </ac:spMkLst>
        </pc:spChg>
        <pc:spChg chg="mod">
          <ac:chgData name="Paul Frame" userId="ded3f5c5-00e7-408d-9358-fc292cfa5078" providerId="ADAL" clId="{693F499B-A52B-4C62-AF41-315A50024597}" dt="2021-10-19T18:59:58.494" v="1956" actId="207"/>
          <ac:spMkLst>
            <pc:docMk/>
            <pc:sldMk cId="3225488485" sldId="472"/>
            <ac:spMk id="21" creationId="{00000000-0000-0000-0000-000000000000}"/>
          </ac:spMkLst>
        </pc:spChg>
        <pc:spChg chg="mod">
          <ac:chgData name="Paul Frame" userId="ded3f5c5-00e7-408d-9358-fc292cfa5078" providerId="ADAL" clId="{693F499B-A52B-4C62-AF41-315A50024597}" dt="2021-10-19T17:44:17.429" v="1343" actId="20577"/>
          <ac:spMkLst>
            <pc:docMk/>
            <pc:sldMk cId="3225488485" sldId="472"/>
            <ac:spMk id="22" creationId="{1487D29A-84A5-4916-ACB1-F2023BB356E8}"/>
          </ac:spMkLst>
        </pc:spChg>
        <pc:spChg chg="mod">
          <ac:chgData name="Paul Frame" userId="ded3f5c5-00e7-408d-9358-fc292cfa5078" providerId="ADAL" clId="{693F499B-A52B-4C62-AF41-315A50024597}" dt="2021-10-19T20:26:36.099" v="3117" actId="2711"/>
          <ac:spMkLst>
            <pc:docMk/>
            <pc:sldMk cId="3225488485" sldId="472"/>
            <ac:spMk id="23" creationId="{BA47B408-5A3E-4EB1-868F-4D305CC80DB4}"/>
          </ac:spMkLst>
        </pc:spChg>
      </pc:sldChg>
      <pc:sldChg chg="modSp mod">
        <pc:chgData name="Paul Frame" userId="ded3f5c5-00e7-408d-9358-fc292cfa5078" providerId="ADAL" clId="{693F499B-A52B-4C62-AF41-315A50024597}" dt="2021-10-19T20:26:02.726" v="3112" actId="2711"/>
        <pc:sldMkLst>
          <pc:docMk/>
          <pc:sldMk cId="1366298006" sldId="474"/>
        </pc:sldMkLst>
        <pc:spChg chg="mod">
          <ac:chgData name="Paul Frame" userId="ded3f5c5-00e7-408d-9358-fc292cfa5078" providerId="ADAL" clId="{693F499B-A52B-4C62-AF41-315A50024597}" dt="2021-10-19T16:36:34.838" v="460" actId="1076"/>
          <ac:spMkLst>
            <pc:docMk/>
            <pc:sldMk cId="1366298006" sldId="474"/>
            <ac:spMk id="2" creationId="{00000000-0000-0000-0000-000000000000}"/>
          </ac:spMkLst>
        </pc:spChg>
        <pc:spChg chg="mod">
          <ac:chgData name="Paul Frame" userId="ded3f5c5-00e7-408d-9358-fc292cfa5078" providerId="ADAL" clId="{693F499B-A52B-4C62-AF41-315A50024597}" dt="2021-10-19T18:05:10.118" v="1479" actId="1076"/>
          <ac:spMkLst>
            <pc:docMk/>
            <pc:sldMk cId="1366298006" sldId="474"/>
            <ac:spMk id="5" creationId="{00000000-0000-0000-0000-000000000000}"/>
          </ac:spMkLst>
        </pc:spChg>
        <pc:spChg chg="mod">
          <ac:chgData name="Paul Frame" userId="ded3f5c5-00e7-408d-9358-fc292cfa5078" providerId="ADAL" clId="{693F499B-A52B-4C62-AF41-315A50024597}" dt="2021-10-19T20:26:02.726" v="3112" actId="2711"/>
          <ac:spMkLst>
            <pc:docMk/>
            <pc:sldMk cId="1366298006" sldId="474"/>
            <ac:spMk id="6" creationId="{35EC1B1F-755D-224E-9FDE-B2A86DC5E73D}"/>
          </ac:spMkLst>
        </pc:spChg>
        <pc:spChg chg="mod">
          <ac:chgData name="Paul Frame" userId="ded3f5c5-00e7-408d-9358-fc292cfa5078" providerId="ADAL" clId="{693F499B-A52B-4C62-AF41-315A50024597}" dt="2021-10-19T19:52:00.608" v="2651" actId="1035"/>
          <ac:spMkLst>
            <pc:docMk/>
            <pc:sldMk cId="1366298006" sldId="474"/>
            <ac:spMk id="7" creationId="{00000000-0000-0000-0000-000000000000}"/>
          </ac:spMkLst>
        </pc:spChg>
        <pc:spChg chg="mod">
          <ac:chgData name="Paul Frame" userId="ded3f5c5-00e7-408d-9358-fc292cfa5078" providerId="ADAL" clId="{693F499B-A52B-4C62-AF41-315A50024597}" dt="2021-10-19T19:52:00.608" v="2651" actId="1035"/>
          <ac:spMkLst>
            <pc:docMk/>
            <pc:sldMk cId="1366298006" sldId="474"/>
            <ac:spMk id="8" creationId="{00000000-0000-0000-0000-000000000000}"/>
          </ac:spMkLst>
        </pc:spChg>
        <pc:spChg chg="mod">
          <ac:chgData name="Paul Frame" userId="ded3f5c5-00e7-408d-9358-fc292cfa5078" providerId="ADAL" clId="{693F499B-A52B-4C62-AF41-315A50024597}" dt="2021-10-19T16:38:00.688" v="478" actId="2711"/>
          <ac:spMkLst>
            <pc:docMk/>
            <pc:sldMk cId="1366298006" sldId="474"/>
            <ac:spMk id="9" creationId="{00000000-0000-0000-0000-000000000000}"/>
          </ac:spMkLst>
        </pc:spChg>
        <pc:spChg chg="mod">
          <ac:chgData name="Paul Frame" userId="ded3f5c5-00e7-408d-9358-fc292cfa5078" providerId="ADAL" clId="{693F499B-A52B-4C62-AF41-315A50024597}" dt="2021-10-19T19:52:00.608" v="2651" actId="1035"/>
          <ac:spMkLst>
            <pc:docMk/>
            <pc:sldMk cId="1366298006" sldId="474"/>
            <ac:spMk id="10" creationId="{00000000-0000-0000-0000-000000000000}"/>
          </ac:spMkLst>
        </pc:spChg>
        <pc:spChg chg="mod">
          <ac:chgData name="Paul Frame" userId="ded3f5c5-00e7-408d-9358-fc292cfa5078" providerId="ADAL" clId="{693F499B-A52B-4C62-AF41-315A50024597}" dt="2021-10-19T19:52:00.608" v="2651" actId="1035"/>
          <ac:spMkLst>
            <pc:docMk/>
            <pc:sldMk cId="1366298006" sldId="474"/>
            <ac:spMk id="11" creationId="{00000000-0000-0000-0000-000000000000}"/>
          </ac:spMkLst>
        </pc:spChg>
      </pc:sldChg>
      <pc:sldChg chg="modSp mod">
        <pc:chgData name="Paul Frame" userId="ded3f5c5-00e7-408d-9358-fc292cfa5078" providerId="ADAL" clId="{693F499B-A52B-4C62-AF41-315A50024597}" dt="2021-10-19T20:25:20.892" v="3106" actId="2711"/>
        <pc:sldMkLst>
          <pc:docMk/>
          <pc:sldMk cId="3130038199" sldId="618"/>
        </pc:sldMkLst>
        <pc:spChg chg="mod">
          <ac:chgData name="Paul Frame" userId="ded3f5c5-00e7-408d-9358-fc292cfa5078" providerId="ADAL" clId="{693F499B-A52B-4C62-AF41-315A50024597}" dt="2021-10-19T18:00:03.235" v="1453" actId="20577"/>
          <ac:spMkLst>
            <pc:docMk/>
            <pc:sldMk cId="3130038199" sldId="618"/>
            <ac:spMk id="3" creationId="{F97328B8-2B7A-4035-893E-8AE4F2CB2FCB}"/>
          </ac:spMkLst>
        </pc:spChg>
        <pc:spChg chg="mod">
          <ac:chgData name="Paul Frame" userId="ded3f5c5-00e7-408d-9358-fc292cfa5078" providerId="ADAL" clId="{693F499B-A52B-4C62-AF41-315A50024597}" dt="2021-10-19T16:18:19.227" v="144" actId="1076"/>
          <ac:spMkLst>
            <pc:docMk/>
            <pc:sldMk cId="3130038199" sldId="618"/>
            <ac:spMk id="4" creationId="{3DBE45ED-C3C6-4C1A-9F9A-28281E18CD5E}"/>
          </ac:spMkLst>
        </pc:spChg>
        <pc:spChg chg="mod">
          <ac:chgData name="Paul Frame" userId="ded3f5c5-00e7-408d-9358-fc292cfa5078" providerId="ADAL" clId="{693F499B-A52B-4C62-AF41-315A50024597}" dt="2021-10-19T19:30:23.046" v="2256" actId="20577"/>
          <ac:spMkLst>
            <pc:docMk/>
            <pc:sldMk cId="3130038199" sldId="618"/>
            <ac:spMk id="8" creationId="{C56C92FF-14DD-4413-B37E-648F6F00C179}"/>
          </ac:spMkLst>
        </pc:spChg>
        <pc:spChg chg="mod">
          <ac:chgData name="Paul Frame" userId="ded3f5c5-00e7-408d-9358-fc292cfa5078" providerId="ADAL" clId="{693F499B-A52B-4C62-AF41-315A50024597}" dt="2021-10-19T18:31:07.264" v="1606" actId="3064"/>
          <ac:spMkLst>
            <pc:docMk/>
            <pc:sldMk cId="3130038199" sldId="618"/>
            <ac:spMk id="9" creationId="{1FD029CD-E775-4232-B625-0F2BF97F0F94}"/>
          </ac:spMkLst>
        </pc:spChg>
        <pc:spChg chg="mod">
          <ac:chgData name="Paul Frame" userId="ded3f5c5-00e7-408d-9358-fc292cfa5078" providerId="ADAL" clId="{693F499B-A52B-4C62-AF41-315A50024597}" dt="2021-10-19T17:38:19.816" v="1276" actId="255"/>
          <ac:spMkLst>
            <pc:docMk/>
            <pc:sldMk cId="3130038199" sldId="618"/>
            <ac:spMk id="10" creationId="{084F5399-C720-4B99-8A62-CBF54FB817D1}"/>
          </ac:spMkLst>
        </pc:spChg>
        <pc:spChg chg="mod">
          <ac:chgData name="Paul Frame" userId="ded3f5c5-00e7-408d-9358-fc292cfa5078" providerId="ADAL" clId="{693F499B-A52B-4C62-AF41-315A50024597}" dt="2021-10-19T20:25:20.892" v="3106" actId="2711"/>
          <ac:spMkLst>
            <pc:docMk/>
            <pc:sldMk cId="3130038199" sldId="618"/>
            <ac:spMk id="15" creationId="{1CF83E31-6155-4276-B197-38908D42407F}"/>
          </ac:spMkLst>
        </pc:spChg>
        <pc:graphicFrameChg chg="mod">
          <ac:chgData name="Paul Frame" userId="ded3f5c5-00e7-408d-9358-fc292cfa5078" providerId="ADAL" clId="{693F499B-A52B-4C62-AF41-315A50024597}" dt="2021-10-19T18:29:40.902" v="1599" actId="207"/>
          <ac:graphicFrameMkLst>
            <pc:docMk/>
            <pc:sldMk cId="3130038199" sldId="618"/>
            <ac:graphicFrameMk id="7" creationId="{89982A7C-5518-4CB7-AC3A-8214A4F090A3}"/>
          </ac:graphicFrameMkLst>
        </pc:graphicFrameChg>
        <pc:graphicFrameChg chg="mod">
          <ac:chgData name="Paul Frame" userId="ded3f5c5-00e7-408d-9358-fc292cfa5078" providerId="ADAL" clId="{693F499B-A52B-4C62-AF41-315A50024597}" dt="2021-10-19T18:27:31.903" v="1589" actId="207"/>
          <ac:graphicFrameMkLst>
            <pc:docMk/>
            <pc:sldMk cId="3130038199" sldId="618"/>
            <ac:graphicFrameMk id="14" creationId="{8E55A1BA-6350-4026-B3F2-55003CD34BC3}"/>
          </ac:graphicFrameMkLst>
        </pc:graphicFrameChg>
      </pc:sldChg>
      <pc:sldChg chg="modSp mod">
        <pc:chgData name="Paul Frame" userId="ded3f5c5-00e7-408d-9358-fc292cfa5078" providerId="ADAL" clId="{693F499B-A52B-4C62-AF41-315A50024597}" dt="2021-10-19T20:25:30.936" v="3107" actId="2711"/>
        <pc:sldMkLst>
          <pc:docMk/>
          <pc:sldMk cId="2639716471" sldId="619"/>
        </pc:sldMkLst>
        <pc:spChg chg="mod">
          <ac:chgData name="Paul Frame" userId="ded3f5c5-00e7-408d-9358-fc292cfa5078" providerId="ADAL" clId="{693F499B-A52B-4C62-AF41-315A50024597}" dt="2021-10-19T16:20:47.891" v="160" actId="1076"/>
          <ac:spMkLst>
            <pc:docMk/>
            <pc:sldMk cId="2639716471" sldId="619"/>
            <ac:spMk id="5" creationId="{00000000-0000-0000-0000-000000000000}"/>
          </ac:spMkLst>
        </pc:spChg>
        <pc:spChg chg="mod">
          <ac:chgData name="Paul Frame" userId="ded3f5c5-00e7-408d-9358-fc292cfa5078" providerId="ADAL" clId="{693F499B-A52B-4C62-AF41-315A50024597}" dt="2021-10-19T19:54:16.004" v="2664" actId="20577"/>
          <ac:spMkLst>
            <pc:docMk/>
            <pc:sldMk cId="2639716471" sldId="619"/>
            <ac:spMk id="7" creationId="{6057B66B-79CF-4110-83B2-876D6CD98D4E}"/>
          </ac:spMkLst>
        </pc:spChg>
        <pc:spChg chg="mod">
          <ac:chgData name="Paul Frame" userId="ded3f5c5-00e7-408d-9358-fc292cfa5078" providerId="ADAL" clId="{693F499B-A52B-4C62-AF41-315A50024597}" dt="2021-10-19T17:38:50.744" v="1279" actId="255"/>
          <ac:spMkLst>
            <pc:docMk/>
            <pc:sldMk cId="2639716471" sldId="619"/>
            <ac:spMk id="8" creationId="{53472E68-95AE-44DA-8E95-5ABE3C4D5A5E}"/>
          </ac:spMkLst>
        </pc:spChg>
        <pc:spChg chg="mod">
          <ac:chgData name="Paul Frame" userId="ded3f5c5-00e7-408d-9358-fc292cfa5078" providerId="ADAL" clId="{693F499B-A52B-4C62-AF41-315A50024597}" dt="2021-10-19T20:25:30.936" v="3107" actId="2711"/>
          <ac:spMkLst>
            <pc:docMk/>
            <pc:sldMk cId="2639716471" sldId="619"/>
            <ac:spMk id="10" creationId="{9CFBF7E2-F64E-4107-AEAC-6AAD89CBD8A4}"/>
          </ac:spMkLst>
        </pc:spChg>
        <pc:spChg chg="mod">
          <ac:chgData name="Paul Frame" userId="ded3f5c5-00e7-408d-9358-fc292cfa5078" providerId="ADAL" clId="{693F499B-A52B-4C62-AF41-315A50024597}" dt="2021-10-19T18:02:51.513" v="1467" actId="1076"/>
          <ac:spMkLst>
            <pc:docMk/>
            <pc:sldMk cId="2639716471" sldId="619"/>
            <ac:spMk id="18" creationId="{00000000-0000-0000-0000-000000000000}"/>
          </ac:spMkLst>
        </pc:spChg>
        <pc:graphicFrameChg chg="mod">
          <ac:chgData name="Paul Frame" userId="ded3f5c5-00e7-408d-9358-fc292cfa5078" providerId="ADAL" clId="{693F499B-A52B-4C62-AF41-315A50024597}" dt="2021-10-19T18:29:28.083" v="1597" actId="207"/>
          <ac:graphicFrameMkLst>
            <pc:docMk/>
            <pc:sldMk cId="2639716471" sldId="619"/>
            <ac:graphicFrameMk id="9" creationId="{2264E238-B9DF-4DEB-8D37-2C96CA039F32}"/>
          </ac:graphicFrameMkLst>
        </pc:graphicFrameChg>
      </pc:sldChg>
      <pc:sldChg chg="modSp mod">
        <pc:chgData name="Paul Frame" userId="ded3f5c5-00e7-408d-9358-fc292cfa5078" providerId="ADAL" clId="{693F499B-A52B-4C62-AF41-315A50024597}" dt="2021-10-19T20:27:10.774" v="3122" actId="2711"/>
        <pc:sldMkLst>
          <pc:docMk/>
          <pc:sldMk cId="942976218" sldId="643"/>
        </pc:sldMkLst>
        <pc:spChg chg="mod">
          <ac:chgData name="Paul Frame" userId="ded3f5c5-00e7-408d-9358-fc292cfa5078" providerId="ADAL" clId="{693F499B-A52B-4C62-AF41-315A50024597}" dt="2021-10-19T17:53:08.281" v="1418"/>
          <ac:spMkLst>
            <pc:docMk/>
            <pc:sldMk cId="942976218" sldId="643"/>
            <ac:spMk id="2" creationId="{67C053BA-9C4C-4954-BFAE-E09C9236316D}"/>
          </ac:spMkLst>
        </pc:spChg>
        <pc:spChg chg="mod">
          <ac:chgData name="Paul Frame" userId="ded3f5c5-00e7-408d-9358-fc292cfa5078" providerId="ADAL" clId="{693F499B-A52B-4C62-AF41-315A50024597}" dt="2021-10-19T18:17:54.261" v="1539" actId="1076"/>
          <ac:spMkLst>
            <pc:docMk/>
            <pc:sldMk cId="942976218" sldId="643"/>
            <ac:spMk id="3" creationId="{85A93562-AC7D-40E7-8374-C79E033083BA}"/>
          </ac:spMkLst>
        </pc:spChg>
        <pc:spChg chg="mod">
          <ac:chgData name="Paul Frame" userId="ded3f5c5-00e7-408d-9358-fc292cfa5078" providerId="ADAL" clId="{693F499B-A52B-4C62-AF41-315A50024597}" dt="2021-10-19T17:01:30.120" v="917" actId="1076"/>
          <ac:spMkLst>
            <pc:docMk/>
            <pc:sldMk cId="942976218" sldId="643"/>
            <ac:spMk id="4" creationId="{01BF174F-9075-4AFF-B2BB-D374A908112F}"/>
          </ac:spMkLst>
        </pc:spChg>
        <pc:spChg chg="mod">
          <ac:chgData name="Paul Frame" userId="ded3f5c5-00e7-408d-9358-fc292cfa5078" providerId="ADAL" clId="{693F499B-A52B-4C62-AF41-315A50024597}" dt="2021-10-19T20:15:48.366" v="3067" actId="20577"/>
          <ac:spMkLst>
            <pc:docMk/>
            <pc:sldMk cId="942976218" sldId="643"/>
            <ac:spMk id="8" creationId="{F74A8733-4D2F-401F-9217-EA468DDFE156}"/>
          </ac:spMkLst>
        </pc:spChg>
        <pc:spChg chg="mod">
          <ac:chgData name="Paul Frame" userId="ded3f5c5-00e7-408d-9358-fc292cfa5078" providerId="ADAL" clId="{693F499B-A52B-4C62-AF41-315A50024597}" dt="2021-10-19T20:27:10.774" v="3122" actId="2711"/>
          <ac:spMkLst>
            <pc:docMk/>
            <pc:sldMk cId="942976218" sldId="643"/>
            <ac:spMk id="9" creationId="{F049E600-A1A3-4E3A-82A7-EA39E3D1B8E5}"/>
          </ac:spMkLst>
        </pc:spChg>
        <pc:graphicFrameChg chg="mod">
          <ac:chgData name="Paul Frame" userId="ded3f5c5-00e7-408d-9358-fc292cfa5078" providerId="ADAL" clId="{693F499B-A52B-4C62-AF41-315A50024597}" dt="2021-10-19T19:23:27.920" v="2179" actId="207"/>
          <ac:graphicFrameMkLst>
            <pc:docMk/>
            <pc:sldMk cId="942976218" sldId="643"/>
            <ac:graphicFrameMk id="7" creationId="{87D7DCC6-A996-4CA6-8BE1-F901FAF94CA4}"/>
          </ac:graphicFrameMkLst>
        </pc:graphicFrameChg>
      </pc:sldChg>
      <pc:sldChg chg="modSp mod">
        <pc:chgData name="Paul Frame" userId="ded3f5c5-00e7-408d-9358-fc292cfa5078" providerId="ADAL" clId="{693F499B-A52B-4C62-AF41-315A50024597}" dt="2021-10-19T20:27:03.113" v="3121" actId="2711"/>
        <pc:sldMkLst>
          <pc:docMk/>
          <pc:sldMk cId="1123940882" sldId="645"/>
        </pc:sldMkLst>
        <pc:spChg chg="mod">
          <ac:chgData name="Paul Frame" userId="ded3f5c5-00e7-408d-9358-fc292cfa5078" providerId="ADAL" clId="{693F499B-A52B-4C62-AF41-315A50024597}" dt="2021-10-19T20:12:51.405" v="3029" actId="1037"/>
          <ac:spMkLst>
            <pc:docMk/>
            <pc:sldMk cId="1123940882" sldId="645"/>
            <ac:spMk id="2" creationId="{D1608494-D23B-4556-8418-579CEA55969D}"/>
          </ac:spMkLst>
        </pc:spChg>
        <pc:spChg chg="mod">
          <ac:chgData name="Paul Frame" userId="ded3f5c5-00e7-408d-9358-fc292cfa5078" providerId="ADAL" clId="{693F499B-A52B-4C62-AF41-315A50024597}" dt="2021-10-19T17:51:53.347" v="1411" actId="255"/>
          <ac:spMkLst>
            <pc:docMk/>
            <pc:sldMk cId="1123940882" sldId="645"/>
            <ac:spMk id="3" creationId="{B2FB9FDF-11B6-4F11-B966-2EEAF28BA775}"/>
          </ac:spMkLst>
        </pc:spChg>
        <pc:spChg chg="mod">
          <ac:chgData name="Paul Frame" userId="ded3f5c5-00e7-408d-9358-fc292cfa5078" providerId="ADAL" clId="{693F499B-A52B-4C62-AF41-315A50024597}" dt="2021-10-19T20:12:59.527" v="3034" actId="1037"/>
          <ac:spMkLst>
            <pc:docMk/>
            <pc:sldMk cId="1123940882" sldId="645"/>
            <ac:spMk id="6" creationId="{EFA1803F-09F0-4966-AA83-A858BD4B4CE6}"/>
          </ac:spMkLst>
        </pc:spChg>
        <pc:spChg chg="mod">
          <ac:chgData name="Paul Frame" userId="ded3f5c5-00e7-408d-9358-fc292cfa5078" providerId="ADAL" clId="{693F499B-A52B-4C62-AF41-315A50024597}" dt="2021-10-19T20:07:12.369" v="2788" actId="207"/>
          <ac:spMkLst>
            <pc:docMk/>
            <pc:sldMk cId="1123940882" sldId="645"/>
            <ac:spMk id="7" creationId="{6057B66B-79CF-4110-83B2-876D6CD98D4E}"/>
          </ac:spMkLst>
        </pc:spChg>
        <pc:spChg chg="mod">
          <ac:chgData name="Paul Frame" userId="ded3f5c5-00e7-408d-9358-fc292cfa5078" providerId="ADAL" clId="{693F499B-A52B-4C62-AF41-315A50024597}" dt="2021-10-19T17:00:05.312" v="906" actId="14100"/>
          <ac:spMkLst>
            <pc:docMk/>
            <pc:sldMk cId="1123940882" sldId="645"/>
            <ac:spMk id="11" creationId="{3BEC1E45-3786-DC4A-8511-F5610E9EFBBF}"/>
          </ac:spMkLst>
        </pc:spChg>
        <pc:spChg chg="mod">
          <ac:chgData name="Paul Frame" userId="ded3f5c5-00e7-408d-9358-fc292cfa5078" providerId="ADAL" clId="{693F499B-A52B-4C62-AF41-315A50024597}" dt="2021-10-19T20:12:51.405" v="3029" actId="1037"/>
          <ac:spMkLst>
            <pc:docMk/>
            <pc:sldMk cId="1123940882" sldId="645"/>
            <ac:spMk id="12" creationId="{1B45AC84-7FF9-4E21-A63A-810C112FF973}"/>
          </ac:spMkLst>
        </pc:spChg>
        <pc:spChg chg="mod">
          <ac:chgData name="Paul Frame" userId="ded3f5c5-00e7-408d-9358-fc292cfa5078" providerId="ADAL" clId="{693F499B-A52B-4C62-AF41-315A50024597}" dt="2021-10-19T20:12:59.527" v="3034" actId="1037"/>
          <ac:spMkLst>
            <pc:docMk/>
            <pc:sldMk cId="1123940882" sldId="645"/>
            <ac:spMk id="13" creationId="{AC1E3B62-0995-4B26-91F8-EE619C442D4F}"/>
          </ac:spMkLst>
        </pc:spChg>
        <pc:spChg chg="mod">
          <ac:chgData name="Paul Frame" userId="ded3f5c5-00e7-408d-9358-fc292cfa5078" providerId="ADAL" clId="{693F499B-A52B-4C62-AF41-315A50024597}" dt="2021-10-19T20:27:03.113" v="3121" actId="2711"/>
          <ac:spMkLst>
            <pc:docMk/>
            <pc:sldMk cId="1123940882" sldId="645"/>
            <ac:spMk id="14" creationId="{0D69A15B-FF27-4C61-89FF-DF4710041E32}"/>
          </ac:spMkLst>
        </pc:spChg>
        <pc:spChg chg="mod">
          <ac:chgData name="Paul Frame" userId="ded3f5c5-00e7-408d-9358-fc292cfa5078" providerId="ADAL" clId="{693F499B-A52B-4C62-AF41-315A50024597}" dt="2021-10-19T20:07:21.776" v="2789" actId="207"/>
          <ac:spMkLst>
            <pc:docMk/>
            <pc:sldMk cId="1123940882" sldId="645"/>
            <ac:spMk id="18" creationId="{00000000-0000-0000-0000-000000000000}"/>
          </ac:spMkLst>
        </pc:spChg>
        <pc:graphicFrameChg chg="mod">
          <ac:chgData name="Paul Frame" userId="ded3f5c5-00e7-408d-9358-fc292cfa5078" providerId="ADAL" clId="{693F499B-A52B-4C62-AF41-315A50024597}" dt="2021-10-19T20:12:39.072" v="3019" actId="1038"/>
          <ac:graphicFrameMkLst>
            <pc:docMk/>
            <pc:sldMk cId="1123940882" sldId="645"/>
            <ac:graphicFrameMk id="9" creationId="{298BE926-A668-4E83-AF12-4F2473060EFB}"/>
          </ac:graphicFrameMkLst>
        </pc:graphicFrameChg>
      </pc:sldChg>
      <pc:sldChg chg="addSp modSp mod">
        <pc:chgData name="Paul Frame" userId="ded3f5c5-00e7-408d-9358-fc292cfa5078" providerId="ADAL" clId="{693F499B-A52B-4C62-AF41-315A50024597}" dt="2021-10-19T20:26:56.192" v="3120" actId="2711"/>
        <pc:sldMkLst>
          <pc:docMk/>
          <pc:sldMk cId="1833896916" sldId="1613"/>
        </pc:sldMkLst>
        <pc:spChg chg="mod">
          <ac:chgData name="Paul Frame" userId="ded3f5c5-00e7-408d-9358-fc292cfa5078" providerId="ADAL" clId="{693F499B-A52B-4C62-AF41-315A50024597}" dt="2021-10-19T16:54:27.280" v="833" actId="1076"/>
          <ac:spMkLst>
            <pc:docMk/>
            <pc:sldMk cId="1833896916" sldId="1613"/>
            <ac:spMk id="2" creationId="{FC324D9A-9E12-B341-BD05-C1815A9BA5B3}"/>
          </ac:spMkLst>
        </pc:spChg>
        <pc:spChg chg="add mod">
          <ac:chgData name="Paul Frame" userId="ded3f5c5-00e7-408d-9358-fc292cfa5078" providerId="ADAL" clId="{693F499B-A52B-4C62-AF41-315A50024597}" dt="2021-10-19T18:15:45.899" v="1533"/>
          <ac:spMkLst>
            <pc:docMk/>
            <pc:sldMk cId="1833896916" sldId="1613"/>
            <ac:spMk id="10" creationId="{830F6393-7B8E-4A20-9185-3C2B106E5805}"/>
          </ac:spMkLst>
        </pc:spChg>
        <pc:spChg chg="mod">
          <ac:chgData name="Paul Frame" userId="ded3f5c5-00e7-408d-9358-fc292cfa5078" providerId="ADAL" clId="{693F499B-A52B-4C62-AF41-315A50024597}" dt="2021-10-19T18:14:54.247" v="1532" actId="20577"/>
          <ac:spMkLst>
            <pc:docMk/>
            <pc:sldMk cId="1833896916" sldId="1613"/>
            <ac:spMk id="11" creationId="{4162E9CC-6D44-ED4B-A062-F5EC9FC3836F}"/>
          </ac:spMkLst>
        </pc:spChg>
        <pc:spChg chg="mod">
          <ac:chgData name="Paul Frame" userId="ded3f5c5-00e7-408d-9358-fc292cfa5078" providerId="ADAL" clId="{693F499B-A52B-4C62-AF41-315A50024597}" dt="2021-10-19T20:06:21.293" v="2777" actId="20577"/>
          <ac:spMkLst>
            <pc:docMk/>
            <pc:sldMk cId="1833896916" sldId="1613"/>
            <ac:spMk id="13" creationId="{13BDA3FD-4F5F-6849-A613-88297B373ABB}"/>
          </ac:spMkLst>
        </pc:spChg>
        <pc:spChg chg="mod">
          <ac:chgData name="Paul Frame" userId="ded3f5c5-00e7-408d-9358-fc292cfa5078" providerId="ADAL" clId="{693F499B-A52B-4C62-AF41-315A50024597}" dt="2021-10-19T20:06:38.615" v="2784" actId="20577"/>
          <ac:spMkLst>
            <pc:docMk/>
            <pc:sldMk cId="1833896916" sldId="1613"/>
            <ac:spMk id="14" creationId="{F5586A89-B34D-4221-B3B2-10D424FA76AB}"/>
          </ac:spMkLst>
        </pc:spChg>
        <pc:spChg chg="mod">
          <ac:chgData name="Paul Frame" userId="ded3f5c5-00e7-408d-9358-fc292cfa5078" providerId="ADAL" clId="{693F499B-A52B-4C62-AF41-315A50024597}" dt="2021-10-19T20:26:56.192" v="3120" actId="2711"/>
          <ac:spMkLst>
            <pc:docMk/>
            <pc:sldMk cId="1833896916" sldId="1613"/>
            <ac:spMk id="17" creationId="{C84CC9AE-DE79-4B70-BFBF-048C052C4613}"/>
          </ac:spMkLst>
        </pc:spChg>
        <pc:graphicFrameChg chg="mod">
          <ac:chgData name="Paul Frame" userId="ded3f5c5-00e7-408d-9358-fc292cfa5078" providerId="ADAL" clId="{693F499B-A52B-4C62-AF41-315A50024597}" dt="2021-10-19T20:05:49.588" v="2772"/>
          <ac:graphicFrameMkLst>
            <pc:docMk/>
            <pc:sldMk cId="1833896916" sldId="1613"/>
            <ac:graphicFrameMk id="15" creationId="{F30319D8-EA76-4A6D-BEB9-AB0F4F8D9218}"/>
          </ac:graphicFrameMkLst>
        </pc:graphicFrameChg>
        <pc:graphicFrameChg chg="mod">
          <ac:chgData name="Paul Frame" userId="ded3f5c5-00e7-408d-9358-fc292cfa5078" providerId="ADAL" clId="{693F499B-A52B-4C62-AF41-315A50024597}" dt="2021-10-19T20:06:01.307" v="2774"/>
          <ac:graphicFrameMkLst>
            <pc:docMk/>
            <pc:sldMk cId="1833896916" sldId="1613"/>
            <ac:graphicFrameMk id="16" creationId="{83B00E54-1EB6-4589-9B43-0C754D74D286}"/>
          </ac:graphicFrameMkLst>
        </pc:graphicFrameChg>
        <pc:cxnChg chg="mod">
          <ac:chgData name="Paul Frame" userId="ded3f5c5-00e7-408d-9358-fc292cfa5078" providerId="ADAL" clId="{693F499B-A52B-4C62-AF41-315A50024597}" dt="2021-10-19T19:16:06.213" v="2119" actId="1076"/>
          <ac:cxnSpMkLst>
            <pc:docMk/>
            <pc:sldMk cId="1833896916" sldId="1613"/>
            <ac:cxnSpMk id="5" creationId="{2BE70E3A-CEB0-4AD9-A972-A23CFB5DA925}"/>
          </ac:cxnSpMkLst>
        </pc:cxnChg>
      </pc:sldChg>
      <pc:sldChg chg="modSp mod">
        <pc:chgData name="Paul Frame" userId="ded3f5c5-00e7-408d-9358-fc292cfa5078" providerId="ADAL" clId="{693F499B-A52B-4C62-AF41-315A50024597}" dt="2021-10-19T20:27:17.529" v="3123" actId="2711"/>
        <pc:sldMkLst>
          <pc:docMk/>
          <pc:sldMk cId="1016265694" sldId="1646"/>
        </pc:sldMkLst>
        <pc:spChg chg="mod">
          <ac:chgData name="Paul Frame" userId="ded3f5c5-00e7-408d-9358-fc292cfa5078" providerId="ADAL" clId="{693F499B-A52B-4C62-AF41-315A50024597}" dt="2021-10-19T20:27:17.529" v="3123" actId="2711"/>
          <ac:spMkLst>
            <pc:docMk/>
            <pc:sldMk cId="1016265694" sldId="1646"/>
            <ac:spMk id="3" creationId="{00000000-0000-0000-0000-000000000000}"/>
          </ac:spMkLst>
        </pc:spChg>
        <pc:spChg chg="mod">
          <ac:chgData name="Paul Frame" userId="ded3f5c5-00e7-408d-9358-fc292cfa5078" providerId="ADAL" clId="{693F499B-A52B-4C62-AF41-315A50024597}" dt="2021-10-19T17:05:25.323" v="967" actId="1076"/>
          <ac:spMkLst>
            <pc:docMk/>
            <pc:sldMk cId="1016265694" sldId="1646"/>
            <ac:spMk id="6" creationId="{B9BC0336-BDCB-4104-A7AA-4D8123D80E12}"/>
          </ac:spMkLst>
        </pc:spChg>
        <pc:spChg chg="mod">
          <ac:chgData name="Paul Frame" userId="ded3f5c5-00e7-408d-9358-fc292cfa5078" providerId="ADAL" clId="{693F499B-A52B-4C62-AF41-315A50024597}" dt="2021-10-19T18:18:31.036" v="1543" actId="1076"/>
          <ac:spMkLst>
            <pc:docMk/>
            <pc:sldMk cId="1016265694" sldId="1646"/>
            <ac:spMk id="9" creationId="{DC845B69-919C-429D-AF21-3B24CB062F56}"/>
          </ac:spMkLst>
        </pc:spChg>
        <pc:spChg chg="mod">
          <ac:chgData name="Paul Frame" userId="ded3f5c5-00e7-408d-9358-fc292cfa5078" providerId="ADAL" clId="{693F499B-A52B-4C62-AF41-315A50024597}" dt="2021-10-19T17:03:03.045" v="941" actId="1076"/>
          <ac:spMkLst>
            <pc:docMk/>
            <pc:sldMk cId="1016265694" sldId="1646"/>
            <ac:spMk id="10" creationId="{00000000-0000-0000-0000-000000000000}"/>
          </ac:spMkLst>
        </pc:spChg>
        <pc:graphicFrameChg chg="mod">
          <ac:chgData name="Paul Frame" userId="ded3f5c5-00e7-408d-9358-fc292cfa5078" providerId="ADAL" clId="{693F499B-A52B-4C62-AF41-315A50024597}" dt="2021-10-19T19:25:02.351" v="2187"/>
          <ac:graphicFrameMkLst>
            <pc:docMk/>
            <pc:sldMk cId="1016265694" sldId="1646"/>
            <ac:graphicFrameMk id="7" creationId="{D6BCD088-DA6F-48C1-8786-02CEC853DD07}"/>
          </ac:graphicFrameMkLst>
        </pc:graphicFrameChg>
      </pc:sldChg>
      <pc:sldChg chg="modSp mod">
        <pc:chgData name="Paul Frame" userId="ded3f5c5-00e7-408d-9358-fc292cfa5078" providerId="ADAL" clId="{693F499B-A52B-4C62-AF41-315A50024597}" dt="2021-10-19T20:26:23.260" v="3115" actId="2711"/>
        <pc:sldMkLst>
          <pc:docMk/>
          <pc:sldMk cId="11230656" sldId="1797"/>
        </pc:sldMkLst>
        <pc:spChg chg="mod">
          <ac:chgData name="Paul Frame" userId="ded3f5c5-00e7-408d-9358-fc292cfa5078" providerId="ADAL" clId="{693F499B-A52B-4C62-AF41-315A50024597}" dt="2021-10-19T16:42:11.922" v="555" actId="1076"/>
          <ac:spMkLst>
            <pc:docMk/>
            <pc:sldMk cId="11230656" sldId="1797"/>
            <ac:spMk id="2" creationId="{0B49E002-1423-E640-BF1A-D99CEFB48158}"/>
          </ac:spMkLst>
        </pc:spChg>
        <pc:spChg chg="mod">
          <ac:chgData name="Paul Frame" userId="ded3f5c5-00e7-408d-9358-fc292cfa5078" providerId="ADAL" clId="{693F499B-A52B-4C62-AF41-315A50024597}" dt="2021-10-19T17:48:36.214" v="1384" actId="255"/>
          <ac:spMkLst>
            <pc:docMk/>
            <pc:sldMk cId="11230656" sldId="1797"/>
            <ac:spMk id="4" creationId="{00000000-0000-0000-0000-000000000000}"/>
          </ac:spMkLst>
        </pc:spChg>
        <pc:spChg chg="mod">
          <ac:chgData name="Paul Frame" userId="ded3f5c5-00e7-408d-9358-fc292cfa5078" providerId="ADAL" clId="{693F499B-A52B-4C62-AF41-315A50024597}" dt="2021-10-19T18:11:31.631" v="1509" actId="947"/>
          <ac:spMkLst>
            <pc:docMk/>
            <pc:sldMk cId="11230656" sldId="1797"/>
            <ac:spMk id="7" creationId="{74CC900F-65B0-43F5-B6D7-5E76DDFF8D45}"/>
          </ac:spMkLst>
        </pc:spChg>
        <pc:spChg chg="mod">
          <ac:chgData name="Paul Frame" userId="ded3f5c5-00e7-408d-9358-fc292cfa5078" providerId="ADAL" clId="{693F499B-A52B-4C62-AF41-315A50024597}" dt="2021-10-19T20:13:26.478" v="3037" actId="20577"/>
          <ac:spMkLst>
            <pc:docMk/>
            <pc:sldMk cId="11230656" sldId="1797"/>
            <ac:spMk id="8" creationId="{D931CCA2-DFEC-BC45-9F65-B5143FD74AB5}"/>
          </ac:spMkLst>
        </pc:spChg>
        <pc:spChg chg="mod">
          <ac:chgData name="Paul Frame" userId="ded3f5c5-00e7-408d-9358-fc292cfa5078" providerId="ADAL" clId="{693F499B-A52B-4C62-AF41-315A50024597}" dt="2021-10-19T20:26:23.260" v="3115" actId="2711"/>
          <ac:spMkLst>
            <pc:docMk/>
            <pc:sldMk cId="11230656" sldId="1797"/>
            <ac:spMk id="9" creationId="{6467DBF7-A960-4077-917B-136AE12B9473}"/>
          </ac:spMkLst>
        </pc:spChg>
        <pc:graphicFrameChg chg="mod">
          <ac:chgData name="Paul Frame" userId="ded3f5c5-00e7-408d-9358-fc292cfa5078" providerId="ADAL" clId="{693F499B-A52B-4C62-AF41-315A50024597}" dt="2021-10-19T19:29:36.851" v="2252"/>
          <ac:graphicFrameMkLst>
            <pc:docMk/>
            <pc:sldMk cId="11230656" sldId="1797"/>
            <ac:graphicFrameMk id="12" creationId="{674F1680-C209-4CC1-BB87-5C482CDA86CA}"/>
          </ac:graphicFrameMkLst>
        </pc:graphicFrameChg>
      </pc:sldChg>
      <pc:sldChg chg="modSp mod">
        <pc:chgData name="Paul Frame" userId="ded3f5c5-00e7-408d-9358-fc292cfa5078" providerId="ADAL" clId="{693F499B-A52B-4C62-AF41-315A50024597}" dt="2021-10-19T20:26:29.817" v="3116" actId="2711"/>
        <pc:sldMkLst>
          <pc:docMk/>
          <pc:sldMk cId="3933786967" sldId="1804"/>
        </pc:sldMkLst>
        <pc:spChg chg="mod">
          <ac:chgData name="Paul Frame" userId="ded3f5c5-00e7-408d-9358-fc292cfa5078" providerId="ADAL" clId="{693F499B-A52B-4C62-AF41-315A50024597}" dt="2021-10-19T16:44:22.931" v="607" actId="1076"/>
          <ac:spMkLst>
            <pc:docMk/>
            <pc:sldMk cId="3933786967" sldId="1804"/>
            <ac:spMk id="2" creationId="{F23BB5BE-036F-4495-B3AF-E77464CCAE67}"/>
          </ac:spMkLst>
        </pc:spChg>
        <pc:spChg chg="mod">
          <ac:chgData name="Paul Frame" userId="ded3f5c5-00e7-408d-9358-fc292cfa5078" providerId="ADAL" clId="{693F499B-A52B-4C62-AF41-315A50024597}" dt="2021-10-19T17:50:11.933" v="1403" actId="1076"/>
          <ac:spMkLst>
            <pc:docMk/>
            <pc:sldMk cId="3933786967" sldId="1804"/>
            <ac:spMk id="3" creationId="{28007BF4-5C58-40B5-8243-48C9A1C6CFC5}"/>
          </ac:spMkLst>
        </pc:spChg>
        <pc:spChg chg="mod">
          <ac:chgData name="Paul Frame" userId="ded3f5c5-00e7-408d-9358-fc292cfa5078" providerId="ADAL" clId="{693F499B-A52B-4C62-AF41-315A50024597}" dt="2021-10-19T18:11:07.392" v="1508" actId="1076"/>
          <ac:spMkLst>
            <pc:docMk/>
            <pc:sldMk cId="3933786967" sldId="1804"/>
            <ac:spMk id="4" creationId="{DBBEECC8-D74E-4D10-8B44-2EF78D7831A6}"/>
          </ac:spMkLst>
        </pc:spChg>
        <pc:spChg chg="mod">
          <ac:chgData name="Paul Frame" userId="ded3f5c5-00e7-408d-9358-fc292cfa5078" providerId="ADAL" clId="{693F499B-A52B-4C62-AF41-315A50024597}" dt="2021-10-19T20:26:29.817" v="3116" actId="2711"/>
          <ac:spMkLst>
            <pc:docMk/>
            <pc:sldMk cId="3933786967" sldId="1804"/>
            <ac:spMk id="7" creationId="{61A71966-3469-43FF-B60B-C37E7DAC2258}"/>
          </ac:spMkLst>
        </pc:spChg>
        <pc:graphicFrameChg chg="modGraphic">
          <ac:chgData name="Paul Frame" userId="ded3f5c5-00e7-408d-9358-fc292cfa5078" providerId="ADAL" clId="{693F499B-A52B-4C62-AF41-315A50024597}" dt="2021-10-19T19:57:24.981" v="2715" actId="948"/>
          <ac:graphicFrameMkLst>
            <pc:docMk/>
            <pc:sldMk cId="3933786967" sldId="1804"/>
            <ac:graphicFrameMk id="9" creationId="{7D08F818-4FE7-4CF7-8D8A-EBA539907896}"/>
          </ac:graphicFrameMkLst>
        </pc:graphicFrameChg>
      </pc:sldChg>
      <pc:sldChg chg="modSp mod modNotesTx">
        <pc:chgData name="Paul Frame" userId="ded3f5c5-00e7-408d-9358-fc292cfa5078" providerId="ADAL" clId="{693F499B-A52B-4C62-AF41-315A50024597}" dt="2021-10-19T20:24:52.787" v="3103" actId="207"/>
        <pc:sldMkLst>
          <pc:docMk/>
          <pc:sldMk cId="2584289920" sldId="1805"/>
        </pc:sldMkLst>
        <pc:spChg chg="mod">
          <ac:chgData name="Paul Frame" userId="ded3f5c5-00e7-408d-9358-fc292cfa5078" providerId="ADAL" clId="{693F499B-A52B-4C62-AF41-315A50024597}" dt="2021-10-19T17:58:07.997" v="1435" actId="1076"/>
          <ac:spMkLst>
            <pc:docMk/>
            <pc:sldMk cId="2584289920" sldId="1805"/>
            <ac:spMk id="8" creationId="{5F5BD2AF-C2BD-F244-A08F-0075424B94C9}"/>
          </ac:spMkLst>
        </pc:spChg>
        <pc:spChg chg="mod">
          <ac:chgData name="Paul Frame" userId="ded3f5c5-00e7-408d-9358-fc292cfa5078" providerId="ADAL" clId="{693F499B-A52B-4C62-AF41-315A50024597}" dt="2021-10-19T20:24:52.787" v="3103" actId="207"/>
          <ac:spMkLst>
            <pc:docMk/>
            <pc:sldMk cId="2584289920" sldId="1805"/>
            <ac:spMk id="9" creationId="{3AFB7E7A-0EDF-44FE-A1CF-8992BC4050D9}"/>
          </ac:spMkLst>
        </pc:spChg>
        <pc:spChg chg="mod">
          <ac:chgData name="Paul Frame" userId="ded3f5c5-00e7-408d-9358-fc292cfa5078" providerId="ADAL" clId="{693F499B-A52B-4C62-AF41-315A50024597}" dt="2021-10-19T19:33:43.481" v="2281" actId="20577"/>
          <ac:spMkLst>
            <pc:docMk/>
            <pc:sldMk cId="2584289920" sldId="1805"/>
            <ac:spMk id="21" creationId="{B8CD6A35-CA6D-4B2D-9EBF-9A9EA573531C}"/>
          </ac:spMkLst>
        </pc:spChg>
        <pc:spChg chg="mod">
          <ac:chgData name="Paul Frame" userId="ded3f5c5-00e7-408d-9358-fc292cfa5078" providerId="ADAL" clId="{693F499B-A52B-4C62-AF41-315A50024597}" dt="2021-10-19T17:45:06.822" v="1345" actId="20577"/>
          <ac:spMkLst>
            <pc:docMk/>
            <pc:sldMk cId="2584289920" sldId="1805"/>
            <ac:spMk id="27" creationId="{4A0C418E-21EE-DC40-A978-D7B64F675ACE}"/>
          </ac:spMkLst>
        </pc:spChg>
        <pc:spChg chg="mod">
          <ac:chgData name="Paul Frame" userId="ded3f5c5-00e7-408d-9358-fc292cfa5078" providerId="ADAL" clId="{693F499B-A52B-4C62-AF41-315A50024597}" dt="2021-10-19T16:17:40.588" v="140" actId="14100"/>
          <ac:spMkLst>
            <pc:docMk/>
            <pc:sldMk cId="2584289920" sldId="1805"/>
            <ac:spMk id="1027" creationId="{00000000-0000-0000-0000-000000000000}"/>
          </ac:spMkLst>
        </pc:spChg>
        <pc:graphicFrameChg chg="mod">
          <ac:chgData name="Paul Frame" userId="ded3f5c5-00e7-408d-9358-fc292cfa5078" providerId="ADAL" clId="{693F499B-A52B-4C62-AF41-315A50024597}" dt="2021-10-19T19:27:32.267" v="2188"/>
          <ac:graphicFrameMkLst>
            <pc:docMk/>
            <pc:sldMk cId="2584289920" sldId="1805"/>
            <ac:graphicFrameMk id="18" creationId="{7EF3BB08-DDA2-4A98-8D25-7A7B5D24FC91}"/>
          </ac:graphicFrameMkLst>
        </pc:graphicFrameChg>
      </pc:sldChg>
      <pc:sldChg chg="modSp mod modNotesTx">
        <pc:chgData name="Paul Frame" userId="ded3f5c5-00e7-408d-9358-fc292cfa5078" providerId="ADAL" clId="{693F499B-A52B-4C62-AF41-315A50024597}" dt="2021-10-19T20:25:00.924" v="3104" actId="2711"/>
        <pc:sldMkLst>
          <pc:docMk/>
          <pc:sldMk cId="249685756" sldId="1808"/>
        </pc:sldMkLst>
        <pc:spChg chg="mod">
          <ac:chgData name="Paul Frame" userId="ded3f5c5-00e7-408d-9358-fc292cfa5078" providerId="ADAL" clId="{693F499B-A52B-4C62-AF41-315A50024597}" dt="2021-10-19T19:36:08.582" v="2307" actId="1038"/>
          <ac:spMkLst>
            <pc:docMk/>
            <pc:sldMk cId="249685756" sldId="1808"/>
            <ac:spMk id="7" creationId="{5021D41B-335F-45E7-9B41-642F08CA1B4D}"/>
          </ac:spMkLst>
        </pc:spChg>
        <pc:spChg chg="mod">
          <ac:chgData name="Paul Frame" userId="ded3f5c5-00e7-408d-9358-fc292cfa5078" providerId="ADAL" clId="{693F499B-A52B-4C62-AF41-315A50024597}" dt="2021-10-19T17:58:28.545" v="1436" actId="1076"/>
          <ac:spMkLst>
            <pc:docMk/>
            <pc:sldMk cId="249685756" sldId="1808"/>
            <ac:spMk id="8" creationId="{5F5BD2AF-C2BD-F244-A08F-0075424B94C9}"/>
          </ac:spMkLst>
        </pc:spChg>
        <pc:spChg chg="mod">
          <ac:chgData name="Paul Frame" userId="ded3f5c5-00e7-408d-9358-fc292cfa5078" providerId="ADAL" clId="{693F499B-A52B-4C62-AF41-315A50024597}" dt="2021-10-19T19:36:00.768" v="2303" actId="1038"/>
          <ac:spMkLst>
            <pc:docMk/>
            <pc:sldMk cId="249685756" sldId="1808"/>
            <ac:spMk id="9" creationId="{62AE091D-A8B7-43DF-BDC3-69C44D9B2568}"/>
          </ac:spMkLst>
        </pc:spChg>
        <pc:spChg chg="mod">
          <ac:chgData name="Paul Frame" userId="ded3f5c5-00e7-408d-9358-fc292cfa5078" providerId="ADAL" clId="{693F499B-A52B-4C62-AF41-315A50024597}" dt="2021-10-19T19:36:08.582" v="2307" actId="1038"/>
          <ac:spMkLst>
            <pc:docMk/>
            <pc:sldMk cId="249685756" sldId="1808"/>
            <ac:spMk id="10" creationId="{FEC94B41-8EC3-44E2-B295-4E538AA533F0}"/>
          </ac:spMkLst>
        </pc:spChg>
        <pc:spChg chg="mod">
          <ac:chgData name="Paul Frame" userId="ded3f5c5-00e7-408d-9358-fc292cfa5078" providerId="ADAL" clId="{693F499B-A52B-4C62-AF41-315A50024597}" dt="2021-10-19T19:35:46.804" v="2291" actId="1038"/>
          <ac:spMkLst>
            <pc:docMk/>
            <pc:sldMk cId="249685756" sldId="1808"/>
            <ac:spMk id="11" creationId="{7E20FA38-FD7A-4BD9-97DB-045667D4980C}"/>
          </ac:spMkLst>
        </pc:spChg>
        <pc:spChg chg="mod">
          <ac:chgData name="Paul Frame" userId="ded3f5c5-00e7-408d-9358-fc292cfa5078" providerId="ADAL" clId="{693F499B-A52B-4C62-AF41-315A50024597}" dt="2021-10-19T20:25:00.924" v="3104" actId="2711"/>
          <ac:spMkLst>
            <pc:docMk/>
            <pc:sldMk cId="249685756" sldId="1808"/>
            <ac:spMk id="12" creationId="{98F6DA8F-EA4B-44C5-B4CD-2DBB1AA21EB5}"/>
          </ac:spMkLst>
        </pc:spChg>
        <pc:spChg chg="mod">
          <ac:chgData name="Paul Frame" userId="ded3f5c5-00e7-408d-9358-fc292cfa5078" providerId="ADAL" clId="{693F499B-A52B-4C62-AF41-315A50024597}" dt="2021-10-19T19:35:46.804" v="2291" actId="1038"/>
          <ac:spMkLst>
            <pc:docMk/>
            <pc:sldMk cId="249685756" sldId="1808"/>
            <ac:spMk id="13" creationId="{B3D6F2FF-C8CC-4801-A96E-D355FAC087E3}"/>
          </ac:spMkLst>
        </pc:spChg>
        <pc:spChg chg="mod">
          <ac:chgData name="Paul Frame" userId="ded3f5c5-00e7-408d-9358-fc292cfa5078" providerId="ADAL" clId="{693F499B-A52B-4C62-AF41-315A50024597}" dt="2021-10-19T17:23:06.405" v="1140" actId="20577"/>
          <ac:spMkLst>
            <pc:docMk/>
            <pc:sldMk cId="249685756" sldId="1808"/>
            <ac:spMk id="17" creationId="{4A3B9961-510D-2940-AD31-B3BC563ECF3B}"/>
          </ac:spMkLst>
        </pc:spChg>
        <pc:spChg chg="mod">
          <ac:chgData name="Paul Frame" userId="ded3f5c5-00e7-408d-9358-fc292cfa5078" providerId="ADAL" clId="{693F499B-A52B-4C62-AF41-315A50024597}" dt="2021-10-19T16:26:43.156" v="291" actId="14100"/>
          <ac:spMkLst>
            <pc:docMk/>
            <pc:sldMk cId="249685756" sldId="1808"/>
            <ac:spMk id="20" creationId="{F820538A-E75E-924E-BADE-CA2FA757CC31}"/>
          </ac:spMkLst>
        </pc:spChg>
        <pc:spChg chg="mod">
          <ac:chgData name="Paul Frame" userId="ded3f5c5-00e7-408d-9358-fc292cfa5078" providerId="ADAL" clId="{693F499B-A52B-4C62-AF41-315A50024597}" dt="2021-10-19T16:16:42.651" v="138" actId="1076"/>
          <ac:spMkLst>
            <pc:docMk/>
            <pc:sldMk cId="249685756" sldId="1808"/>
            <ac:spMk id="1027" creationId="{00000000-0000-0000-0000-000000000000}"/>
          </ac:spMkLst>
        </pc:spChg>
        <pc:graphicFrameChg chg="mod">
          <ac:chgData name="Paul Frame" userId="ded3f5c5-00e7-408d-9358-fc292cfa5078" providerId="ADAL" clId="{693F499B-A52B-4C62-AF41-315A50024597}" dt="2021-10-19T19:35:13.105" v="2287" actId="255"/>
          <ac:graphicFrameMkLst>
            <pc:docMk/>
            <pc:sldMk cId="249685756" sldId="1808"/>
            <ac:graphicFrameMk id="19" creationId="{0F68924F-1936-1047-8290-80584D3B6F1C}"/>
          </ac:graphicFrameMkLst>
        </pc:graphicFrameChg>
      </pc:sldChg>
      <pc:sldChg chg="modSp mod modNotesTx">
        <pc:chgData name="Paul Frame" userId="ded3f5c5-00e7-408d-9358-fc292cfa5078" providerId="ADAL" clId="{693F499B-A52B-4C62-AF41-315A50024597}" dt="2021-10-19T20:26:42.266" v="3118" actId="2711"/>
        <pc:sldMkLst>
          <pc:docMk/>
          <pc:sldMk cId="3009128878" sldId="1812"/>
        </pc:sldMkLst>
        <pc:spChg chg="mod">
          <ac:chgData name="Paul Frame" userId="ded3f5c5-00e7-408d-9358-fc292cfa5078" providerId="ADAL" clId="{693F499B-A52B-4C62-AF41-315A50024597}" dt="2021-10-19T17:26:10.981" v="1159" actId="1076"/>
          <ac:spMkLst>
            <pc:docMk/>
            <pc:sldMk cId="3009128878" sldId="1812"/>
            <ac:spMk id="5" creationId="{A77D84D5-8D53-2F4E-A768-3B15A608894D}"/>
          </ac:spMkLst>
        </pc:spChg>
        <pc:spChg chg="mod">
          <ac:chgData name="Paul Frame" userId="ded3f5c5-00e7-408d-9358-fc292cfa5078" providerId="ADAL" clId="{693F499B-A52B-4C62-AF41-315A50024597}" dt="2021-10-19T19:03:34.562" v="1980" actId="20577"/>
          <ac:spMkLst>
            <pc:docMk/>
            <pc:sldMk cId="3009128878" sldId="1812"/>
            <ac:spMk id="8" creationId="{5F5BD2AF-C2BD-F244-A08F-0075424B94C9}"/>
          </ac:spMkLst>
        </pc:spChg>
        <pc:spChg chg="mod">
          <ac:chgData name="Paul Frame" userId="ded3f5c5-00e7-408d-9358-fc292cfa5078" providerId="ADAL" clId="{693F499B-A52B-4C62-AF41-315A50024597}" dt="2021-10-19T20:26:42.266" v="3118" actId="2711"/>
          <ac:spMkLst>
            <pc:docMk/>
            <pc:sldMk cId="3009128878" sldId="1812"/>
            <ac:spMk id="12" creationId="{8A816739-2B6A-40FF-A49D-281E9205AE76}"/>
          </ac:spMkLst>
        </pc:spChg>
        <pc:spChg chg="mod">
          <ac:chgData name="Paul Frame" userId="ded3f5c5-00e7-408d-9358-fc292cfa5078" providerId="ADAL" clId="{693F499B-A52B-4C62-AF41-315A50024597}" dt="2021-10-19T16:48:43.955" v="677" actId="3064"/>
          <ac:spMkLst>
            <pc:docMk/>
            <pc:sldMk cId="3009128878" sldId="1812"/>
            <ac:spMk id="16" creationId="{6C99B4A0-E6AB-414D-9824-5287F0F8E2D4}"/>
          </ac:spMkLst>
        </pc:spChg>
        <pc:spChg chg="mod">
          <ac:chgData name="Paul Frame" userId="ded3f5c5-00e7-408d-9358-fc292cfa5078" providerId="ADAL" clId="{693F499B-A52B-4C62-AF41-315A50024597}" dt="2021-10-19T16:50:05.223" v="745" actId="6549"/>
          <ac:spMkLst>
            <pc:docMk/>
            <pc:sldMk cId="3009128878" sldId="1812"/>
            <ac:spMk id="1027" creationId="{00000000-0000-0000-0000-000000000000}"/>
          </ac:spMkLst>
        </pc:spChg>
        <pc:graphicFrameChg chg="mod">
          <ac:chgData name="Paul Frame" userId="ded3f5c5-00e7-408d-9358-fc292cfa5078" providerId="ADAL" clId="{693F499B-A52B-4C62-AF41-315A50024597}" dt="2021-10-19T19:03:47.880" v="1981" actId="207"/>
          <ac:graphicFrameMkLst>
            <pc:docMk/>
            <pc:sldMk cId="3009128878" sldId="1812"/>
            <ac:graphicFrameMk id="18" creationId="{A4332A2F-047A-FB44-BABC-0900CB480F84}"/>
          </ac:graphicFrameMkLst>
        </pc:graphicFrameChg>
      </pc:sldChg>
      <pc:sldChg chg="modSp mod modNotesTx">
        <pc:chgData name="Paul Frame" userId="ded3f5c5-00e7-408d-9358-fc292cfa5078" providerId="ADAL" clId="{693F499B-A52B-4C62-AF41-315A50024597}" dt="2021-10-19T20:26:49.482" v="3119" actId="2711"/>
        <pc:sldMkLst>
          <pc:docMk/>
          <pc:sldMk cId="2283942335" sldId="1813"/>
        </pc:sldMkLst>
        <pc:spChg chg="mod">
          <ac:chgData name="Paul Frame" userId="ded3f5c5-00e7-408d-9358-fc292cfa5078" providerId="ADAL" clId="{693F499B-A52B-4C62-AF41-315A50024597}" dt="2021-10-19T20:19:37.804" v="3078" actId="14100"/>
          <ac:spMkLst>
            <pc:docMk/>
            <pc:sldMk cId="2283942335" sldId="1813"/>
            <ac:spMk id="2" creationId="{77244BF9-06FC-4588-B5FA-1DB355855B75}"/>
          </ac:spMkLst>
        </pc:spChg>
        <pc:spChg chg="mod">
          <ac:chgData name="Paul Frame" userId="ded3f5c5-00e7-408d-9358-fc292cfa5078" providerId="ADAL" clId="{693F499B-A52B-4C62-AF41-315A50024597}" dt="2021-10-19T20:20:39.788" v="3101" actId="1038"/>
          <ac:spMkLst>
            <pc:docMk/>
            <pc:sldMk cId="2283942335" sldId="1813"/>
            <ac:spMk id="3" creationId="{694E733F-7634-4D9E-96DA-B49BCB093116}"/>
          </ac:spMkLst>
        </pc:spChg>
        <pc:spChg chg="mod">
          <ac:chgData name="Paul Frame" userId="ded3f5c5-00e7-408d-9358-fc292cfa5078" providerId="ADAL" clId="{693F499B-A52B-4C62-AF41-315A50024597}" dt="2021-10-19T18:13:43.445" v="1527" actId="1076"/>
          <ac:spMkLst>
            <pc:docMk/>
            <pc:sldMk cId="2283942335" sldId="1813"/>
            <ac:spMk id="8" creationId="{5F5BD2AF-C2BD-F244-A08F-0075424B94C9}"/>
          </ac:spMkLst>
        </pc:spChg>
        <pc:spChg chg="mod">
          <ac:chgData name="Paul Frame" userId="ded3f5c5-00e7-408d-9358-fc292cfa5078" providerId="ADAL" clId="{693F499B-A52B-4C62-AF41-315A50024597}" dt="2021-10-19T20:20:12.159" v="3083" actId="465"/>
          <ac:spMkLst>
            <pc:docMk/>
            <pc:sldMk cId="2283942335" sldId="1813"/>
            <ac:spMk id="9" creationId="{933209CE-3580-4C46-841A-DBAFD777BF2A}"/>
          </ac:spMkLst>
        </pc:spChg>
        <pc:spChg chg="mod">
          <ac:chgData name="Paul Frame" userId="ded3f5c5-00e7-408d-9358-fc292cfa5078" providerId="ADAL" clId="{693F499B-A52B-4C62-AF41-315A50024597}" dt="2021-10-19T20:19:56.185" v="3082" actId="14100"/>
          <ac:spMkLst>
            <pc:docMk/>
            <pc:sldMk cId="2283942335" sldId="1813"/>
            <ac:spMk id="10" creationId="{0F08BF70-1FA1-4998-A35D-8ADB19BFEB89}"/>
          </ac:spMkLst>
        </pc:spChg>
        <pc:spChg chg="mod">
          <ac:chgData name="Paul Frame" userId="ded3f5c5-00e7-408d-9358-fc292cfa5078" providerId="ADAL" clId="{693F499B-A52B-4C62-AF41-315A50024597}" dt="2021-10-19T17:24:03.584" v="1147" actId="1076"/>
          <ac:spMkLst>
            <pc:docMk/>
            <pc:sldMk cId="2283942335" sldId="1813"/>
            <ac:spMk id="11" creationId="{5031102C-A072-394C-ACCA-B8F92AACF88E}"/>
          </ac:spMkLst>
        </pc:spChg>
        <pc:spChg chg="mod">
          <ac:chgData name="Paul Frame" userId="ded3f5c5-00e7-408d-9358-fc292cfa5078" providerId="ADAL" clId="{693F499B-A52B-4C62-AF41-315A50024597}" dt="2021-10-19T20:20:39.788" v="3101" actId="1038"/>
          <ac:spMkLst>
            <pc:docMk/>
            <pc:sldMk cId="2283942335" sldId="1813"/>
            <ac:spMk id="13" creationId="{7E096F79-A620-4EE9-A73D-EF77256CC203}"/>
          </ac:spMkLst>
        </pc:spChg>
        <pc:spChg chg="mod">
          <ac:chgData name="Paul Frame" userId="ded3f5c5-00e7-408d-9358-fc292cfa5078" providerId="ADAL" clId="{693F499B-A52B-4C62-AF41-315A50024597}" dt="2021-10-19T20:26:49.482" v="3119" actId="2711"/>
          <ac:spMkLst>
            <pc:docMk/>
            <pc:sldMk cId="2283942335" sldId="1813"/>
            <ac:spMk id="14" creationId="{CCCF35F7-2E2E-4F60-B90A-70B15E5B726C}"/>
          </ac:spMkLst>
        </pc:spChg>
        <pc:spChg chg="mod">
          <ac:chgData name="Paul Frame" userId="ded3f5c5-00e7-408d-9358-fc292cfa5078" providerId="ADAL" clId="{693F499B-A52B-4C62-AF41-315A50024597}" dt="2021-10-19T20:20:39.788" v="3101" actId="1038"/>
          <ac:spMkLst>
            <pc:docMk/>
            <pc:sldMk cId="2283942335" sldId="1813"/>
            <ac:spMk id="15" creationId="{886D9575-AAE7-4941-B2B3-DFD5E68CACBB}"/>
          </ac:spMkLst>
        </pc:spChg>
        <pc:spChg chg="mod">
          <ac:chgData name="Paul Frame" userId="ded3f5c5-00e7-408d-9358-fc292cfa5078" providerId="ADAL" clId="{693F499B-A52B-4C62-AF41-315A50024597}" dt="2021-10-19T16:51:49.427" v="755" actId="14100"/>
          <ac:spMkLst>
            <pc:docMk/>
            <pc:sldMk cId="2283942335" sldId="1813"/>
            <ac:spMk id="19" creationId="{2579D78B-BFAC-AE49-B35A-2239660789CF}"/>
          </ac:spMkLst>
        </pc:spChg>
        <pc:spChg chg="mod">
          <ac:chgData name="Paul Frame" userId="ded3f5c5-00e7-408d-9358-fc292cfa5078" providerId="ADAL" clId="{693F499B-A52B-4C62-AF41-315A50024597}" dt="2021-10-19T16:51:05.041" v="750" actId="1076"/>
          <ac:spMkLst>
            <pc:docMk/>
            <pc:sldMk cId="2283942335" sldId="1813"/>
            <ac:spMk id="1027" creationId="{00000000-0000-0000-0000-000000000000}"/>
          </ac:spMkLst>
        </pc:spChg>
        <pc:graphicFrameChg chg="mod">
          <ac:chgData name="Paul Frame" userId="ded3f5c5-00e7-408d-9358-fc292cfa5078" providerId="ADAL" clId="{693F499B-A52B-4C62-AF41-315A50024597}" dt="2021-10-19T19:10:11.112" v="2062" actId="207"/>
          <ac:graphicFrameMkLst>
            <pc:docMk/>
            <pc:sldMk cId="2283942335" sldId="1813"/>
            <ac:graphicFrameMk id="18" creationId="{52B1CDE9-FC91-D743-92C8-3D07B597596F}"/>
          </ac:graphicFrameMkLst>
        </pc:graphicFrameChg>
      </pc:sldChg>
      <pc:sldChg chg="modSp mod modNotesTx">
        <pc:chgData name="Paul Frame" userId="ded3f5c5-00e7-408d-9358-fc292cfa5078" providerId="ADAL" clId="{693F499B-A52B-4C62-AF41-315A50024597}" dt="2021-10-19T20:25:09.014" v="3105" actId="2711"/>
        <pc:sldMkLst>
          <pc:docMk/>
          <pc:sldMk cId="2570556443" sldId="1816"/>
        </pc:sldMkLst>
        <pc:spChg chg="mod">
          <ac:chgData name="Paul Frame" userId="ded3f5c5-00e7-408d-9358-fc292cfa5078" providerId="ADAL" clId="{693F499B-A52B-4C62-AF41-315A50024597}" dt="2021-10-19T20:25:09.014" v="3105" actId="2711"/>
          <ac:spMkLst>
            <pc:docMk/>
            <pc:sldMk cId="2570556443" sldId="1816"/>
            <ac:spMk id="7" creationId="{48DC38A1-EF7E-42B1-9C27-724E14C6AB75}"/>
          </ac:spMkLst>
        </pc:spChg>
        <pc:spChg chg="mod">
          <ac:chgData name="Paul Frame" userId="ded3f5c5-00e7-408d-9358-fc292cfa5078" providerId="ADAL" clId="{693F499B-A52B-4C62-AF41-315A50024597}" dt="2021-10-19T17:58:45.665" v="1437" actId="1076"/>
          <ac:spMkLst>
            <pc:docMk/>
            <pc:sldMk cId="2570556443" sldId="1816"/>
            <ac:spMk id="8" creationId="{5F5BD2AF-C2BD-F244-A08F-0075424B94C9}"/>
          </ac:spMkLst>
        </pc:spChg>
        <pc:spChg chg="mod">
          <ac:chgData name="Paul Frame" userId="ded3f5c5-00e7-408d-9358-fc292cfa5078" providerId="ADAL" clId="{693F499B-A52B-4C62-AF41-315A50024597}" dt="2021-10-19T17:28:24.518" v="1164" actId="1076"/>
          <ac:spMkLst>
            <pc:docMk/>
            <pc:sldMk cId="2570556443" sldId="1816"/>
            <ac:spMk id="15" creationId="{F6461430-07E5-7B4E-B6FB-65B3BF2D91E0}"/>
          </ac:spMkLst>
        </pc:spChg>
        <pc:spChg chg="mod">
          <ac:chgData name="Paul Frame" userId="ded3f5c5-00e7-408d-9358-fc292cfa5078" providerId="ADAL" clId="{693F499B-A52B-4C62-AF41-315A50024597}" dt="2021-10-19T16:26:59.155" v="293" actId="14100"/>
          <ac:spMkLst>
            <pc:docMk/>
            <pc:sldMk cId="2570556443" sldId="1816"/>
            <ac:spMk id="17" creationId="{B19E421F-221C-4CA3-8C85-90EE34A7BDE3}"/>
          </ac:spMkLst>
        </pc:spChg>
        <pc:spChg chg="mod">
          <ac:chgData name="Paul Frame" userId="ded3f5c5-00e7-408d-9358-fc292cfa5078" providerId="ADAL" clId="{693F499B-A52B-4C62-AF41-315A50024597}" dt="2021-10-19T16:18:02.379" v="142" actId="1076"/>
          <ac:spMkLst>
            <pc:docMk/>
            <pc:sldMk cId="2570556443" sldId="1816"/>
            <ac:spMk id="1027" creationId="{00000000-0000-0000-0000-000000000000}"/>
          </ac:spMkLst>
        </pc:spChg>
        <pc:graphicFrameChg chg="mod">
          <ac:chgData name="Paul Frame" userId="ded3f5c5-00e7-408d-9358-fc292cfa5078" providerId="ADAL" clId="{693F499B-A52B-4C62-AF41-315A50024597}" dt="2021-10-19T19:38:07.480" v="2320"/>
          <ac:graphicFrameMkLst>
            <pc:docMk/>
            <pc:sldMk cId="2570556443" sldId="1816"/>
            <ac:graphicFrameMk id="22" creationId="{68F117AE-E164-A34B-AACF-B58B4BB99396}"/>
          </ac:graphicFrameMkLst>
        </pc:graphicFrameChg>
      </pc:sldChg>
      <pc:sldChg chg="modSp mod modNotesTx">
        <pc:chgData name="Paul Frame" userId="ded3f5c5-00e7-408d-9358-fc292cfa5078" providerId="ADAL" clId="{693F499B-A52B-4C62-AF41-315A50024597}" dt="2021-10-19T20:26:09.206" v="3113" actId="2711"/>
        <pc:sldMkLst>
          <pc:docMk/>
          <pc:sldMk cId="3152487513" sldId="1817"/>
        </pc:sldMkLst>
        <pc:spChg chg="mod">
          <ac:chgData name="Paul Frame" userId="ded3f5c5-00e7-408d-9358-fc292cfa5078" providerId="ADAL" clId="{693F499B-A52B-4C62-AF41-315A50024597}" dt="2021-10-19T18:08:12.649" v="1493" actId="14100"/>
          <ac:spMkLst>
            <pc:docMk/>
            <pc:sldMk cId="3152487513" sldId="1817"/>
            <ac:spMk id="8" creationId="{5F5BD2AF-C2BD-F244-A08F-0075424B94C9}"/>
          </ac:spMkLst>
        </pc:spChg>
        <pc:spChg chg="mod">
          <ac:chgData name="Paul Frame" userId="ded3f5c5-00e7-408d-9358-fc292cfa5078" providerId="ADAL" clId="{693F499B-A52B-4C62-AF41-315A50024597}" dt="2021-10-19T20:26:09.206" v="3113" actId="2711"/>
          <ac:spMkLst>
            <pc:docMk/>
            <pc:sldMk cId="3152487513" sldId="1817"/>
            <ac:spMk id="9" creationId="{45D731BF-1A76-482A-8D26-7EE3BD7C27BE}"/>
          </ac:spMkLst>
        </pc:spChg>
        <pc:spChg chg="mod">
          <ac:chgData name="Paul Frame" userId="ded3f5c5-00e7-408d-9358-fc292cfa5078" providerId="ADAL" clId="{693F499B-A52B-4C62-AF41-315A50024597}" dt="2021-10-19T17:25:11.866" v="1153" actId="1076"/>
          <ac:spMkLst>
            <pc:docMk/>
            <pc:sldMk cId="3152487513" sldId="1817"/>
            <ac:spMk id="11" creationId="{9D9F4EC9-4198-9146-B355-180089250942}"/>
          </ac:spMkLst>
        </pc:spChg>
        <pc:spChg chg="mod">
          <ac:chgData name="Paul Frame" userId="ded3f5c5-00e7-408d-9358-fc292cfa5078" providerId="ADAL" clId="{693F499B-A52B-4C62-AF41-315A50024597}" dt="2021-10-19T16:39:58.881" v="510" actId="3064"/>
          <ac:spMkLst>
            <pc:docMk/>
            <pc:sldMk cId="3152487513" sldId="1817"/>
            <ac:spMk id="18" creationId="{0EAE193D-8036-0D4C-BDDF-86DE71CBF128}"/>
          </ac:spMkLst>
        </pc:spChg>
        <pc:spChg chg="mod">
          <ac:chgData name="Paul Frame" userId="ded3f5c5-00e7-408d-9358-fc292cfa5078" providerId="ADAL" clId="{693F499B-A52B-4C62-AF41-315A50024597}" dt="2021-10-19T16:39:34.130" v="505" actId="20577"/>
          <ac:spMkLst>
            <pc:docMk/>
            <pc:sldMk cId="3152487513" sldId="1817"/>
            <ac:spMk id="1027" creationId="{00000000-0000-0000-0000-000000000000}"/>
          </ac:spMkLst>
        </pc:spChg>
        <pc:graphicFrameChg chg="mod">
          <ac:chgData name="Paul Frame" userId="ded3f5c5-00e7-408d-9358-fc292cfa5078" providerId="ADAL" clId="{693F499B-A52B-4C62-AF41-315A50024597}" dt="2021-10-19T18:44:09.679" v="1870" actId="2711"/>
          <ac:graphicFrameMkLst>
            <pc:docMk/>
            <pc:sldMk cId="3152487513" sldId="1817"/>
            <ac:graphicFrameMk id="16" creationId="{05D7C800-454D-794F-B98A-D034CDAABC64}"/>
          </ac:graphicFrameMkLst>
        </pc:graphicFrameChg>
      </pc:sldChg>
      <pc:sldChg chg="delSp modSp mod">
        <pc:chgData name="Paul Frame" userId="ded3f5c5-00e7-408d-9358-fc292cfa5078" providerId="ADAL" clId="{693F499B-A52B-4C62-AF41-315A50024597}" dt="2021-10-19T20:25:44.361" v="3109" actId="2711"/>
        <pc:sldMkLst>
          <pc:docMk/>
          <pc:sldMk cId="2862143885" sldId="1818"/>
        </pc:sldMkLst>
        <pc:spChg chg="mod">
          <ac:chgData name="Paul Frame" userId="ded3f5c5-00e7-408d-9358-fc292cfa5078" providerId="ADAL" clId="{693F499B-A52B-4C62-AF41-315A50024597}" dt="2021-10-19T17:37:23.167" v="1273" actId="255"/>
          <ac:spMkLst>
            <pc:docMk/>
            <pc:sldMk cId="2862143885" sldId="1818"/>
            <ac:spMk id="4" creationId="{4CD3FC82-09AB-421B-852B-1729B11B3A01}"/>
          </ac:spMkLst>
        </pc:spChg>
        <pc:spChg chg="mod">
          <ac:chgData name="Paul Frame" userId="ded3f5c5-00e7-408d-9358-fc292cfa5078" providerId="ADAL" clId="{693F499B-A52B-4C62-AF41-315A50024597}" dt="2021-10-19T18:34:06.628" v="1626" actId="1036"/>
          <ac:spMkLst>
            <pc:docMk/>
            <pc:sldMk cId="2862143885" sldId="1818"/>
            <ac:spMk id="17" creationId="{00000000-0000-0000-0000-000000000000}"/>
          </ac:spMkLst>
        </pc:spChg>
        <pc:spChg chg="mod">
          <ac:chgData name="Paul Frame" userId="ded3f5c5-00e7-408d-9358-fc292cfa5078" providerId="ADAL" clId="{693F499B-A52B-4C62-AF41-315A50024597}" dt="2021-10-19T18:34:10.195" v="1629" actId="1036"/>
          <ac:spMkLst>
            <pc:docMk/>
            <pc:sldMk cId="2862143885" sldId="1818"/>
            <ac:spMk id="20" creationId="{00000000-0000-0000-0000-000000000000}"/>
          </ac:spMkLst>
        </pc:spChg>
        <pc:spChg chg="del">
          <ac:chgData name="Paul Frame" userId="ded3f5c5-00e7-408d-9358-fc292cfa5078" providerId="ADAL" clId="{693F499B-A52B-4C62-AF41-315A50024597}" dt="2021-10-19T16:29:15.190" v="303" actId="478"/>
          <ac:spMkLst>
            <pc:docMk/>
            <pc:sldMk cId="2862143885" sldId="1818"/>
            <ac:spMk id="21" creationId="{9CEC9F24-F4F6-4812-81CB-A91B707ECD73}"/>
          </ac:spMkLst>
        </pc:spChg>
        <pc:spChg chg="mod">
          <ac:chgData name="Paul Frame" userId="ded3f5c5-00e7-408d-9358-fc292cfa5078" providerId="ADAL" clId="{693F499B-A52B-4C62-AF41-315A50024597}" dt="2021-10-19T16:22:23.206" v="181" actId="1076"/>
          <ac:spMkLst>
            <pc:docMk/>
            <pc:sldMk cId="2862143885" sldId="1818"/>
            <ac:spMk id="22" creationId="{C41F0EA2-0218-44A9-B503-2BA151D500D3}"/>
          </ac:spMkLst>
        </pc:spChg>
        <pc:spChg chg="mod">
          <ac:chgData name="Paul Frame" userId="ded3f5c5-00e7-408d-9358-fc292cfa5078" providerId="ADAL" clId="{693F499B-A52B-4C62-AF41-315A50024597}" dt="2021-10-19T20:25:44.361" v="3109" actId="2711"/>
          <ac:spMkLst>
            <pc:docMk/>
            <pc:sldMk cId="2862143885" sldId="1818"/>
            <ac:spMk id="23" creationId="{A4B295B2-E816-4FD8-AB79-06E66517C124}"/>
          </ac:spMkLst>
        </pc:spChg>
        <pc:spChg chg="del mod">
          <ac:chgData name="Paul Frame" userId="ded3f5c5-00e7-408d-9358-fc292cfa5078" providerId="ADAL" clId="{693F499B-A52B-4C62-AF41-315A50024597}" dt="2021-10-19T16:29:15.190" v="303" actId="478"/>
          <ac:spMkLst>
            <pc:docMk/>
            <pc:sldMk cId="2862143885" sldId="1818"/>
            <ac:spMk id="27" creationId="{00000000-0000-0000-0000-000000000000}"/>
          </ac:spMkLst>
        </pc:spChg>
        <pc:grpChg chg="mod">
          <ac:chgData name="Paul Frame" userId="ded3f5c5-00e7-408d-9358-fc292cfa5078" providerId="ADAL" clId="{693F499B-A52B-4C62-AF41-315A50024597}" dt="2021-10-19T18:33:28.158" v="1614" actId="14100"/>
          <ac:grpSpMkLst>
            <pc:docMk/>
            <pc:sldMk cId="2862143885" sldId="1818"/>
            <ac:grpSpMk id="8" creationId="{00000000-0000-0000-0000-000000000000}"/>
          </ac:grpSpMkLst>
        </pc:grpChg>
        <pc:graphicFrameChg chg="mod">
          <ac:chgData name="Paul Frame" userId="ded3f5c5-00e7-408d-9358-fc292cfa5078" providerId="ADAL" clId="{693F499B-A52B-4C62-AF41-315A50024597}" dt="2021-10-19T18:34:49.201" v="1633" actId="207"/>
          <ac:graphicFrameMkLst>
            <pc:docMk/>
            <pc:sldMk cId="2862143885" sldId="1818"/>
            <ac:graphicFrameMk id="7" creationId="{00000000-0000-0000-0000-000000000000}"/>
          </ac:graphicFrameMkLst>
        </pc:graphicFrameChg>
        <pc:cxnChg chg="mod">
          <ac:chgData name="Paul Frame" userId="ded3f5c5-00e7-408d-9358-fc292cfa5078" providerId="ADAL" clId="{693F499B-A52B-4C62-AF41-315A50024597}" dt="2021-10-19T16:29:44.676" v="346" actId="1036"/>
          <ac:cxnSpMkLst>
            <pc:docMk/>
            <pc:sldMk cId="2862143885" sldId="1818"/>
            <ac:cxnSpMk id="24" creationId="{00000000-0000-0000-0000-000000000000}"/>
          </ac:cxnSpMkLst>
        </pc:cxnChg>
        <pc:cxnChg chg="mod">
          <ac:chgData name="Paul Frame" userId="ded3f5c5-00e7-408d-9358-fc292cfa5078" providerId="ADAL" clId="{693F499B-A52B-4C62-AF41-315A50024597}" dt="2021-10-19T16:29:44.676" v="346" actId="1036"/>
          <ac:cxnSpMkLst>
            <pc:docMk/>
            <pc:sldMk cId="2862143885" sldId="1818"/>
            <ac:cxnSpMk id="25" creationId="{00000000-0000-0000-0000-000000000000}"/>
          </ac:cxnSpMkLst>
        </pc:cxnChg>
      </pc:sldChg>
      <pc:sldChg chg="addSp delSp modSp mod">
        <pc:chgData name="Paul Frame" userId="ded3f5c5-00e7-408d-9358-fc292cfa5078" providerId="ADAL" clId="{693F499B-A52B-4C62-AF41-315A50024597}" dt="2021-10-19T20:25:37.724" v="3108" actId="2711"/>
        <pc:sldMkLst>
          <pc:docMk/>
          <pc:sldMk cId="3565454437" sldId="1819"/>
        </pc:sldMkLst>
        <pc:spChg chg="mod">
          <ac:chgData name="Paul Frame" userId="ded3f5c5-00e7-408d-9358-fc292cfa5078" providerId="ADAL" clId="{693F499B-A52B-4C62-AF41-315A50024597}" dt="2021-10-19T16:28:37.875" v="302" actId="14100"/>
          <ac:spMkLst>
            <pc:docMk/>
            <pc:sldMk cId="3565454437" sldId="1819"/>
            <ac:spMk id="3" creationId="{B4C70F09-0322-4CDF-8B5B-7D3378DD5A12}"/>
          </ac:spMkLst>
        </pc:spChg>
        <pc:spChg chg="mod">
          <ac:chgData name="Paul Frame" userId="ded3f5c5-00e7-408d-9358-fc292cfa5078" providerId="ADAL" clId="{693F499B-A52B-4C62-AF41-315A50024597}" dt="2021-10-19T17:34:48.951" v="1251" actId="3064"/>
          <ac:spMkLst>
            <pc:docMk/>
            <pc:sldMk cId="3565454437" sldId="1819"/>
            <ac:spMk id="7" creationId="{39069DBF-E472-491B-BE35-A6DA17DD2E42}"/>
          </ac:spMkLst>
        </pc:spChg>
        <pc:spChg chg="add del mod">
          <ac:chgData name="Paul Frame" userId="ded3f5c5-00e7-408d-9358-fc292cfa5078" providerId="ADAL" clId="{693F499B-A52B-4C62-AF41-315A50024597}" dt="2021-10-19T16:12:38.172" v="103" actId="478"/>
          <ac:spMkLst>
            <pc:docMk/>
            <pc:sldMk cId="3565454437" sldId="1819"/>
            <ac:spMk id="8" creationId="{674D73C2-B084-4B41-B35A-B75AA076F87C}"/>
          </ac:spMkLst>
        </pc:spChg>
        <pc:spChg chg="add del mod">
          <ac:chgData name="Paul Frame" userId="ded3f5c5-00e7-408d-9358-fc292cfa5078" providerId="ADAL" clId="{693F499B-A52B-4C62-AF41-315A50024597}" dt="2021-10-19T16:11:50.764" v="84" actId="478"/>
          <ac:spMkLst>
            <pc:docMk/>
            <pc:sldMk cId="3565454437" sldId="1819"/>
            <ac:spMk id="9" creationId="{83F0A1FD-F7A9-4F51-815B-1EDBE1711457}"/>
          </ac:spMkLst>
        </pc:spChg>
        <pc:spChg chg="mod">
          <ac:chgData name="Paul Frame" userId="ded3f5c5-00e7-408d-9358-fc292cfa5078" providerId="ADAL" clId="{693F499B-A52B-4C62-AF41-315A50024597}" dt="2021-10-19T20:25:37.724" v="3108" actId="2711"/>
          <ac:spMkLst>
            <pc:docMk/>
            <pc:sldMk cId="3565454437" sldId="1819"/>
            <ac:spMk id="11" creationId="{D16BC2DC-8759-4FA3-BBCE-8ADB928D9CE1}"/>
          </ac:spMkLst>
        </pc:spChg>
        <pc:spChg chg="add mod">
          <ac:chgData name="Paul Frame" userId="ded3f5c5-00e7-408d-9358-fc292cfa5078" providerId="ADAL" clId="{693F499B-A52B-4C62-AF41-315A50024597}" dt="2021-10-19T20:15:11.598" v="3064"/>
          <ac:spMkLst>
            <pc:docMk/>
            <pc:sldMk cId="3565454437" sldId="1819"/>
            <ac:spMk id="12" creationId="{6ABA49BC-FB3C-4EEF-845C-D69B0D89C681}"/>
          </ac:spMkLst>
        </pc:spChg>
        <pc:spChg chg="add mod">
          <ac:chgData name="Paul Frame" userId="ded3f5c5-00e7-408d-9358-fc292cfa5078" providerId="ADAL" clId="{693F499B-A52B-4C62-AF41-315A50024597}" dt="2021-10-19T18:03:11.418" v="1468" actId="1076"/>
          <ac:spMkLst>
            <pc:docMk/>
            <pc:sldMk cId="3565454437" sldId="1819"/>
            <ac:spMk id="13" creationId="{44689195-5D4D-4769-966E-0FBED65398F7}"/>
          </ac:spMkLst>
        </pc:spChg>
        <pc:picChg chg="mod modCrop">
          <ac:chgData name="Paul Frame" userId="ded3f5c5-00e7-408d-9358-fc292cfa5078" providerId="ADAL" clId="{693F499B-A52B-4C62-AF41-315A50024597}" dt="2021-10-19T17:36:05.980" v="1266" actId="1035"/>
          <ac:picMkLst>
            <pc:docMk/>
            <pc:sldMk cId="3565454437" sldId="1819"/>
            <ac:picMk id="10" creationId="{3B90D6C1-5162-47F7-81FC-1E291667E33E}"/>
          </ac:picMkLst>
        </pc:picChg>
      </pc:sldChg>
      <pc:sldChg chg="modSp mod modNotesTx">
        <pc:chgData name="Paul Frame" userId="ded3f5c5-00e7-408d-9358-fc292cfa5078" providerId="ADAL" clId="{693F499B-A52B-4C62-AF41-315A50024597}" dt="2021-10-19T20:26:15.477" v="3114" actId="2711"/>
        <pc:sldMkLst>
          <pc:docMk/>
          <pc:sldMk cId="2316534435" sldId="1821"/>
        </pc:sldMkLst>
        <pc:spChg chg="mod">
          <ac:chgData name="Paul Frame" userId="ded3f5c5-00e7-408d-9358-fc292cfa5078" providerId="ADAL" clId="{693F499B-A52B-4C62-AF41-315A50024597}" dt="2021-10-19T16:41:02.290" v="530" actId="1076"/>
          <ac:spMkLst>
            <pc:docMk/>
            <pc:sldMk cId="2316534435" sldId="1821"/>
            <ac:spMk id="2" creationId="{00000000-0000-0000-0000-000000000000}"/>
          </ac:spMkLst>
        </pc:spChg>
        <pc:spChg chg="mod">
          <ac:chgData name="Paul Frame" userId="ded3f5c5-00e7-408d-9358-fc292cfa5078" providerId="ADAL" clId="{693F499B-A52B-4C62-AF41-315A50024597}" dt="2021-10-19T18:09:10.151" v="1500" actId="3064"/>
          <ac:spMkLst>
            <pc:docMk/>
            <pc:sldMk cId="2316534435" sldId="1821"/>
            <ac:spMk id="10" creationId="{0922A878-2842-AB4D-8124-56CB19436255}"/>
          </ac:spMkLst>
        </pc:spChg>
        <pc:spChg chg="mod">
          <ac:chgData name="Paul Frame" userId="ded3f5c5-00e7-408d-9358-fc292cfa5078" providerId="ADAL" clId="{693F499B-A52B-4C62-AF41-315A50024597}" dt="2021-10-19T18:48:45.428" v="1913" actId="1038"/>
          <ac:spMkLst>
            <pc:docMk/>
            <pc:sldMk cId="2316534435" sldId="1821"/>
            <ac:spMk id="16" creationId="{00000000-0000-0000-0000-000000000000}"/>
          </ac:spMkLst>
        </pc:spChg>
        <pc:spChg chg="mod">
          <ac:chgData name="Paul Frame" userId="ded3f5c5-00e7-408d-9358-fc292cfa5078" providerId="ADAL" clId="{693F499B-A52B-4C62-AF41-315A50024597}" dt="2021-10-19T18:48:45.428" v="1913" actId="1038"/>
          <ac:spMkLst>
            <pc:docMk/>
            <pc:sldMk cId="2316534435" sldId="1821"/>
            <ac:spMk id="17" creationId="{00000000-0000-0000-0000-000000000000}"/>
          </ac:spMkLst>
        </pc:spChg>
        <pc:spChg chg="mod">
          <ac:chgData name="Paul Frame" userId="ded3f5c5-00e7-408d-9358-fc292cfa5078" providerId="ADAL" clId="{693F499B-A52B-4C62-AF41-315A50024597}" dt="2021-10-19T20:18:11.764" v="3073" actId="14100"/>
          <ac:spMkLst>
            <pc:docMk/>
            <pc:sldMk cId="2316534435" sldId="1821"/>
            <ac:spMk id="18" creationId="{00000000-0000-0000-0000-000000000000}"/>
          </ac:spMkLst>
        </pc:spChg>
        <pc:spChg chg="mod">
          <ac:chgData name="Paul Frame" userId="ded3f5c5-00e7-408d-9358-fc292cfa5078" providerId="ADAL" clId="{693F499B-A52B-4C62-AF41-315A50024597}" dt="2021-10-19T18:48:45.428" v="1913" actId="1038"/>
          <ac:spMkLst>
            <pc:docMk/>
            <pc:sldMk cId="2316534435" sldId="1821"/>
            <ac:spMk id="21" creationId="{00000000-0000-0000-0000-000000000000}"/>
          </ac:spMkLst>
        </pc:spChg>
        <pc:spChg chg="mod">
          <ac:chgData name="Paul Frame" userId="ded3f5c5-00e7-408d-9358-fc292cfa5078" providerId="ADAL" clId="{693F499B-A52B-4C62-AF41-315A50024597}" dt="2021-10-19T17:42:24.365" v="1323" actId="1076"/>
          <ac:spMkLst>
            <pc:docMk/>
            <pc:sldMk cId="2316534435" sldId="1821"/>
            <ac:spMk id="24" creationId="{34283C9E-A5A7-422E-B1EA-369165CCDD0D}"/>
          </ac:spMkLst>
        </pc:spChg>
        <pc:spChg chg="mod">
          <ac:chgData name="Paul Frame" userId="ded3f5c5-00e7-408d-9358-fc292cfa5078" providerId="ADAL" clId="{693F499B-A52B-4C62-AF41-315A50024597}" dt="2021-10-19T20:26:15.477" v="3114" actId="2711"/>
          <ac:spMkLst>
            <pc:docMk/>
            <pc:sldMk cId="2316534435" sldId="1821"/>
            <ac:spMk id="25" creationId="{B873702E-8F3A-41F8-9A2D-106BC002860D}"/>
          </ac:spMkLst>
        </pc:spChg>
      </pc:sldChg>
      <pc:sldMasterChg chg="modSldLayout">
        <pc:chgData name="Paul Frame" userId="ded3f5c5-00e7-408d-9358-fc292cfa5078" providerId="ADAL" clId="{693F499B-A52B-4C62-AF41-315A50024597}" dt="2021-10-19T18:20:11.586" v="1556" actId="1076"/>
        <pc:sldMasterMkLst>
          <pc:docMk/>
          <pc:sldMasterMk cId="1617216669" sldId="2147483839"/>
        </pc:sldMasterMkLst>
        <pc:sldLayoutChg chg="modSp mod">
          <pc:chgData name="Paul Frame" userId="ded3f5c5-00e7-408d-9358-fc292cfa5078" providerId="ADAL" clId="{693F499B-A52B-4C62-AF41-315A50024597}" dt="2021-10-19T18:20:11.586" v="1556" actId="1076"/>
          <pc:sldLayoutMkLst>
            <pc:docMk/>
            <pc:sldMasterMk cId="1617216669" sldId="2147483839"/>
            <pc:sldLayoutMk cId="2097033003" sldId="2147483842"/>
          </pc:sldLayoutMkLst>
          <pc:spChg chg="mod">
            <ac:chgData name="Paul Frame" userId="ded3f5c5-00e7-408d-9358-fc292cfa5078" providerId="ADAL" clId="{693F499B-A52B-4C62-AF41-315A50024597}" dt="2021-10-19T18:20:11.586" v="1556" actId="1076"/>
            <ac:spMkLst>
              <pc:docMk/>
              <pc:sldMasterMk cId="1617216669" sldId="2147483839"/>
              <pc:sldLayoutMk cId="2097033003" sldId="2147483842"/>
              <ac:spMk id="12" creationId="{FFC7956C-E133-46E2-A71F-0DA233E8DB2E}"/>
            </ac:spMkLst>
          </pc:spChg>
        </pc:sldLayoutChg>
      </pc:sldMasterChg>
      <pc:sldMasterChg chg="modSldLayout">
        <pc:chgData name="Paul Frame" userId="ded3f5c5-00e7-408d-9358-fc292cfa5078" providerId="ADAL" clId="{693F499B-A52B-4C62-AF41-315A50024597}" dt="2021-10-19T18:06:03.623" v="1480" actId="947"/>
        <pc:sldMasterMkLst>
          <pc:docMk/>
          <pc:sldMasterMk cId="55882524" sldId="2147483924"/>
        </pc:sldMasterMkLst>
        <pc:sldLayoutChg chg="modSp mod">
          <pc:chgData name="Paul Frame" userId="ded3f5c5-00e7-408d-9358-fc292cfa5078" providerId="ADAL" clId="{693F499B-A52B-4C62-AF41-315A50024597}" dt="2021-10-19T18:06:03.623" v="1480" actId="947"/>
          <pc:sldLayoutMkLst>
            <pc:docMk/>
            <pc:sldMasterMk cId="55882524" sldId="2147483924"/>
            <pc:sldLayoutMk cId="3486466003" sldId="2147484068"/>
          </pc:sldLayoutMkLst>
          <pc:spChg chg="mod">
            <ac:chgData name="Paul Frame" userId="ded3f5c5-00e7-408d-9358-fc292cfa5078" providerId="ADAL" clId="{693F499B-A52B-4C62-AF41-315A50024597}" dt="2021-10-19T18:06:03.623" v="1480" actId="947"/>
            <ac:spMkLst>
              <pc:docMk/>
              <pc:sldMasterMk cId="55882524" sldId="2147483924"/>
              <pc:sldLayoutMk cId="3486466003" sldId="2147484068"/>
              <ac:spMk id="9" creationId="{4915A646-8BAA-C943-AC84-369B29354CFD}"/>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508315566619705E-2"/>
          <c:w val="0.9844797178130511"/>
          <c:h val="0.82002679783550936"/>
        </c:manualLayout>
      </c:layout>
      <c:barChart>
        <c:barDir val="col"/>
        <c:grouping val="clustered"/>
        <c:varyColors val="0"/>
        <c:ser>
          <c:idx val="0"/>
          <c:order val="0"/>
          <c:tx>
            <c:strRef>
              <c:f>Sheet1!$B$1</c:f>
              <c:strCache>
                <c:ptCount val="1"/>
                <c:pt idx="0">
                  <c:v>ESI</c:v>
                </c:pt>
              </c:strCache>
            </c:strRef>
          </c:tx>
          <c:spPr>
            <a:solidFill>
              <a:schemeClr val="bg2"/>
            </a:solidFill>
            <a:ln>
              <a:solidFill>
                <a:schemeClr val="bg2"/>
              </a:solidFill>
            </a:ln>
            <a:effectLst/>
          </c:spPr>
          <c:invertIfNegative val="0"/>
          <c:dPt>
            <c:idx val="7"/>
            <c:invertIfNegative val="0"/>
            <c:bubble3D val="0"/>
            <c:spPr>
              <a:solidFill>
                <a:schemeClr val="bg2"/>
              </a:solidFill>
              <a:ln>
                <a:solidFill>
                  <a:schemeClr val="bg2"/>
                </a:solidFill>
              </a:ln>
              <a:effectLst/>
            </c:spPr>
            <c:extLst>
              <c:ext xmlns:c16="http://schemas.microsoft.com/office/drawing/2014/chart" uri="{C3380CC4-5D6E-409C-BE32-E72D297353CC}">
                <c16:uniqueId val="{00000004-C078-4251-83C3-D1E4015D76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0</c:formatCode>
                <c:ptCount val="9"/>
                <c:pt idx="0">
                  <c:v>57</c:v>
                </c:pt>
                <c:pt idx="1">
                  <c:v>57</c:v>
                </c:pt>
                <c:pt idx="2">
                  <c:v>57</c:v>
                </c:pt>
                <c:pt idx="3">
                  <c:v>57</c:v>
                </c:pt>
                <c:pt idx="4">
                  <c:v>57</c:v>
                </c:pt>
                <c:pt idx="5">
                  <c:v>58</c:v>
                </c:pt>
                <c:pt idx="6">
                  <c:v>60</c:v>
                </c:pt>
                <c:pt idx="7">
                  <c:v>62</c:v>
                </c:pt>
                <c:pt idx="8">
                  <c:v>60</c:v>
                </c:pt>
              </c:numCache>
            </c:numRef>
          </c:val>
          <c:extLst>
            <c:ext xmlns:c16="http://schemas.microsoft.com/office/drawing/2014/chart" uri="{C3380CC4-5D6E-409C-BE32-E72D297353CC}">
              <c16:uniqueId val="{00000000-C078-4251-83C3-D1E4015D76D0}"/>
            </c:ext>
          </c:extLst>
        </c:ser>
        <c:dLbls>
          <c:showLegendKey val="0"/>
          <c:showVal val="0"/>
          <c:showCatName val="0"/>
          <c:showSerName val="0"/>
          <c:showPercent val="0"/>
          <c:showBubbleSize val="0"/>
        </c:dLbls>
        <c:gapWidth val="101"/>
        <c:overlap val="-9"/>
        <c:axId val="948132000"/>
        <c:axId val="948143232"/>
      </c:barChart>
      <c:catAx>
        <c:axId val="9481320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dirty="0">
                    <a:solidFill>
                      <a:schemeClr val="tx1"/>
                    </a:solidFill>
                    <a:latin typeface="Arial" panose="020B0604020202020204" pitchFamily="34" charset="0"/>
                    <a:cs typeface="Arial" panose="020B0604020202020204" pitchFamily="34" charset="0"/>
                  </a:rPr>
                  <a:t>Year</a:t>
                </a:r>
              </a:p>
            </c:rich>
          </c:tx>
          <c:layout>
            <c:manualLayout>
              <c:xMode val="edge"/>
              <c:yMode val="edge"/>
              <c:x val="0.49927325750947799"/>
              <c:y val="0.936345599928514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8143232"/>
        <c:crosses val="autoZero"/>
        <c:auto val="1"/>
        <c:lblAlgn val="ctr"/>
        <c:lblOffset val="100"/>
        <c:noMultiLvlLbl val="0"/>
      </c:catAx>
      <c:valAx>
        <c:axId val="948143232"/>
        <c:scaling>
          <c:orientation val="minMax"/>
          <c:max val="75"/>
          <c:min val="0"/>
        </c:scaling>
        <c:delete val="1"/>
        <c:axPos val="l"/>
        <c:majorGridlines>
          <c:spPr>
            <a:ln w="9525" cap="flat" cmpd="sng" algn="ctr">
              <a:noFill/>
              <a:round/>
            </a:ln>
            <a:effectLst/>
          </c:spPr>
        </c:majorGridlines>
        <c:numFmt formatCode="0" sourceLinked="1"/>
        <c:majorTickMark val="out"/>
        <c:minorTickMark val="none"/>
        <c:tickLblPos val="nextTo"/>
        <c:crossAx val="94813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30067074949079E-4"/>
          <c:y val="0.13116430036925392"/>
          <c:w val="0.99957871932675102"/>
          <c:h val="0.78949922233546499"/>
        </c:manualLayout>
      </c:layout>
      <c:lineChart>
        <c:grouping val="standard"/>
        <c:varyColors val="0"/>
        <c:ser>
          <c:idx val="0"/>
          <c:order val="0"/>
          <c:tx>
            <c:strRef>
              <c:f>Sheet1!$A$2</c:f>
              <c:strCache>
                <c:ptCount val="1"/>
                <c:pt idx="0">
                  <c:v>Total</c:v>
                </c:pt>
              </c:strCache>
            </c:strRef>
          </c:tx>
          <c:spPr>
            <a:ln w="28575" cap="rnd">
              <a:solidFill>
                <a:schemeClr val="tx1">
                  <a:lumMod val="60000"/>
                  <a:lumOff val="40000"/>
                </a:schemeClr>
              </a:solidFill>
              <a:round/>
            </a:ln>
            <a:effectLst/>
          </c:spPr>
          <c:marker>
            <c:symbol val="none"/>
          </c:marker>
          <c:dLbls>
            <c:dLbl>
              <c:idx val="0"/>
              <c:layout>
                <c:manualLayout>
                  <c:x val="-2.2860569386072067E-2"/>
                  <c:y val="-3.1871743828563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81-4CB5-9964-62445D24946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2010</c:v>
                </c:pt>
                <c:pt idx="1">
                  <c:v>2012</c:v>
                </c:pt>
                <c:pt idx="2">
                  <c:v>2014</c:v>
                </c:pt>
                <c:pt idx="3">
                  <c:v>2016</c:v>
                </c:pt>
                <c:pt idx="4">
                  <c:v>2018</c:v>
                </c:pt>
                <c:pt idx="5">
                  <c:v>2020</c:v>
                </c:pt>
              </c:strCache>
            </c:strRef>
          </c:cat>
          <c:val>
            <c:numRef>
              <c:f>Sheet1!$B$2:$G$2</c:f>
              <c:numCache>
                <c:formatCode>0</c:formatCode>
                <c:ptCount val="6"/>
                <c:pt idx="0">
                  <c:v>18.600000000000001</c:v>
                </c:pt>
                <c:pt idx="1">
                  <c:v>21.95</c:v>
                </c:pt>
                <c:pt idx="2">
                  <c:v>21.84</c:v>
                </c:pt>
                <c:pt idx="3">
                  <c:v>26.889999999999997</c:v>
                </c:pt>
                <c:pt idx="4">
                  <c:v>27.52</c:v>
                </c:pt>
                <c:pt idx="5">
                  <c:v>27.62</c:v>
                </c:pt>
              </c:numCache>
            </c:numRef>
          </c:val>
          <c:smooth val="0"/>
          <c:extLst>
            <c:ext xmlns:c16="http://schemas.microsoft.com/office/drawing/2014/chart" uri="{C3380CC4-5D6E-409C-BE32-E72D297353CC}">
              <c16:uniqueId val="{00000001-EC81-4CB5-9964-62445D249465}"/>
            </c:ext>
          </c:extLst>
        </c:ser>
        <c:ser>
          <c:idx val="1"/>
          <c:order val="1"/>
          <c:tx>
            <c:strRef>
              <c:f>Sheet1!$A$3</c:f>
              <c:strCache>
                <c:ptCount val="1"/>
                <c:pt idx="0">
                  <c:v>Employer-provided coverage</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2010</c:v>
                </c:pt>
                <c:pt idx="1">
                  <c:v>2012</c:v>
                </c:pt>
                <c:pt idx="2">
                  <c:v>2014</c:v>
                </c:pt>
                <c:pt idx="3">
                  <c:v>2016</c:v>
                </c:pt>
                <c:pt idx="4">
                  <c:v>2018</c:v>
                </c:pt>
                <c:pt idx="5">
                  <c:v>2020</c:v>
                </c:pt>
              </c:strCache>
            </c:strRef>
          </c:cat>
          <c:val>
            <c:numRef>
              <c:f>Sheet1!$B$3:$G$3</c:f>
              <c:numCache>
                <c:formatCode>0</c:formatCode>
                <c:ptCount val="6"/>
                <c:pt idx="0">
                  <c:v>17.16</c:v>
                </c:pt>
                <c:pt idx="1">
                  <c:v>19.939999999999998</c:v>
                </c:pt>
                <c:pt idx="2">
                  <c:v>20.04</c:v>
                </c:pt>
                <c:pt idx="3">
                  <c:v>24.169999999999998</c:v>
                </c:pt>
                <c:pt idx="4">
                  <c:v>25.81</c:v>
                </c:pt>
                <c:pt idx="5">
                  <c:v>26.16</c:v>
                </c:pt>
              </c:numCache>
            </c:numRef>
          </c:val>
          <c:smooth val="0"/>
          <c:extLst>
            <c:ext xmlns:c16="http://schemas.microsoft.com/office/drawing/2014/chart" uri="{C3380CC4-5D6E-409C-BE32-E72D297353CC}">
              <c16:uniqueId val="{00000002-EC81-4CB5-9964-62445D249465}"/>
            </c:ext>
          </c:extLst>
        </c:ser>
        <c:ser>
          <c:idx val="2"/>
          <c:order val="2"/>
          <c:tx>
            <c:strRef>
              <c:f>Sheet1!$A$4</c:f>
              <c:strCache>
                <c:ptCount val="1"/>
                <c:pt idx="0">
                  <c:v>Individual coverage^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2010</c:v>
                </c:pt>
                <c:pt idx="1">
                  <c:v>2012</c:v>
                </c:pt>
                <c:pt idx="2">
                  <c:v>2014</c:v>
                </c:pt>
                <c:pt idx="3">
                  <c:v>2016</c:v>
                </c:pt>
                <c:pt idx="4">
                  <c:v>2018</c:v>
                </c:pt>
                <c:pt idx="5">
                  <c:v>2020</c:v>
                </c:pt>
              </c:strCache>
            </c:strRef>
          </c:cat>
          <c:val>
            <c:numRef>
              <c:f>Sheet1!$B$4:$G$4</c:f>
              <c:numCache>
                <c:formatCode>0</c:formatCode>
                <c:ptCount val="6"/>
                <c:pt idx="0">
                  <c:v>36.559999999999995</c:v>
                </c:pt>
                <c:pt idx="1">
                  <c:v>45.050000000000004</c:v>
                </c:pt>
                <c:pt idx="2">
                  <c:v>37.369999999999997</c:v>
                </c:pt>
                <c:pt idx="3">
                  <c:v>44.49</c:v>
                </c:pt>
                <c:pt idx="4">
                  <c:v>40.450000000000003</c:v>
                </c:pt>
                <c:pt idx="5">
                  <c:v>41.74</c:v>
                </c:pt>
              </c:numCache>
            </c:numRef>
          </c:val>
          <c:smooth val="0"/>
          <c:extLst>
            <c:ext xmlns:c16="http://schemas.microsoft.com/office/drawing/2014/chart" uri="{C3380CC4-5D6E-409C-BE32-E72D297353CC}">
              <c16:uniqueId val="{00000003-EC81-4CB5-9964-62445D249465}"/>
            </c:ext>
          </c:extLst>
        </c:ser>
        <c:dLbls>
          <c:dLblPos val="t"/>
          <c:showLegendKey val="0"/>
          <c:showVal val="1"/>
          <c:showCatName val="0"/>
          <c:showSerName val="0"/>
          <c:showPercent val="0"/>
          <c:showBubbleSize val="0"/>
        </c:dLbls>
        <c:smooth val="0"/>
        <c:axId val="4198400"/>
        <c:axId val="4199936"/>
      </c:lineChart>
      <c:catAx>
        <c:axId val="419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99936"/>
        <c:crosses val="autoZero"/>
        <c:auto val="1"/>
        <c:lblAlgn val="ctr"/>
        <c:lblOffset val="100"/>
        <c:noMultiLvlLbl val="0"/>
      </c:catAx>
      <c:valAx>
        <c:axId val="4199936"/>
        <c:scaling>
          <c:orientation val="minMax"/>
          <c:max val="60"/>
        </c:scaling>
        <c:delete val="1"/>
        <c:axPos val="l"/>
        <c:numFmt formatCode="0" sourceLinked="0"/>
        <c:majorTickMark val="none"/>
        <c:minorTickMark val="none"/>
        <c:tickLblPos val="nextTo"/>
        <c:crossAx val="4198400"/>
        <c:crosses val="autoZero"/>
        <c:crossBetween val="between"/>
        <c:majorUnit val="10"/>
      </c:valAx>
      <c:spPr>
        <a:noFill/>
        <a:ln>
          <a:noFill/>
        </a:ln>
        <a:effectLst/>
      </c:spPr>
    </c:plotArea>
    <c:legend>
      <c:legendPos val="t"/>
      <c:legendEntry>
        <c:idx val="1"/>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14266727770139845"/>
          <c:y val="6.0294002099845444E-2"/>
          <c:w val="0.7245418767098557"/>
          <c:h val="5.38432560090450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InterFace"/>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46737213403876E-2"/>
          <c:y val="3.2508315566619705E-2"/>
          <c:w val="0.76889399936119096"/>
          <c:h val="0.88742256295839173"/>
        </c:manualLayout>
      </c:layout>
      <c:barChart>
        <c:barDir val="col"/>
        <c:grouping val="percentStacked"/>
        <c:varyColors val="0"/>
        <c:ser>
          <c:idx val="0"/>
          <c:order val="0"/>
          <c:tx>
            <c:strRef>
              <c:f>Sheet1!$A$2</c:f>
              <c:strCache>
                <c:ptCount val="1"/>
                <c:pt idx="0">
                  <c:v>Conventional</c:v>
                </c:pt>
              </c:strCache>
            </c:strRef>
          </c:tx>
          <c:spPr>
            <a:solidFill>
              <a:schemeClr val="bg2"/>
            </a:solidFill>
            <a:ln>
              <a:noFill/>
            </a:ln>
            <a:effectLst/>
          </c:spPr>
          <c:invertIfNegative val="0"/>
          <c:cat>
            <c:strRef>
              <c:f>Sheet1!$B$1:$D$1</c:f>
              <c:strCache>
                <c:ptCount val="3"/>
                <c:pt idx="0">
                  <c:v>Small firms</c:v>
                </c:pt>
                <c:pt idx="1">
                  <c:v>Large firms</c:v>
                </c:pt>
                <c:pt idx="2">
                  <c:v>All firms</c:v>
                </c:pt>
              </c:strCache>
            </c:strRef>
          </c:cat>
          <c:val>
            <c:numRef>
              <c:f>Sheet1!$B$2:$D$2</c:f>
              <c:numCache>
                <c:formatCode>0%</c:formatCode>
                <c:ptCount val="3"/>
                <c:pt idx="0">
                  <c:v>0.02</c:v>
                </c:pt>
                <c:pt idx="1">
                  <c:v>0.01</c:v>
                </c:pt>
                <c:pt idx="2">
                  <c:v>0.01</c:v>
                </c:pt>
              </c:numCache>
            </c:numRef>
          </c:val>
          <c:extLst>
            <c:ext xmlns:c16="http://schemas.microsoft.com/office/drawing/2014/chart" uri="{C3380CC4-5D6E-409C-BE32-E72D297353CC}">
              <c16:uniqueId val="{00000000-98EE-F946-A55C-2F363971AC09}"/>
            </c:ext>
          </c:extLst>
        </c:ser>
        <c:ser>
          <c:idx val="1"/>
          <c:order val="1"/>
          <c:tx>
            <c:strRef>
              <c:f>Sheet1!$A$3</c:f>
              <c:strCache>
                <c:ptCount val="1"/>
                <c:pt idx="0">
                  <c:v>HMO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Small firms</c:v>
                </c:pt>
                <c:pt idx="1">
                  <c:v>Large firms</c:v>
                </c:pt>
                <c:pt idx="2">
                  <c:v>All firms</c:v>
                </c:pt>
              </c:strCache>
            </c:strRef>
          </c:cat>
          <c:val>
            <c:numRef>
              <c:f>Sheet1!$B$3:$D$3</c:f>
              <c:numCache>
                <c:formatCode>0%</c:formatCode>
                <c:ptCount val="3"/>
                <c:pt idx="0">
                  <c:v>0.11</c:v>
                </c:pt>
                <c:pt idx="1">
                  <c:v>0.13</c:v>
                </c:pt>
                <c:pt idx="2">
                  <c:v>0.13</c:v>
                </c:pt>
              </c:numCache>
            </c:numRef>
          </c:val>
          <c:extLst>
            <c:ext xmlns:c16="http://schemas.microsoft.com/office/drawing/2014/chart" uri="{C3380CC4-5D6E-409C-BE32-E72D297353CC}">
              <c16:uniqueId val="{00000001-98EE-F946-A55C-2F363971AC09}"/>
            </c:ext>
          </c:extLst>
        </c:ser>
        <c:ser>
          <c:idx val="2"/>
          <c:order val="2"/>
          <c:tx>
            <c:strRef>
              <c:f>Sheet1!$A$4</c:f>
              <c:strCache>
                <c:ptCount val="1"/>
                <c:pt idx="0">
                  <c:v>POS</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Small firms</c:v>
                </c:pt>
                <c:pt idx="1">
                  <c:v>Large firms</c:v>
                </c:pt>
                <c:pt idx="2">
                  <c:v>All firms</c:v>
                </c:pt>
              </c:strCache>
            </c:strRef>
          </c:cat>
          <c:val>
            <c:numRef>
              <c:f>Sheet1!$B$4:$D$4</c:f>
              <c:numCache>
                <c:formatCode>0%</c:formatCode>
                <c:ptCount val="3"/>
                <c:pt idx="0">
                  <c:v>0.17</c:v>
                </c:pt>
                <c:pt idx="1">
                  <c:v>0.05</c:v>
                </c:pt>
                <c:pt idx="2">
                  <c:v>0.08</c:v>
                </c:pt>
              </c:numCache>
            </c:numRef>
          </c:val>
          <c:extLst>
            <c:ext xmlns:c16="http://schemas.microsoft.com/office/drawing/2014/chart" uri="{C3380CC4-5D6E-409C-BE32-E72D297353CC}">
              <c16:uniqueId val="{00000002-98EE-F946-A55C-2F363971AC09}"/>
            </c:ext>
          </c:extLst>
        </c:ser>
        <c:ser>
          <c:idx val="3"/>
          <c:order val="3"/>
          <c:tx>
            <c:strRef>
              <c:f>Sheet1!$A$5</c:f>
              <c:strCache>
                <c:ptCount val="1"/>
                <c:pt idx="0">
                  <c:v>PPO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Small firms</c:v>
                </c:pt>
                <c:pt idx="1">
                  <c:v>Large firms</c:v>
                </c:pt>
                <c:pt idx="2">
                  <c:v>All firms</c:v>
                </c:pt>
              </c:strCache>
            </c:strRef>
          </c:cat>
          <c:val>
            <c:numRef>
              <c:f>Sheet1!$B$5:$D$5</c:f>
              <c:numCache>
                <c:formatCode>0%</c:formatCode>
                <c:ptCount val="3"/>
                <c:pt idx="0">
                  <c:v>0.45</c:v>
                </c:pt>
                <c:pt idx="1">
                  <c:v>0.48</c:v>
                </c:pt>
                <c:pt idx="2">
                  <c:v>0.47</c:v>
                </c:pt>
              </c:numCache>
            </c:numRef>
          </c:val>
          <c:extLst>
            <c:ext xmlns:c16="http://schemas.microsoft.com/office/drawing/2014/chart" uri="{C3380CC4-5D6E-409C-BE32-E72D297353CC}">
              <c16:uniqueId val="{00000003-98EE-F946-A55C-2F363971AC09}"/>
            </c:ext>
          </c:extLst>
        </c:ser>
        <c:ser>
          <c:idx val="4"/>
          <c:order val="4"/>
          <c:tx>
            <c:strRef>
              <c:f>Sheet1!$A$6</c:f>
              <c:strCache>
                <c:ptCount val="1"/>
                <c:pt idx="0">
                  <c:v>HDHP/SO</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Small firms</c:v>
                </c:pt>
                <c:pt idx="1">
                  <c:v>Large firms</c:v>
                </c:pt>
                <c:pt idx="2">
                  <c:v>All firms</c:v>
                </c:pt>
              </c:strCache>
            </c:strRef>
          </c:cat>
          <c:val>
            <c:numRef>
              <c:f>Sheet1!$B$6:$D$6</c:f>
              <c:numCache>
                <c:formatCode>0%</c:formatCode>
                <c:ptCount val="3"/>
                <c:pt idx="0">
                  <c:v>0.25</c:v>
                </c:pt>
                <c:pt idx="1">
                  <c:v>0.33</c:v>
                </c:pt>
                <c:pt idx="2">
                  <c:v>0.31</c:v>
                </c:pt>
              </c:numCache>
            </c:numRef>
          </c:val>
          <c:extLst>
            <c:ext xmlns:c16="http://schemas.microsoft.com/office/drawing/2014/chart" uri="{C3380CC4-5D6E-409C-BE32-E72D297353CC}">
              <c16:uniqueId val="{00000004-98EE-F946-A55C-2F363971AC09}"/>
            </c:ext>
          </c:extLst>
        </c:ser>
        <c:dLbls>
          <c:showLegendKey val="0"/>
          <c:showVal val="0"/>
          <c:showCatName val="0"/>
          <c:showSerName val="0"/>
          <c:showPercent val="0"/>
          <c:showBubbleSize val="0"/>
        </c:dLbls>
        <c:gapWidth val="43"/>
        <c:overlap val="100"/>
        <c:axId val="1833125744"/>
        <c:axId val="1833126992"/>
      </c:barChart>
      <c:catAx>
        <c:axId val="18331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33126992"/>
        <c:crosses val="autoZero"/>
        <c:auto val="1"/>
        <c:lblAlgn val="ctr"/>
        <c:lblOffset val="100"/>
        <c:noMultiLvlLbl val="0"/>
      </c:catAx>
      <c:valAx>
        <c:axId val="1833126992"/>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18331257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57276173811604"/>
          <c:y val="3.2508315566619705E-2"/>
          <c:w val="0.54766009804330029"/>
          <c:h val="0.82949376850263024"/>
        </c:manualLayout>
      </c:layout>
      <c:barChart>
        <c:barDir val="bar"/>
        <c:grouping val="clustered"/>
        <c:varyColors val="0"/>
        <c:ser>
          <c:idx val="0"/>
          <c:order val="0"/>
          <c:tx>
            <c:strRef>
              <c:f>Sheet1!$B$1</c:f>
              <c:strCache>
                <c:ptCount val="1"/>
                <c:pt idx="0">
                  <c:v>Premium Paid</c:v>
                </c:pt>
              </c:strCache>
            </c:strRef>
          </c:tx>
          <c:spPr>
            <a:solidFill>
              <a:schemeClr val="bg2"/>
            </a:solidFill>
            <a:ln>
              <a:noFill/>
            </a:ln>
            <a:effectLst/>
          </c:spPr>
          <c:invertIfNegative val="0"/>
          <c:dPt>
            <c:idx val="0"/>
            <c:invertIfNegative val="0"/>
            <c:bubble3D val="0"/>
            <c:spPr>
              <a:solidFill>
                <a:srgbClr val="909191"/>
              </a:solidFill>
              <a:ln>
                <a:noFill/>
              </a:ln>
              <a:effectLst/>
            </c:spPr>
            <c:extLst>
              <c:ext xmlns:c16="http://schemas.microsoft.com/office/drawing/2014/chart" uri="{C3380CC4-5D6E-409C-BE32-E72D297353CC}">
                <c16:uniqueId val="{00000001-8453-AC4F-9130-13DF517DC4A1}"/>
              </c:ext>
            </c:extLst>
          </c:dPt>
          <c:dPt>
            <c:idx val="1"/>
            <c:invertIfNegative val="0"/>
            <c:bubble3D val="0"/>
            <c:spPr>
              <a:solidFill>
                <a:srgbClr val="909191"/>
              </a:solidFill>
              <a:ln>
                <a:noFill/>
              </a:ln>
              <a:effectLst/>
            </c:spPr>
            <c:extLst>
              <c:ext xmlns:c16="http://schemas.microsoft.com/office/drawing/2014/chart" uri="{C3380CC4-5D6E-409C-BE32-E72D297353CC}">
                <c16:uniqueId val="{00000003-8453-AC4F-9130-13DF517DC4A1}"/>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5-8453-AC4F-9130-13DF517DC4A1}"/>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7-8453-AC4F-9130-13DF517DC4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Adjusted for HRA/HSA contributions</c:v>
                </c:pt>
                <c:pt idx="1">
                  <c:v>General annual deductible ≥ $1,000</c:v>
                </c:pt>
                <c:pt idx="3">
                  <c:v>Adjusted for HRA/HSA contributions</c:v>
                </c:pt>
                <c:pt idx="4">
                  <c:v>General annual deductible ≥ $1,000</c:v>
                </c:pt>
                <c:pt idx="6">
                  <c:v>Adjusted for HRA/HSA contributions</c:v>
                </c:pt>
                <c:pt idx="7">
                  <c:v>General annual deductible ≥ $1,000</c:v>
                </c:pt>
              </c:strCache>
            </c:strRef>
          </c:cat>
          <c:val>
            <c:numRef>
              <c:f>Sheet1!$B$2:$B$9</c:f>
              <c:numCache>
                <c:formatCode>0</c:formatCode>
                <c:ptCount val="8"/>
                <c:pt idx="0">
                  <c:v>47</c:v>
                </c:pt>
                <c:pt idx="1">
                  <c:v>57</c:v>
                </c:pt>
                <c:pt idx="3">
                  <c:v>43</c:v>
                </c:pt>
                <c:pt idx="4">
                  <c:v>54</c:v>
                </c:pt>
                <c:pt idx="6">
                  <c:v>57</c:v>
                </c:pt>
                <c:pt idx="7">
                  <c:v>64</c:v>
                </c:pt>
              </c:numCache>
            </c:numRef>
          </c:val>
          <c:extLst>
            <c:ext xmlns:c16="http://schemas.microsoft.com/office/drawing/2014/chart" uri="{C3380CC4-5D6E-409C-BE32-E72D297353CC}">
              <c16:uniqueId val="{00000008-8453-AC4F-9130-13DF517DC4A1}"/>
            </c:ext>
          </c:extLst>
        </c:ser>
        <c:dLbls>
          <c:showLegendKey val="0"/>
          <c:showVal val="0"/>
          <c:showCatName val="0"/>
          <c:showSerName val="0"/>
          <c:showPercent val="0"/>
          <c:showBubbleSize val="0"/>
        </c:dLbls>
        <c:gapWidth val="9"/>
        <c:axId val="1833125744"/>
        <c:axId val="1833126992"/>
      </c:barChart>
      <c:catAx>
        <c:axId val="1833125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33126992"/>
        <c:crosses val="autoZero"/>
        <c:auto val="1"/>
        <c:lblAlgn val="ctr"/>
        <c:lblOffset val="100"/>
        <c:noMultiLvlLbl val="0"/>
      </c:catAx>
      <c:valAx>
        <c:axId val="1833126992"/>
        <c:scaling>
          <c:orientation val="minMax"/>
        </c:scaling>
        <c:delete val="1"/>
        <c:axPos val="b"/>
        <c:majorGridlines>
          <c:spPr>
            <a:ln w="9525" cap="flat" cmpd="sng" algn="ctr">
              <a:no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Workers </a:t>
                </a:r>
                <a:r>
                  <a:rPr lang="en-US" baseline="0" dirty="0">
                    <a:solidFill>
                      <a:schemeClr val="tx1"/>
                    </a:solidFill>
                  </a:rPr>
                  <a:t>with single coverage </a:t>
                </a:r>
                <a:r>
                  <a:rPr lang="en-US" dirty="0">
                    <a:solidFill>
                      <a:schemeClr val="tx1"/>
                    </a:solidFill>
                  </a:rPr>
                  <a:t>(%)</a:t>
                </a:r>
              </a:p>
            </c:rich>
          </c:tx>
          <c:layout>
            <c:manualLayout>
              <c:xMode val="edge"/>
              <c:yMode val="edge"/>
              <c:x val="0.44211595772750623"/>
              <c:y val="0.9148412388089929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crossAx val="18331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0148316055099E-3"/>
          <c:y val="0.14392845239417842"/>
          <c:w val="0.97796215695575495"/>
          <c:h val="0.6701242084212865"/>
        </c:manualLayout>
      </c:layout>
      <c:barChart>
        <c:barDir val="col"/>
        <c:grouping val="clustered"/>
        <c:varyColors val="0"/>
        <c:ser>
          <c:idx val="0"/>
          <c:order val="0"/>
          <c:tx>
            <c:strRef>
              <c:f>Sheet1!$B$1</c:f>
              <c:strCache>
                <c:ptCount val="1"/>
                <c:pt idx="0">
                  <c:v>Deductible &lt;$1,000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0">
                  <c:v>Any bill problem or 
medical debt**</c:v>
                </c:pt>
                <c:pt idx="1">
                  <c:v>Took on credit card debt because of medical bills***</c:v>
                </c:pt>
              </c:strCache>
            </c:strRef>
          </c:cat>
          <c:val>
            <c:numRef>
              <c:f>Sheet1!$B$2:$B$4</c:f>
              <c:numCache>
                <c:formatCode>0</c:formatCode>
                <c:ptCount val="2"/>
                <c:pt idx="0">
                  <c:v>25.6</c:v>
                </c:pt>
                <c:pt idx="1">
                  <c:v>29.220000000000002</c:v>
                </c:pt>
              </c:numCache>
            </c:numRef>
          </c:val>
          <c:extLst>
            <c:ext xmlns:c16="http://schemas.microsoft.com/office/drawing/2014/chart" uri="{C3380CC4-5D6E-409C-BE32-E72D297353CC}">
              <c16:uniqueId val="{00000000-861C-4407-B3C5-DE171FE9FC7A}"/>
            </c:ext>
          </c:extLst>
        </c:ser>
        <c:ser>
          <c:idx val="1"/>
          <c:order val="1"/>
          <c:tx>
            <c:strRef>
              <c:f>Sheet1!$C$1</c:f>
              <c:strCache>
                <c:ptCount val="1"/>
                <c:pt idx="0">
                  <c:v>Deductible ≥$1,000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0">
                  <c:v>Any bill problem or 
medical debt**</c:v>
                </c:pt>
                <c:pt idx="1">
                  <c:v>Took on credit card debt because of medical bills***</c:v>
                </c:pt>
              </c:strCache>
            </c:strRef>
          </c:cat>
          <c:val>
            <c:numRef>
              <c:f>Sheet1!$C$2:$C$4</c:f>
              <c:numCache>
                <c:formatCode>0</c:formatCode>
                <c:ptCount val="2"/>
                <c:pt idx="0">
                  <c:v>40.65</c:v>
                </c:pt>
                <c:pt idx="1">
                  <c:v>41.71</c:v>
                </c:pt>
              </c:numCache>
            </c:numRef>
          </c:val>
          <c:extLst>
            <c:ext xmlns:c16="http://schemas.microsoft.com/office/drawing/2014/chart" uri="{C3380CC4-5D6E-409C-BE32-E72D297353CC}">
              <c16:uniqueId val="{00000001-861C-4407-B3C5-DE171FE9FC7A}"/>
            </c:ext>
          </c:extLst>
        </c:ser>
        <c:dLbls>
          <c:dLblPos val="outEnd"/>
          <c:showLegendKey val="0"/>
          <c:showVal val="1"/>
          <c:showCatName val="0"/>
          <c:showSerName val="0"/>
          <c:showPercent val="0"/>
          <c:showBubbleSize val="0"/>
        </c:dLbls>
        <c:gapWidth val="100"/>
        <c:axId val="-997512720"/>
        <c:axId val="-997645680"/>
      </c:barChart>
      <c:catAx>
        <c:axId val="-9975127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7645680"/>
        <c:crosses val="autoZero"/>
        <c:auto val="1"/>
        <c:lblAlgn val="ctr"/>
        <c:lblOffset val="100"/>
        <c:noMultiLvlLbl val="0"/>
      </c:catAx>
      <c:valAx>
        <c:axId val="-997645680"/>
        <c:scaling>
          <c:orientation val="minMax"/>
          <c:max val="75"/>
        </c:scaling>
        <c:delete val="1"/>
        <c:axPos val="l"/>
        <c:numFmt formatCode="0" sourceLinked="1"/>
        <c:majorTickMark val="none"/>
        <c:minorTickMark val="none"/>
        <c:tickLblPos val="nextTo"/>
        <c:crossAx val="-997512720"/>
        <c:crosses val="autoZero"/>
        <c:crossBetween val="between"/>
        <c:majorUnit val="25"/>
      </c:valAx>
      <c:spPr>
        <a:noFill/>
        <a:ln w="25400">
          <a:noFill/>
        </a:ln>
        <a:effectLst/>
      </c:spPr>
    </c:plotArea>
    <c:legend>
      <c:legendPos val="t"/>
      <c:layout>
        <c:manualLayout>
          <c:xMode val="edge"/>
          <c:yMode val="edge"/>
          <c:x val="7.4297746988215493E-2"/>
          <c:y val="0.13464117081917892"/>
          <c:w val="0.81769035441989957"/>
          <c:h val="0.152603726732545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0148316055099E-3"/>
          <c:y val="0.14392845239417842"/>
          <c:w val="0.97796215695575495"/>
          <c:h val="0.6701242084212865"/>
        </c:manualLayout>
      </c:layout>
      <c:barChart>
        <c:barDir val="col"/>
        <c:grouping val="clustered"/>
        <c:varyColors val="0"/>
        <c:ser>
          <c:idx val="0"/>
          <c:order val="0"/>
          <c:tx>
            <c:strRef>
              <c:f>Sheet1!$B$1</c:f>
              <c:strCache>
                <c:ptCount val="1"/>
                <c:pt idx="0">
                  <c:v>Deductible &lt;$1,000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At least one of four access problems because of cost^ </c:v>
                </c:pt>
                <c:pt idx="1">
                  <c:v>Did not fill a prescription for medications for health conditions^^</c:v>
                </c:pt>
              </c:strCache>
            </c:strRef>
          </c:cat>
          <c:val>
            <c:numRef>
              <c:f>Sheet1!$B$2:$B$3</c:f>
              <c:numCache>
                <c:formatCode>0</c:formatCode>
                <c:ptCount val="2"/>
                <c:pt idx="0">
                  <c:v>20.87</c:v>
                </c:pt>
                <c:pt idx="1">
                  <c:v>10.95</c:v>
                </c:pt>
              </c:numCache>
            </c:numRef>
          </c:val>
          <c:extLst>
            <c:ext xmlns:c16="http://schemas.microsoft.com/office/drawing/2014/chart" uri="{C3380CC4-5D6E-409C-BE32-E72D297353CC}">
              <c16:uniqueId val="{00000000-333B-4C05-B88A-877DD832BEF6}"/>
            </c:ext>
          </c:extLst>
        </c:ser>
        <c:ser>
          <c:idx val="1"/>
          <c:order val="1"/>
          <c:tx>
            <c:strRef>
              <c:f>Sheet1!$C$1</c:f>
              <c:strCache>
                <c:ptCount val="1"/>
                <c:pt idx="0">
                  <c:v>Deductible ≥$1,000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At least one of four access problems because of cost^ </c:v>
                </c:pt>
                <c:pt idx="1">
                  <c:v>Did not fill a prescription for medications for health conditions^^</c:v>
                </c:pt>
              </c:strCache>
            </c:strRef>
          </c:cat>
          <c:val>
            <c:numRef>
              <c:f>Sheet1!$C$2:$C$3</c:f>
              <c:numCache>
                <c:formatCode>0</c:formatCode>
                <c:ptCount val="2"/>
                <c:pt idx="0">
                  <c:v>38.019999999999996</c:v>
                </c:pt>
                <c:pt idx="1">
                  <c:v>18.37</c:v>
                </c:pt>
              </c:numCache>
            </c:numRef>
          </c:val>
          <c:extLst>
            <c:ext xmlns:c16="http://schemas.microsoft.com/office/drawing/2014/chart" uri="{C3380CC4-5D6E-409C-BE32-E72D297353CC}">
              <c16:uniqueId val="{00000001-333B-4C05-B88A-877DD832BEF6}"/>
            </c:ext>
          </c:extLst>
        </c:ser>
        <c:dLbls>
          <c:dLblPos val="outEnd"/>
          <c:showLegendKey val="0"/>
          <c:showVal val="1"/>
          <c:showCatName val="0"/>
          <c:showSerName val="0"/>
          <c:showPercent val="0"/>
          <c:showBubbleSize val="0"/>
        </c:dLbls>
        <c:gapWidth val="100"/>
        <c:axId val="-997512720"/>
        <c:axId val="-997645680"/>
      </c:barChart>
      <c:catAx>
        <c:axId val="-9975127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7645680"/>
        <c:crosses val="autoZero"/>
        <c:auto val="1"/>
        <c:lblAlgn val="ctr"/>
        <c:lblOffset val="100"/>
        <c:noMultiLvlLbl val="0"/>
      </c:catAx>
      <c:valAx>
        <c:axId val="-997645680"/>
        <c:scaling>
          <c:orientation val="minMax"/>
          <c:max val="75"/>
        </c:scaling>
        <c:delete val="1"/>
        <c:axPos val="l"/>
        <c:numFmt formatCode="0" sourceLinked="1"/>
        <c:majorTickMark val="none"/>
        <c:minorTickMark val="none"/>
        <c:tickLblPos val="nextTo"/>
        <c:crossAx val="-997512720"/>
        <c:crosses val="autoZero"/>
        <c:crossBetween val="between"/>
        <c:majorUnit val="25"/>
      </c:valAx>
      <c:spPr>
        <a:noFill/>
        <a:ln w="25400">
          <a:noFill/>
        </a:ln>
        <a:effectLst/>
      </c:spPr>
    </c:plotArea>
    <c:legend>
      <c:legendPos val="t"/>
      <c:layout>
        <c:manualLayout>
          <c:xMode val="edge"/>
          <c:yMode val="edge"/>
          <c:x val="7.1823053368328948E-2"/>
          <c:y val="0.13916721527408232"/>
          <c:w val="0.81715769903762014"/>
          <c:h val="0.152603726732545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14142676609869"/>
          <c:y val="3.1837916063675829E-2"/>
          <c:w val="0.727442625227402"/>
          <c:h val="0.93632416787264838"/>
        </c:manualLayout>
      </c:layout>
      <c:barChart>
        <c:barDir val="bar"/>
        <c:grouping val="clustered"/>
        <c:varyColors val="0"/>
        <c:ser>
          <c:idx val="0"/>
          <c:order val="0"/>
          <c:tx>
            <c:strRef>
              <c:f>Sheet1!$B$1</c:f>
              <c:strCache>
                <c:ptCount val="1"/>
                <c:pt idx="0">
                  <c:v>Percent</c:v>
                </c:pt>
              </c:strCache>
            </c:strRef>
          </c:tx>
          <c:spPr>
            <a:solidFill>
              <a:schemeClr val="accent1"/>
            </a:solidFill>
            <a:ln w="19050">
              <a:solidFill>
                <a:schemeClr val="lt1"/>
              </a:solidFill>
            </a:ln>
            <a:effectLst/>
          </c:spPr>
          <c:invertIfNegative val="0"/>
          <c:dPt>
            <c:idx val="0"/>
            <c:invertIfNegative val="0"/>
            <c:bubble3D val="0"/>
            <c:spPr>
              <a:solidFill>
                <a:schemeClr val="accent4">
                  <a:alpha val="65000"/>
                </a:schemeClr>
              </a:solidFill>
              <a:ln w="19050">
                <a:solidFill>
                  <a:schemeClr val="lt1"/>
                </a:solidFill>
              </a:ln>
              <a:effectLst/>
            </c:spPr>
            <c:extLst>
              <c:ext xmlns:c16="http://schemas.microsoft.com/office/drawing/2014/chart" uri="{C3380CC4-5D6E-409C-BE32-E72D297353CC}">
                <c16:uniqueId val="{00000001-2ED3-4CB6-A4ED-9499A3410AC8}"/>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2ED3-4CB6-A4ED-9499A3410AC8}"/>
              </c:ext>
            </c:extLst>
          </c:dPt>
          <c:dPt>
            <c:idx val="2"/>
            <c:invertIfNegative val="0"/>
            <c:bubble3D val="0"/>
            <c:spPr>
              <a:solidFill>
                <a:schemeClr val="accent2">
                  <a:alpha val="50000"/>
                </a:schemeClr>
              </a:solidFill>
              <a:ln w="19050">
                <a:solidFill>
                  <a:schemeClr val="lt1"/>
                </a:solidFill>
              </a:ln>
              <a:effectLst/>
            </c:spPr>
            <c:extLst>
              <c:ext xmlns:c16="http://schemas.microsoft.com/office/drawing/2014/chart" uri="{C3380CC4-5D6E-409C-BE32-E72D297353CC}">
                <c16:uniqueId val="{00000005-2ED3-4CB6-A4ED-9499A3410AC8}"/>
              </c:ext>
            </c:extLst>
          </c:dPt>
          <c:dPt>
            <c:idx val="3"/>
            <c:invertIfNegative val="0"/>
            <c:bubble3D val="0"/>
            <c:spPr>
              <a:solidFill>
                <a:schemeClr val="accent1">
                  <a:alpha val="65000"/>
                </a:schemeClr>
              </a:solidFill>
              <a:ln w="19050">
                <a:solidFill>
                  <a:schemeClr val="lt1"/>
                </a:solidFill>
              </a:ln>
              <a:effectLst/>
            </c:spPr>
            <c:extLst>
              <c:ext xmlns:c16="http://schemas.microsoft.com/office/drawing/2014/chart" uri="{C3380CC4-5D6E-409C-BE32-E72D297353CC}">
                <c16:uniqueId val="{00000007-2ED3-4CB6-A4ED-9499A3410AC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2ED3-4CB6-A4ED-9499A3410AC8}"/>
              </c:ext>
            </c:extLst>
          </c:dPt>
          <c:dPt>
            <c:idx val="5"/>
            <c:invertIfNegative val="0"/>
            <c:bubble3D val="0"/>
            <c:spPr>
              <a:solidFill>
                <a:schemeClr val="tx1"/>
              </a:solidFill>
              <a:ln w="19050">
                <a:solidFill>
                  <a:schemeClr val="lt1"/>
                </a:solidFill>
              </a:ln>
              <a:effectLst/>
            </c:spPr>
            <c:extLst>
              <c:ext xmlns:c16="http://schemas.microsoft.com/office/drawing/2014/chart" uri="{C3380CC4-5D6E-409C-BE32-E72D297353CC}">
                <c16:uniqueId val="{0000000B-2ED3-4CB6-A4ED-9499A3410AC8}"/>
              </c:ext>
            </c:extLst>
          </c:dPt>
          <c:dPt>
            <c:idx val="6"/>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D-2ED3-4CB6-A4ED-9499A3410AC8}"/>
              </c:ext>
            </c:extLst>
          </c:dPt>
          <c:dPt>
            <c:idx val="7"/>
            <c:invertIfNegative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F-2ED3-4CB6-A4ED-9499A3410AC8}"/>
              </c:ext>
            </c:extLst>
          </c:dPt>
          <c:dPt>
            <c:idx val="8"/>
            <c:invertIfNegative val="0"/>
            <c:bubble3D val="0"/>
            <c:spPr>
              <a:solidFill>
                <a:schemeClr val="accent2">
                  <a:alpha val="25000"/>
                </a:schemeClr>
              </a:solidFill>
              <a:ln w="19050">
                <a:solidFill>
                  <a:schemeClr val="lt1"/>
                </a:solidFill>
              </a:ln>
              <a:effectLst/>
            </c:spPr>
            <c:extLst>
              <c:ext xmlns:c16="http://schemas.microsoft.com/office/drawing/2014/chart" uri="{C3380CC4-5D6E-409C-BE32-E72D297353CC}">
                <c16:uniqueId val="{00000011-2ED3-4CB6-A4ED-9499A3410AC8}"/>
              </c:ext>
            </c:extLst>
          </c:dPt>
          <c:dPt>
            <c:idx val="9"/>
            <c:invertIfNegative val="0"/>
            <c:bubble3D val="0"/>
            <c:spPr>
              <a:solidFill>
                <a:schemeClr val="accent2">
                  <a:alpha val="50000"/>
                </a:schemeClr>
              </a:solidFill>
              <a:ln w="19050">
                <a:solidFill>
                  <a:schemeClr val="lt1"/>
                </a:solidFill>
              </a:ln>
              <a:effectLst/>
            </c:spPr>
            <c:extLst>
              <c:ext xmlns:c16="http://schemas.microsoft.com/office/drawing/2014/chart" uri="{C3380CC4-5D6E-409C-BE32-E72D297353CC}">
                <c16:uniqueId val="{00000013-2ED3-4CB6-A4ED-9499A3410AC8}"/>
              </c:ext>
            </c:extLst>
          </c:dPt>
          <c:dPt>
            <c:idx val="10"/>
            <c:invertIfNegative val="0"/>
            <c:bubble3D val="0"/>
            <c:spPr>
              <a:solidFill>
                <a:schemeClr val="accent2">
                  <a:alpha val="75000"/>
                </a:schemeClr>
              </a:solidFill>
              <a:ln w="19050">
                <a:solidFill>
                  <a:schemeClr val="lt1"/>
                </a:solidFill>
              </a:ln>
              <a:effectLst/>
            </c:spPr>
            <c:extLst>
              <c:ext xmlns:c16="http://schemas.microsoft.com/office/drawing/2014/chart" uri="{C3380CC4-5D6E-409C-BE32-E72D297353CC}">
                <c16:uniqueId val="{00000015-2ED3-4CB6-A4ED-9499A3410AC8}"/>
              </c:ext>
            </c:extLst>
          </c:dPt>
          <c:dPt>
            <c:idx val="1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17-2ED3-4CB6-A4ED-9499A3410A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Employer-based
coverage</c:v>
                </c:pt>
                <c:pt idx="1">
                  <c:v>Individual/marketplace 
coverage</c:v>
                </c:pt>
                <c:pt idx="3">
                  <c:v>Medicaid</c:v>
                </c:pt>
                <c:pt idx="4">
                  <c:v>Medicare</c:v>
                </c:pt>
                <c:pt idx="6">
                  <c:v>Uninsured</c:v>
                </c:pt>
                <c:pt idx="7">
                  <c:v>All</c:v>
                </c:pt>
              </c:strCache>
            </c:strRef>
          </c:cat>
          <c:val>
            <c:numRef>
              <c:f>Sheet1!$B$2:$B$9</c:f>
              <c:numCache>
                <c:formatCode>0</c:formatCode>
                <c:ptCount val="8"/>
                <c:pt idx="0">
                  <c:v>33.5</c:v>
                </c:pt>
                <c:pt idx="1">
                  <c:v>45.989999999999995</c:v>
                </c:pt>
                <c:pt idx="3">
                  <c:v>39.94</c:v>
                </c:pt>
                <c:pt idx="4">
                  <c:v>49.18</c:v>
                </c:pt>
                <c:pt idx="6">
                  <c:v>49.89</c:v>
                </c:pt>
                <c:pt idx="7">
                  <c:v>37.54</c:v>
                </c:pt>
              </c:numCache>
            </c:numRef>
          </c:val>
          <c:extLst>
            <c:ext xmlns:c16="http://schemas.microsoft.com/office/drawing/2014/chart" uri="{C3380CC4-5D6E-409C-BE32-E72D297353CC}">
              <c16:uniqueId val="{00000018-2ED3-4CB6-A4ED-9499A3410AC8}"/>
            </c:ext>
          </c:extLst>
        </c:ser>
        <c:dLbls>
          <c:showLegendKey val="0"/>
          <c:showVal val="0"/>
          <c:showCatName val="0"/>
          <c:showSerName val="0"/>
          <c:showPercent val="0"/>
          <c:showBubbleSize val="0"/>
        </c:dLbls>
        <c:gapWidth val="40"/>
        <c:axId val="578915903"/>
        <c:axId val="893822351"/>
      </c:barChart>
      <c:valAx>
        <c:axId val="893822351"/>
        <c:scaling>
          <c:orientation val="minMax"/>
          <c:max val="75"/>
          <c:min val="0"/>
        </c:scaling>
        <c:delete val="1"/>
        <c:axPos val="b"/>
        <c:numFmt formatCode="0" sourceLinked="1"/>
        <c:majorTickMark val="out"/>
        <c:minorTickMark val="none"/>
        <c:tickLblPos val="nextTo"/>
        <c:crossAx val="578915903"/>
        <c:crosses val="autoZero"/>
        <c:crossBetween val="between"/>
      </c:valAx>
      <c:catAx>
        <c:axId val="578915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38223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CA2B-489A-8343-6EBB4020749D}"/>
              </c:ext>
            </c:extLst>
          </c:dPt>
          <c:dPt>
            <c:idx val="1"/>
            <c:invertIfNegative val="0"/>
            <c:bubble3D val="0"/>
            <c:spPr>
              <a:solidFill>
                <a:schemeClr val="bg2"/>
              </a:solidFill>
              <a:ln>
                <a:noFill/>
              </a:ln>
              <a:effectLst/>
            </c:spPr>
            <c:extLst>
              <c:ext xmlns:c16="http://schemas.microsoft.com/office/drawing/2014/chart" uri="{C3380CC4-5D6E-409C-BE32-E72D297353CC}">
                <c16:uniqueId val="{00000003-CA2B-489A-8343-6EBB4020749D}"/>
              </c:ext>
            </c:extLst>
          </c:dPt>
          <c:dPt>
            <c:idx val="2"/>
            <c:invertIfNegative val="0"/>
            <c:bubble3D val="0"/>
            <c:spPr>
              <a:solidFill>
                <a:schemeClr val="bg2"/>
              </a:solidFill>
              <a:ln>
                <a:noFill/>
              </a:ln>
              <a:effectLst/>
            </c:spPr>
            <c:extLst>
              <c:ext xmlns:c16="http://schemas.microsoft.com/office/drawing/2014/chart" uri="{C3380CC4-5D6E-409C-BE32-E72D297353CC}">
                <c16:uniqueId val="{00000005-CA2B-489A-8343-6EBB4020749D}"/>
              </c:ext>
            </c:extLst>
          </c:dPt>
          <c:dPt>
            <c:idx val="3"/>
            <c:invertIfNegative val="0"/>
            <c:bubble3D val="0"/>
            <c:spPr>
              <a:solidFill>
                <a:schemeClr val="bg2"/>
              </a:solidFill>
              <a:ln>
                <a:noFill/>
              </a:ln>
              <a:effectLst/>
            </c:spPr>
            <c:extLst>
              <c:ext xmlns:c16="http://schemas.microsoft.com/office/drawing/2014/chart" uri="{C3380CC4-5D6E-409C-BE32-E72D297353CC}">
                <c16:uniqueId val="{00000007-CA2B-489A-8343-6EBB4020749D}"/>
              </c:ext>
            </c:extLst>
          </c:dPt>
          <c:dPt>
            <c:idx val="4"/>
            <c:invertIfNegative val="0"/>
            <c:bubble3D val="0"/>
            <c:spPr>
              <a:solidFill>
                <a:schemeClr val="bg2"/>
              </a:solidFill>
              <a:ln>
                <a:noFill/>
              </a:ln>
              <a:effectLst/>
            </c:spPr>
            <c:extLst>
              <c:ext xmlns:c16="http://schemas.microsoft.com/office/drawing/2014/chart" uri="{C3380CC4-5D6E-409C-BE32-E72D297353CC}">
                <c16:uniqueId val="{00000009-CA2B-489A-8343-6EBB4020749D}"/>
              </c:ext>
            </c:extLst>
          </c:dPt>
          <c:dPt>
            <c:idx val="6"/>
            <c:invertIfNegative val="0"/>
            <c:bubble3D val="0"/>
            <c:spPr>
              <a:solidFill>
                <a:schemeClr val="bg2"/>
              </a:solidFill>
              <a:ln>
                <a:noFill/>
              </a:ln>
              <a:effectLst/>
            </c:spPr>
            <c:extLst>
              <c:ext xmlns:c16="http://schemas.microsoft.com/office/drawing/2014/chart" uri="{C3380CC4-5D6E-409C-BE32-E72D297353CC}">
                <c16:uniqueId val="{0000000B-CA2B-489A-8343-6EBB4020749D}"/>
              </c:ext>
            </c:extLst>
          </c:dPt>
          <c:dPt>
            <c:idx val="7"/>
            <c:invertIfNegative val="0"/>
            <c:bubble3D val="0"/>
            <c:spPr>
              <a:solidFill>
                <a:schemeClr val="bg2"/>
              </a:solidFill>
              <a:ln>
                <a:noFill/>
              </a:ln>
              <a:effectLst/>
            </c:spPr>
            <c:extLst>
              <c:ext xmlns:c16="http://schemas.microsoft.com/office/drawing/2014/chart" uri="{C3380CC4-5D6E-409C-BE32-E72D297353CC}">
                <c16:uniqueId val="{0000000D-CA2B-489A-8343-6EBB4020749D}"/>
              </c:ext>
            </c:extLst>
          </c:dPt>
          <c:dPt>
            <c:idx val="8"/>
            <c:invertIfNegative val="0"/>
            <c:bubble3D val="0"/>
            <c:spPr>
              <a:solidFill>
                <a:schemeClr val="bg2"/>
              </a:solidFill>
              <a:ln>
                <a:noFill/>
              </a:ln>
              <a:effectLst/>
            </c:spPr>
            <c:extLst>
              <c:ext xmlns:c16="http://schemas.microsoft.com/office/drawing/2014/chart" uri="{C3380CC4-5D6E-409C-BE32-E72D297353CC}">
                <c16:uniqueId val="{0000000F-CA2B-489A-8343-6EBB4020749D}"/>
              </c:ext>
            </c:extLst>
          </c:dPt>
          <c:dPt>
            <c:idx val="10"/>
            <c:invertIfNegative val="0"/>
            <c:bubble3D val="0"/>
            <c:spPr>
              <a:solidFill>
                <a:schemeClr val="bg2"/>
              </a:solidFill>
              <a:ln>
                <a:noFill/>
              </a:ln>
              <a:effectLst/>
            </c:spPr>
            <c:extLst>
              <c:ext xmlns:c16="http://schemas.microsoft.com/office/drawing/2014/chart" uri="{C3380CC4-5D6E-409C-BE32-E72D297353CC}">
                <c16:uniqueId val="{00000011-CA2B-489A-8343-6EBB4020749D}"/>
              </c:ext>
            </c:extLst>
          </c:dPt>
          <c:dPt>
            <c:idx val="11"/>
            <c:invertIfNegative val="0"/>
            <c:bubble3D val="0"/>
            <c:spPr>
              <a:solidFill>
                <a:schemeClr val="bg2"/>
              </a:solidFill>
              <a:ln>
                <a:noFill/>
              </a:ln>
              <a:effectLst/>
            </c:spPr>
            <c:extLst>
              <c:ext xmlns:c16="http://schemas.microsoft.com/office/drawing/2014/chart" uri="{C3380CC4-5D6E-409C-BE32-E72D297353CC}">
                <c16:uniqueId val="{00000013-CA2B-489A-8343-6EBB4020749D}"/>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Received a lower 
credit score</c:v>
                </c:pt>
                <c:pt idx="1">
                  <c:v>Taken on 
credit card debt</c:v>
                </c:pt>
                <c:pt idx="2">
                  <c:v>Used up most or all 
of your savings</c:v>
                </c:pt>
                <c:pt idx="3">
                  <c:v>Been unable to pay for basic necessities like food, heat, or rent</c:v>
                </c:pt>
                <c:pt idx="4">
                  <c:v>Delayed education 
or career plans</c:v>
                </c:pt>
              </c:strCache>
            </c:strRef>
          </c:cat>
          <c:val>
            <c:numRef>
              <c:f>Sheet1!$B$2:$B$6</c:f>
              <c:numCache>
                <c:formatCode>0</c:formatCode>
                <c:ptCount val="5"/>
                <c:pt idx="0">
                  <c:v>40</c:v>
                </c:pt>
                <c:pt idx="1">
                  <c:v>40</c:v>
                </c:pt>
                <c:pt idx="2">
                  <c:v>35.04</c:v>
                </c:pt>
                <c:pt idx="3">
                  <c:v>23</c:v>
                </c:pt>
                <c:pt idx="4">
                  <c:v>21</c:v>
                </c:pt>
              </c:numCache>
            </c:numRef>
          </c:val>
          <c:extLst>
            <c:ext xmlns:c16="http://schemas.microsoft.com/office/drawing/2014/chart" uri="{C3380CC4-5D6E-409C-BE32-E72D297353CC}">
              <c16:uniqueId val="{00000014-CA2B-489A-8343-6EBB4020749D}"/>
            </c:ext>
          </c:extLst>
        </c:ser>
        <c:dLbls>
          <c:showLegendKey val="0"/>
          <c:showVal val="0"/>
          <c:showCatName val="0"/>
          <c:showSerName val="0"/>
          <c:showPercent val="0"/>
          <c:showBubbleSize val="0"/>
        </c:dLbls>
        <c:gapWidth val="100"/>
        <c:axId val="1702768639"/>
        <c:axId val="1708641503"/>
      </c:barChart>
      <c:catAx>
        <c:axId val="170276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8641503"/>
        <c:crosses val="autoZero"/>
        <c:auto val="1"/>
        <c:lblAlgn val="ctr"/>
        <c:lblOffset val="100"/>
        <c:noMultiLvlLbl val="0"/>
      </c:catAx>
      <c:valAx>
        <c:axId val="1708641503"/>
        <c:scaling>
          <c:orientation val="minMax"/>
          <c:max val="60"/>
          <c:min val="0"/>
        </c:scaling>
        <c:delete val="1"/>
        <c:axPos val="l"/>
        <c:numFmt formatCode="0" sourceLinked="1"/>
        <c:majorTickMark val="out"/>
        <c:minorTickMark val="none"/>
        <c:tickLblPos val="nextTo"/>
        <c:crossAx val="1702768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6554906798564E-2"/>
          <c:w val="1"/>
          <c:h val="0.89108570284496258"/>
        </c:manualLayout>
      </c:layout>
      <c:barChart>
        <c:barDir val="col"/>
        <c:grouping val="clustered"/>
        <c:varyColors val="0"/>
        <c:ser>
          <c:idx val="0"/>
          <c:order val="0"/>
          <c:tx>
            <c:strRef>
              <c:f>Sheet1!$B$1</c:f>
              <c:strCache>
                <c:ptCount val="1"/>
                <c:pt idx="0">
                  <c:v>&gt;5%</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B-2CFA-4369-BE45-A4E02DAEC0BF}"/>
              </c:ext>
            </c:extLst>
          </c:dPt>
          <c:dPt>
            <c:idx val="2"/>
            <c:invertIfNegative val="0"/>
            <c:bubble3D val="0"/>
            <c:extLst>
              <c:ext xmlns:c16="http://schemas.microsoft.com/office/drawing/2014/chart" uri="{C3380CC4-5D6E-409C-BE32-E72D297353CC}">
                <c16:uniqueId val="{00000001-2CFA-4369-BE45-A4E02DAEC0BF}"/>
              </c:ext>
            </c:extLst>
          </c:dPt>
          <c:dPt>
            <c:idx val="5"/>
            <c:invertIfNegative val="0"/>
            <c:bubble3D val="0"/>
            <c:extLst>
              <c:ext xmlns:c16="http://schemas.microsoft.com/office/drawing/2014/chart" uri="{C3380CC4-5D6E-409C-BE32-E72D297353CC}">
                <c16:uniqueId val="{00000003-2CFA-4369-BE45-A4E02DAEC0BF}"/>
              </c:ext>
            </c:extLst>
          </c:dPt>
          <c:dPt>
            <c:idx val="6"/>
            <c:invertIfNegative val="0"/>
            <c:bubble3D val="0"/>
            <c:extLst>
              <c:ext xmlns:c16="http://schemas.microsoft.com/office/drawing/2014/chart" uri="{C3380CC4-5D6E-409C-BE32-E72D297353CC}">
                <c16:uniqueId val="{00000005-2CFA-4369-BE45-A4E02DAEC0BF}"/>
              </c:ext>
            </c:extLst>
          </c:dPt>
          <c:dPt>
            <c:idx val="7"/>
            <c:invertIfNegative val="0"/>
            <c:bubble3D val="0"/>
            <c:extLst>
              <c:ext xmlns:c16="http://schemas.microsoft.com/office/drawing/2014/chart" uri="{C3380CC4-5D6E-409C-BE32-E72D297353CC}">
                <c16:uniqueId val="{00000007-2CFA-4369-BE45-A4E02DAEC0BF}"/>
              </c:ext>
            </c:extLst>
          </c:dPt>
          <c:dPt>
            <c:idx val="8"/>
            <c:invertIfNegative val="0"/>
            <c:bubble3D val="0"/>
            <c:extLst>
              <c:ext xmlns:c16="http://schemas.microsoft.com/office/drawing/2014/chart" uri="{C3380CC4-5D6E-409C-BE32-E72D297353CC}">
                <c16:uniqueId val="{00000009-2CFA-4369-BE45-A4E02DAEC0BF}"/>
              </c:ext>
            </c:extLst>
          </c:dPt>
          <c:dLbls>
            <c:numFmt formatCode="0.0%" sourceLinked="0"/>
            <c:spPr>
              <a:noFill/>
              <a:ln>
                <a:noFill/>
              </a:ln>
              <a:effectLst/>
            </c:spPr>
            <c:txPr>
              <a:bodyPr rot="0" spcFirstLastPara="1" vertOverflow="ellipsis" vert="horz" wrap="square" lIns="38100" tIns="19050" rIns="38100" bIns="19050" anchor="t" anchorCtr="0">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0%–199% FPL</c:v>
                </c:pt>
                <c:pt idx="2">
                  <c:v>200%–399% FPL</c:v>
                </c:pt>
                <c:pt idx="3">
                  <c:v>400%–599% FPL</c:v>
                </c:pt>
                <c:pt idx="4">
                  <c:v>600%+ FPL</c:v>
                </c:pt>
              </c:strCache>
            </c:strRef>
          </c:cat>
          <c:val>
            <c:numRef>
              <c:f>Sheet1!$B$2:$B$6</c:f>
            </c:numRef>
          </c:val>
          <c:extLst>
            <c:ext xmlns:c16="http://schemas.microsoft.com/office/drawing/2014/chart" uri="{C3380CC4-5D6E-409C-BE32-E72D297353CC}">
              <c16:uniqueId val="{0000000A-2CFA-4369-BE45-A4E02DAEC0BF}"/>
            </c:ext>
          </c:extLst>
        </c:ser>
        <c:ser>
          <c:idx val="1"/>
          <c:order val="1"/>
          <c:tx>
            <c:strRef>
              <c:f>Sheet1!$C$1</c:f>
              <c:strCache>
                <c:ptCount val="1"/>
                <c:pt idx="0">
                  <c:v>Column1</c:v>
                </c:pt>
              </c:strCache>
            </c:strRef>
          </c:tx>
          <c:spPr>
            <a:solidFill>
              <a:schemeClr val="tx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C-ED37-422D-8C03-12A9C8943215}"/>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10072664800418E-2"/>
                      <c:h val="4.9553040637622142E-2"/>
                    </c:manualLayout>
                  </c15:layout>
                </c:ext>
                <c:ext xmlns:c16="http://schemas.microsoft.com/office/drawing/2014/chart" uri="{C3380CC4-5D6E-409C-BE32-E72D297353CC}">
                  <c16:uniqueId val="{00000001-DFD4-4882-9F53-DA4726323FA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c:v>
                </c:pt>
                <c:pt idx="1">
                  <c:v>0%–199% FPL</c:v>
                </c:pt>
                <c:pt idx="2">
                  <c:v>200%–399% FPL</c:v>
                </c:pt>
                <c:pt idx="3">
                  <c:v>400%–599% FPL</c:v>
                </c:pt>
                <c:pt idx="4">
                  <c:v>600%+ FPL</c:v>
                </c:pt>
              </c:strCache>
            </c:strRef>
          </c:cat>
          <c:val>
            <c:numRef>
              <c:f>Sheet1!$C$2:$C$6</c:f>
              <c:numCache>
                <c:formatCode>0%</c:formatCode>
                <c:ptCount val="5"/>
                <c:pt idx="0">
                  <c:v>5.7650300000000002E-2</c:v>
                </c:pt>
                <c:pt idx="1">
                  <c:v>0.25609900000000002</c:v>
                </c:pt>
                <c:pt idx="2">
                  <c:v>8.7197800000000006E-2</c:v>
                </c:pt>
                <c:pt idx="3">
                  <c:v>3.21766E-2</c:v>
                </c:pt>
                <c:pt idx="4">
                  <c:v>9.3746000000000003E-3</c:v>
                </c:pt>
              </c:numCache>
            </c:numRef>
          </c:val>
          <c:extLst>
            <c:ext xmlns:c16="http://schemas.microsoft.com/office/drawing/2014/chart" uri="{C3380CC4-5D6E-409C-BE32-E72D297353CC}">
              <c16:uniqueId val="{00000000-DFD4-4882-9F53-DA4726323FA6}"/>
            </c:ext>
          </c:extLst>
        </c:ser>
        <c:dLbls>
          <c:showLegendKey val="0"/>
          <c:showVal val="0"/>
          <c:showCatName val="0"/>
          <c:showSerName val="0"/>
          <c:showPercent val="0"/>
          <c:showBubbleSize val="0"/>
        </c:dLbls>
        <c:gapWidth val="75"/>
        <c:axId val="137493120"/>
        <c:axId val="139800960"/>
      </c:barChart>
      <c:catAx>
        <c:axId val="1374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800960"/>
        <c:crosses val="autoZero"/>
        <c:auto val="1"/>
        <c:lblAlgn val="ctr"/>
        <c:lblOffset val="100"/>
        <c:noMultiLvlLbl val="0"/>
      </c:catAx>
      <c:valAx>
        <c:axId val="139800960"/>
        <c:scaling>
          <c:orientation val="minMax"/>
        </c:scaling>
        <c:delete val="1"/>
        <c:axPos val="l"/>
        <c:majorGridlines>
          <c:spPr>
            <a:ln w="9525" cap="flat" cmpd="sng" algn="ctr">
              <a:noFill/>
              <a:round/>
            </a:ln>
            <a:effectLst/>
          </c:spPr>
        </c:majorGridlines>
        <c:numFmt formatCode="0%" sourceLinked="0"/>
        <c:majorTickMark val="none"/>
        <c:minorTickMark val="none"/>
        <c:tickLblPos val="nextTo"/>
        <c:crossAx val="137493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0624783013256E-4"/>
          <c:y val="4.1563405642810629E-2"/>
          <c:w val="0.99919687816800673"/>
          <c:h val="0.75083993389432868"/>
        </c:manualLayout>
      </c:layout>
      <c:lineChart>
        <c:grouping val="standard"/>
        <c:varyColors val="0"/>
        <c:ser>
          <c:idx val="0"/>
          <c:order val="0"/>
          <c:tx>
            <c:strRef>
              <c:f>Sheet1!$A$2</c:f>
              <c:strCache>
                <c:ptCount val="1"/>
                <c:pt idx="0">
                  <c:v>3–9 workers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Sheet1!$B$1:$K$1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Sheet1!$B$2:$K$2</c:f>
              <c:numCache>
                <c:formatCode>General</c:formatCode>
                <c:ptCount val="10"/>
                <c:pt idx="0">
                  <c:v>48</c:v>
                </c:pt>
                <c:pt idx="1">
                  <c:v>50</c:v>
                </c:pt>
                <c:pt idx="2">
                  <c:v>45</c:v>
                </c:pt>
                <c:pt idx="3">
                  <c:v>44</c:v>
                </c:pt>
                <c:pt idx="4">
                  <c:v>47</c:v>
                </c:pt>
                <c:pt idx="5">
                  <c:v>46</c:v>
                </c:pt>
                <c:pt idx="6">
                  <c:v>40</c:v>
                </c:pt>
                <c:pt idx="7">
                  <c:v>47</c:v>
                </c:pt>
                <c:pt idx="8">
                  <c:v>47</c:v>
                </c:pt>
                <c:pt idx="9">
                  <c:v>48</c:v>
                </c:pt>
              </c:numCache>
            </c:numRef>
          </c:val>
          <c:smooth val="0"/>
          <c:extLst>
            <c:ext xmlns:c16="http://schemas.microsoft.com/office/drawing/2014/chart" uri="{C3380CC4-5D6E-409C-BE32-E72D297353CC}">
              <c16:uniqueId val="{00000000-0F0C-8544-9755-5A1AA40DF318}"/>
            </c:ext>
          </c:extLst>
        </c:ser>
        <c:ser>
          <c:idx val="1"/>
          <c:order val="1"/>
          <c:tx>
            <c:strRef>
              <c:f>Sheet1!$A$3</c:f>
              <c:strCache>
                <c:ptCount val="1"/>
                <c:pt idx="0">
                  <c:v>10–24 workers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7"/>
              <c:layout>
                <c:manualLayout>
                  <c:x val="-2.1691570221058287E-2"/>
                  <c:y val="-2.1602741564378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0C-8544-9755-5A1AA40DF3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Sheet1!$B$3:$K$3</c:f>
              <c:numCache>
                <c:formatCode>General</c:formatCode>
                <c:ptCount val="10"/>
                <c:pt idx="0">
                  <c:v>71</c:v>
                </c:pt>
                <c:pt idx="1">
                  <c:v>73</c:v>
                </c:pt>
                <c:pt idx="2">
                  <c:v>68</c:v>
                </c:pt>
                <c:pt idx="3">
                  <c:v>64</c:v>
                </c:pt>
                <c:pt idx="4">
                  <c:v>63</c:v>
                </c:pt>
                <c:pt idx="5">
                  <c:v>61</c:v>
                </c:pt>
                <c:pt idx="6">
                  <c:v>66</c:v>
                </c:pt>
                <c:pt idx="7">
                  <c:v>64</c:v>
                </c:pt>
                <c:pt idx="8">
                  <c:v>63</c:v>
                </c:pt>
                <c:pt idx="9">
                  <c:v>59</c:v>
                </c:pt>
              </c:numCache>
            </c:numRef>
          </c:val>
          <c:smooth val="0"/>
          <c:extLst>
            <c:ext xmlns:c16="http://schemas.microsoft.com/office/drawing/2014/chart" uri="{C3380CC4-5D6E-409C-BE32-E72D297353CC}">
              <c16:uniqueId val="{00000002-0F0C-8544-9755-5A1AA40DF318}"/>
            </c:ext>
          </c:extLst>
        </c:ser>
        <c:ser>
          <c:idx val="2"/>
          <c:order val="2"/>
          <c:tx>
            <c:strRef>
              <c:f>Sheet1!$A$4</c:f>
              <c:strCache>
                <c:ptCount val="1"/>
                <c:pt idx="0">
                  <c:v>25–49 workers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0"/>
              <c:layout>
                <c:manualLayout>
                  <c:x val="-2.0884834267323339E-2"/>
                  <c:y val="-2.678176758461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0C-8544-9755-5A1AA40DF318}"/>
                </c:ext>
              </c:extLst>
            </c:dLbl>
            <c:dLbl>
              <c:idx val="1"/>
              <c:layout>
                <c:manualLayout>
                  <c:x val="-2.0884834267323339E-2"/>
                  <c:y val="-2.3839530873098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0C-8544-9755-5A1AA40DF318}"/>
                </c:ext>
              </c:extLst>
            </c:dLbl>
            <c:dLbl>
              <c:idx val="2"/>
              <c:layout>
                <c:manualLayout>
                  <c:x val="-2.0884834267323366E-2"/>
                  <c:y val="-2.08972941615830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0C-8544-9755-5A1AA40DF318}"/>
                </c:ext>
              </c:extLst>
            </c:dLbl>
            <c:dLbl>
              <c:idx val="3"/>
              <c:layout>
                <c:manualLayout>
                  <c:x val="-2.0884834267323311E-2"/>
                  <c:y val="-2.678176758461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0C-8544-9755-5A1AA40DF318}"/>
                </c:ext>
              </c:extLst>
            </c:dLbl>
            <c:dLbl>
              <c:idx val="4"/>
              <c:layout>
                <c:manualLayout>
                  <c:x val="-1.9345789737675312E-2"/>
                  <c:y val="-2.6781767584613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0C-8544-9755-5A1AA40DF318}"/>
                </c:ext>
              </c:extLst>
            </c:dLbl>
            <c:dLbl>
              <c:idx val="5"/>
              <c:layout>
                <c:manualLayout>
                  <c:x val="-2.3962923326619302E-2"/>
                  <c:y val="-2.383953087309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0C-8544-9755-5A1AA40DF318}"/>
                </c:ext>
              </c:extLst>
            </c:dLbl>
            <c:dLbl>
              <c:idx val="6"/>
              <c:layout>
                <c:manualLayout>
                  <c:x val="-2.0884834267323422E-2"/>
                  <c:y val="-2.383953087309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0C-8544-9755-5A1AA40DF318}"/>
                </c:ext>
              </c:extLst>
            </c:dLbl>
            <c:dLbl>
              <c:idx val="7"/>
              <c:layout>
                <c:manualLayout>
                  <c:x val="-2.0884834267323311E-2"/>
                  <c:y val="-2.6781767584613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0C-8544-9755-5A1AA40DF318}"/>
                </c:ext>
              </c:extLst>
            </c:dLbl>
            <c:dLbl>
              <c:idx val="8"/>
              <c:layout>
                <c:manualLayout>
                  <c:x val="-2.0884834267323422E-2"/>
                  <c:y val="-2.383953087309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0C-8544-9755-5A1AA40DF318}"/>
                </c:ext>
              </c:extLst>
            </c:dLbl>
            <c:dLbl>
              <c:idx val="9"/>
              <c:layout>
                <c:manualLayout>
                  <c:x val="-2.2423878796971306E-2"/>
                  <c:y val="-2.6781767584613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0C-8544-9755-5A1AA40DF3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Sheet1!$B$1:$K$1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Sheet1!$B$4:$K$4</c:f>
              <c:numCache>
                <c:formatCode>General</c:formatCode>
                <c:ptCount val="10"/>
                <c:pt idx="0">
                  <c:v>85</c:v>
                </c:pt>
                <c:pt idx="1">
                  <c:v>87</c:v>
                </c:pt>
                <c:pt idx="2">
                  <c:v>85</c:v>
                </c:pt>
                <c:pt idx="3">
                  <c:v>83</c:v>
                </c:pt>
                <c:pt idx="4">
                  <c:v>82</c:v>
                </c:pt>
                <c:pt idx="5">
                  <c:v>80</c:v>
                </c:pt>
                <c:pt idx="6">
                  <c:v>78</c:v>
                </c:pt>
                <c:pt idx="7">
                  <c:v>71</c:v>
                </c:pt>
                <c:pt idx="8">
                  <c:v>77</c:v>
                </c:pt>
                <c:pt idx="9">
                  <c:v>70</c:v>
                </c:pt>
              </c:numCache>
            </c:numRef>
          </c:val>
          <c:smooth val="0"/>
          <c:extLst>
            <c:ext xmlns:c16="http://schemas.microsoft.com/office/drawing/2014/chart" uri="{C3380CC4-5D6E-409C-BE32-E72D297353CC}">
              <c16:uniqueId val="{0000000D-0F0C-8544-9755-5A1AA40DF318}"/>
            </c:ext>
          </c:extLst>
        </c:ser>
        <c:ser>
          <c:idx val="3"/>
          <c:order val="3"/>
          <c:tx>
            <c:strRef>
              <c:f>Sheet1!$A$5</c:f>
              <c:strCache>
                <c:ptCount val="1"/>
                <c:pt idx="0">
                  <c:v>50–199 workers</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0"/>
              <c:layout>
                <c:manualLayout>
                  <c:x val="-2.0884834267323339E-2"/>
                  <c:y val="-2.3839530873098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F0C-8544-9755-5A1AA40DF318}"/>
                </c:ext>
              </c:extLst>
            </c:dLbl>
            <c:dLbl>
              <c:idx val="1"/>
              <c:layout>
                <c:manualLayout>
                  <c:x val="-2.0884834267323339E-2"/>
                  <c:y val="-2.383953087309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F0C-8544-9755-5A1AA40DF318}"/>
                </c:ext>
              </c:extLst>
            </c:dLbl>
            <c:dLbl>
              <c:idx val="2"/>
              <c:layout>
                <c:manualLayout>
                  <c:x val="-2.0884834267323366E-2"/>
                  <c:y val="-2.972400429612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F0C-8544-9755-5A1AA40DF318}"/>
                </c:ext>
              </c:extLst>
            </c:dLbl>
            <c:dLbl>
              <c:idx val="3"/>
              <c:layout>
                <c:manualLayout>
                  <c:x val="-2.0884834267323311E-2"/>
                  <c:y val="-2.678176758461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F0C-8544-9755-5A1AA40DF318}"/>
                </c:ext>
              </c:extLst>
            </c:dLbl>
            <c:dLbl>
              <c:idx val="4"/>
              <c:layout>
                <c:manualLayout>
                  <c:x val="-2.0884834267323366E-2"/>
                  <c:y val="-2.6781767584613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F0C-8544-9755-5A1AA40DF318}"/>
                </c:ext>
              </c:extLst>
            </c:dLbl>
            <c:dLbl>
              <c:idx val="6"/>
              <c:layout>
                <c:manualLayout>
                  <c:x val="-2.0884834267323422E-2"/>
                  <c:y val="-2.6781767584613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F0C-8544-9755-5A1AA40DF318}"/>
                </c:ext>
              </c:extLst>
            </c:dLbl>
            <c:dLbl>
              <c:idx val="7"/>
              <c:layout>
                <c:manualLayout>
                  <c:x val="-2.0884834267323311E-2"/>
                  <c:y val="-2.383953087309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F0C-8544-9755-5A1AA40DF318}"/>
                </c:ext>
              </c:extLst>
            </c:dLbl>
            <c:dLbl>
              <c:idx val="8"/>
              <c:layout>
                <c:manualLayout>
                  <c:x val="-2.0884834267323422E-2"/>
                  <c:y val="-2.972400429612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F0C-8544-9755-5A1AA40DF318}"/>
                </c:ext>
              </c:extLst>
            </c:dLbl>
            <c:dLbl>
              <c:idx val="9"/>
              <c:layout>
                <c:manualLayout>
                  <c:x val="-2.0884834267323196E-2"/>
                  <c:y val="-2.3839530873098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F0C-8544-9755-5A1AA40DF3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Sheet1!$B$1:$K$1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Sheet1!$B$5:$K$5</c:f>
              <c:numCache>
                <c:formatCode>General</c:formatCode>
                <c:ptCount val="10"/>
                <c:pt idx="0">
                  <c:v>93</c:v>
                </c:pt>
                <c:pt idx="1">
                  <c:v>94</c:v>
                </c:pt>
                <c:pt idx="2">
                  <c:v>91</c:v>
                </c:pt>
                <c:pt idx="3">
                  <c:v>91</c:v>
                </c:pt>
                <c:pt idx="4">
                  <c:v>92</c:v>
                </c:pt>
                <c:pt idx="5">
                  <c:v>91</c:v>
                </c:pt>
                <c:pt idx="6">
                  <c:v>92</c:v>
                </c:pt>
                <c:pt idx="7">
                  <c:v>91</c:v>
                </c:pt>
                <c:pt idx="8">
                  <c:v>93</c:v>
                </c:pt>
                <c:pt idx="9">
                  <c:v>92</c:v>
                </c:pt>
              </c:numCache>
            </c:numRef>
          </c:val>
          <c:smooth val="0"/>
          <c:extLst>
            <c:ext xmlns:c16="http://schemas.microsoft.com/office/drawing/2014/chart" uri="{C3380CC4-5D6E-409C-BE32-E72D297353CC}">
              <c16:uniqueId val="{00000017-0F0C-8544-9755-5A1AA40DF318}"/>
            </c:ext>
          </c:extLst>
        </c:ser>
        <c:ser>
          <c:idx val="4"/>
          <c:order val="4"/>
          <c:tx>
            <c:strRef>
              <c:f>Sheet1!$A$6</c:f>
              <c:strCache>
                <c:ptCount val="1"/>
                <c:pt idx="0">
                  <c:v>200+ workers</c:v>
                </c:pt>
              </c:strCache>
            </c:strRef>
          </c:tx>
          <c:spPr>
            <a:ln w="22225" cap="rnd">
              <a:solidFill>
                <a:schemeClr val="accent5"/>
              </a:solidFill>
              <a:round/>
            </a:ln>
            <a:effectLst/>
          </c:spPr>
          <c:marker>
            <c:symbol val="star"/>
            <c:size val="6"/>
            <c:spPr>
              <a:noFill/>
              <a:ln w="9525">
                <a:solidFill>
                  <a:schemeClr val="accent5"/>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Sheet1!$B$1:$K$1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Sheet1!$B$6:$K$6</c:f>
              <c:numCache>
                <c:formatCode>General</c:formatCode>
                <c:ptCount val="10"/>
                <c:pt idx="0">
                  <c:v>99</c:v>
                </c:pt>
                <c:pt idx="1">
                  <c:v>100</c:v>
                </c:pt>
                <c:pt idx="2">
                  <c:v>99</c:v>
                </c:pt>
                <c:pt idx="3">
                  <c:v>99</c:v>
                </c:pt>
                <c:pt idx="4">
                  <c:v>99</c:v>
                </c:pt>
                <c:pt idx="5">
                  <c:v>99</c:v>
                </c:pt>
                <c:pt idx="6">
                  <c:v>99</c:v>
                </c:pt>
                <c:pt idx="7">
                  <c:v>100</c:v>
                </c:pt>
                <c:pt idx="8">
                  <c:v>100</c:v>
                </c:pt>
                <c:pt idx="9">
                  <c:v>99</c:v>
                </c:pt>
              </c:numCache>
            </c:numRef>
          </c:val>
          <c:smooth val="0"/>
          <c:extLst>
            <c:ext xmlns:c16="http://schemas.microsoft.com/office/drawing/2014/chart" uri="{C3380CC4-5D6E-409C-BE32-E72D297353CC}">
              <c16:uniqueId val="{00000018-0F0C-8544-9755-5A1AA40DF318}"/>
            </c:ext>
          </c:extLst>
        </c:ser>
        <c:dLbls>
          <c:dLblPos val="t"/>
          <c:showLegendKey val="0"/>
          <c:showVal val="1"/>
          <c:showCatName val="0"/>
          <c:showSerName val="0"/>
          <c:showPercent val="0"/>
          <c:showBubbleSize val="0"/>
        </c:dLbls>
        <c:marker val="1"/>
        <c:smooth val="0"/>
        <c:axId val="2129114528"/>
        <c:axId val="2129125760"/>
      </c:lineChart>
      <c:catAx>
        <c:axId val="2129114528"/>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US" sz="1200" cap="none" baseline="0" dirty="0">
                    <a:solidFill>
                      <a:schemeClr val="tx1"/>
                    </a:solidFill>
                    <a:latin typeface="Arial" panose="020B0604020202020204" pitchFamily="34" charset="0"/>
                    <a:cs typeface="Arial" panose="020B0604020202020204" pitchFamily="34" charset="0"/>
                  </a:rPr>
                  <a:t>Year</a:t>
                </a:r>
              </a:p>
            </c:rich>
          </c:tx>
          <c:layout>
            <c:manualLayout>
              <c:xMode val="edge"/>
              <c:yMode val="edge"/>
              <c:x val="0.48975026639406599"/>
              <c:y val="0.87276957606770766"/>
            </c:manualLayout>
          </c:layout>
          <c:overlay val="0"/>
          <c:spPr>
            <a:noFill/>
            <a:ln>
              <a:noFill/>
            </a:ln>
            <a:effectLst/>
          </c:spPr>
          <c:txPr>
            <a:bodyPr rot="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0" normalizeH="0" baseline="0">
                <a:solidFill>
                  <a:schemeClr val="tx1"/>
                </a:solidFill>
                <a:latin typeface="Arial" panose="020B0604020202020204" pitchFamily="34" charset="0"/>
                <a:ea typeface="+mn-ea"/>
                <a:cs typeface="Arial" panose="020B0604020202020204" pitchFamily="34" charset="0"/>
              </a:defRPr>
            </a:pPr>
            <a:endParaRPr lang="en-US"/>
          </a:p>
        </c:txPr>
        <c:crossAx val="2129125760"/>
        <c:crosses val="autoZero"/>
        <c:auto val="1"/>
        <c:lblAlgn val="ctr"/>
        <c:lblOffset val="100"/>
        <c:noMultiLvlLbl val="0"/>
      </c:catAx>
      <c:valAx>
        <c:axId val="2129125760"/>
        <c:scaling>
          <c:orientation val="minMax"/>
          <c:max val="109"/>
          <c:min val="30"/>
        </c:scaling>
        <c:delete val="1"/>
        <c:axPos val="l"/>
        <c:numFmt formatCode="General" sourceLinked="1"/>
        <c:majorTickMark val="out"/>
        <c:minorTickMark val="none"/>
        <c:tickLblPos val="nextTo"/>
        <c:crossAx val="2129114528"/>
        <c:crosses val="autoZero"/>
        <c:crossBetween val="between"/>
      </c:valAx>
      <c:spPr>
        <a:noFill/>
        <a:ln>
          <a:noFill/>
        </a:ln>
        <a:effectLst/>
      </c:spPr>
    </c:plotArea>
    <c:legend>
      <c:legendPos val="t"/>
      <c:layout>
        <c:manualLayout>
          <c:xMode val="edge"/>
          <c:yMode val="edge"/>
          <c:x val="2.1258675998833479E-2"/>
          <c:y val="0.9303899643194482"/>
          <c:w val="0.97720162757433093"/>
          <c:h val="5.88151827049525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26491852974612"/>
          <c:y val="1.0980830237229166E-2"/>
          <c:w val="0.59865039787798413"/>
          <c:h val="0.96600599057956071"/>
        </c:manualLayout>
      </c:layout>
      <c:barChart>
        <c:barDir val="bar"/>
        <c:grouping val="clustered"/>
        <c:varyColors val="0"/>
        <c:ser>
          <c:idx val="0"/>
          <c:order val="0"/>
          <c:tx>
            <c:strRef>
              <c:f>Sheet1!$B$1</c:f>
              <c:strCache>
                <c:ptCount val="1"/>
                <c:pt idx="0">
                  <c:v>Coverage in own name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Finance and insurance</c:v>
                </c:pt>
                <c:pt idx="1">
                  <c:v>Manufacturing</c:v>
                </c:pt>
                <c:pt idx="2">
                  <c:v>Professional/Scientific/Technical services</c:v>
                </c:pt>
                <c:pt idx="3">
                  <c:v>Health care &amp; social assistance</c:v>
                </c:pt>
                <c:pt idx="4">
                  <c:v>Retail trade</c:v>
                </c:pt>
                <c:pt idx="5">
                  <c:v>Accommodation &amp; food services</c:v>
                </c:pt>
              </c:strCache>
            </c:strRef>
          </c:cat>
          <c:val>
            <c:numRef>
              <c:f>Sheet1!$B$2:$B$7</c:f>
              <c:numCache>
                <c:formatCode>0</c:formatCode>
                <c:ptCount val="6"/>
                <c:pt idx="0">
                  <c:v>68</c:v>
                </c:pt>
                <c:pt idx="1">
                  <c:v>66</c:v>
                </c:pt>
                <c:pt idx="2">
                  <c:v>58</c:v>
                </c:pt>
                <c:pt idx="3">
                  <c:v>54</c:v>
                </c:pt>
                <c:pt idx="4">
                  <c:v>40</c:v>
                </c:pt>
                <c:pt idx="5">
                  <c:v>25</c:v>
                </c:pt>
              </c:numCache>
            </c:numRef>
          </c:val>
          <c:extLst>
            <c:ext xmlns:c16="http://schemas.microsoft.com/office/drawing/2014/chart" uri="{C3380CC4-5D6E-409C-BE32-E72D297353CC}">
              <c16:uniqueId val="{00000000-69F7-1C46-A90D-9ED93AEA2925}"/>
            </c:ext>
          </c:extLst>
        </c:ser>
        <c:dLbls>
          <c:showLegendKey val="0"/>
          <c:showVal val="0"/>
          <c:showCatName val="0"/>
          <c:showSerName val="0"/>
          <c:showPercent val="0"/>
          <c:showBubbleSize val="0"/>
        </c:dLbls>
        <c:gapWidth val="40"/>
        <c:axId val="1833125744"/>
        <c:axId val="1833126992"/>
      </c:barChart>
      <c:catAx>
        <c:axId val="1833125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33126992"/>
        <c:crosses val="autoZero"/>
        <c:auto val="1"/>
        <c:lblAlgn val="ctr"/>
        <c:lblOffset val="100"/>
        <c:noMultiLvlLbl val="0"/>
      </c:catAx>
      <c:valAx>
        <c:axId val="1833126992"/>
        <c:scaling>
          <c:orientation val="minMax"/>
          <c:max val="75"/>
          <c:min val="0"/>
        </c:scaling>
        <c:delete val="1"/>
        <c:axPos val="b"/>
        <c:majorGridlines>
          <c:spPr>
            <a:ln w="9525" cap="flat" cmpd="sng" algn="ctr">
              <a:noFill/>
              <a:round/>
            </a:ln>
            <a:effectLst/>
          </c:spPr>
        </c:majorGridlines>
        <c:numFmt formatCode="0" sourceLinked="1"/>
        <c:majorTickMark val="out"/>
        <c:minorTickMark val="none"/>
        <c:tickLblPos val="nextTo"/>
        <c:crossAx val="18331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64821952576732"/>
          <c:y val="3.3176546247915481E-2"/>
          <c:w val="0.78035178047423259"/>
          <c:h val="0.96682333848364577"/>
        </c:manualLayout>
      </c:layout>
      <c:barChart>
        <c:barDir val="bar"/>
        <c:grouping val="clustered"/>
        <c:varyColors val="0"/>
        <c:ser>
          <c:idx val="0"/>
          <c:order val="0"/>
          <c:tx>
            <c:strRef>
              <c:f>Sheet1!$B$1</c:f>
              <c:strCache>
                <c:ptCount val="1"/>
                <c:pt idx="0">
                  <c:v>Percent</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CC4-4CFB-A107-C0E32E6752B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CC4-4CFB-A107-C0E32E6752B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FCC4-4CFB-A107-C0E32E6752B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FCC4-4CFB-A107-C0E32E6752B5}"/>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FCC4-4CFB-A107-C0E32E6752B5}"/>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FCC4-4CFB-A107-C0E32E6752B5}"/>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FCC4-4CFB-A107-C0E32E6752B5}"/>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FCC4-4CFB-A107-C0E32E6752B5}"/>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FCC4-4CFB-A107-C0E32E6752B5}"/>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3-FCC4-4CFB-A107-C0E32E6752B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5-FCC4-4CFB-A107-C0E32E6752B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7-FCC4-4CFB-A107-C0E32E6752B5}"/>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9-FCC4-4CFB-A107-C0E32E6752B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 and unspecified</c:v>
                </c:pt>
                <c:pt idx="1">
                  <c:v>Medicare</c:v>
                </c:pt>
                <c:pt idx="2">
                  <c:v>Marketplace or
individual coverage</c:v>
                </c:pt>
                <c:pt idx="3">
                  <c:v>Medicaid</c:v>
                </c:pt>
                <c:pt idx="4">
                  <c:v>COBRA</c:v>
                </c:pt>
                <c:pt idx="5">
                  <c:v>Employer-based
coverage through
another employer</c:v>
                </c:pt>
                <c:pt idx="6">
                  <c:v>Uninsured</c:v>
                </c:pt>
              </c:strCache>
            </c:strRef>
          </c:cat>
          <c:val>
            <c:numRef>
              <c:f>Sheet1!$B$2:$B$8</c:f>
              <c:numCache>
                <c:formatCode>0</c:formatCode>
                <c:ptCount val="7"/>
                <c:pt idx="0">
                  <c:v>4.33</c:v>
                </c:pt>
                <c:pt idx="1">
                  <c:v>2.74</c:v>
                </c:pt>
                <c:pt idx="2">
                  <c:v>9.31</c:v>
                </c:pt>
                <c:pt idx="3">
                  <c:v>15.7</c:v>
                </c:pt>
                <c:pt idx="4">
                  <c:v>19.54</c:v>
                </c:pt>
                <c:pt idx="5">
                  <c:v>19.650000000000002</c:v>
                </c:pt>
                <c:pt idx="6">
                  <c:v>28.73</c:v>
                </c:pt>
              </c:numCache>
            </c:numRef>
          </c:val>
          <c:extLst>
            <c:ext xmlns:c16="http://schemas.microsoft.com/office/drawing/2014/chart" uri="{C3380CC4-5D6E-409C-BE32-E72D297353CC}">
              <c16:uniqueId val="{0000001A-FCC4-4CFB-A107-C0E32E6752B5}"/>
            </c:ext>
          </c:extLst>
        </c:ser>
        <c:dLbls>
          <c:showLegendKey val="0"/>
          <c:showVal val="0"/>
          <c:showCatName val="0"/>
          <c:showSerName val="0"/>
          <c:showPercent val="0"/>
          <c:showBubbleSize val="0"/>
        </c:dLbls>
        <c:gapWidth val="100"/>
        <c:axId val="1702768639"/>
        <c:axId val="1708641503"/>
      </c:barChart>
      <c:catAx>
        <c:axId val="1702768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8641503"/>
        <c:crosses val="autoZero"/>
        <c:auto val="1"/>
        <c:lblAlgn val="ctr"/>
        <c:lblOffset val="100"/>
        <c:noMultiLvlLbl val="0"/>
      </c:catAx>
      <c:valAx>
        <c:axId val="1708641503"/>
        <c:scaling>
          <c:orientation val="minMax"/>
          <c:max val="50"/>
          <c:min val="0"/>
        </c:scaling>
        <c:delete val="1"/>
        <c:axPos val="b"/>
        <c:numFmt formatCode="0" sourceLinked="1"/>
        <c:majorTickMark val="out"/>
        <c:minorTickMark val="none"/>
        <c:tickLblPos val="nextTo"/>
        <c:crossAx val="1702768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5E-4912-A9F9-5AF1278CFC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5E-4912-A9F9-5AF1278CFC37}"/>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915E-4912-A9F9-5AF1278CFC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5E-4912-A9F9-5AF1278CFC37}"/>
              </c:ext>
            </c:extLst>
          </c:dPt>
          <c:dLbls>
            <c:dLbl>
              <c:idx val="0"/>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fld id="{0D1E801D-071A-4C9A-9E12-26EB2E0432F0}" type="CATEGORYNAME">
                      <a:rPr lang="en-US" sz="1200" smtClean="0">
                        <a:latin typeface="Arial" panose="020B0604020202020204" pitchFamily="34" charset="0"/>
                        <a:cs typeface="Arial" panose="020B0604020202020204" pitchFamily="34" charset="0"/>
                      </a:rPr>
                      <a:pPr>
                        <a:defRPr sz="1400">
                          <a:solidFill>
                            <a:schemeClr val="bg1"/>
                          </a:solidFill>
                          <a:latin typeface="Arial" panose="020B0604020202020204" pitchFamily="34" charset="0"/>
                          <a:cs typeface="Arial" panose="020B0604020202020204" pitchFamily="34" charset="0"/>
                        </a:defRPr>
                      </a:pPr>
                      <a:t>[CATEGORY NAME]</a:t>
                    </a:fld>
                    <a:r>
                      <a:rPr lang="en-US" sz="1400" baseline="0">
                        <a:latin typeface="Arial" panose="020B0604020202020204" pitchFamily="34" charset="0"/>
                        <a:cs typeface="Arial" panose="020B0604020202020204" pitchFamily="34" charset="0"/>
                      </a:rPr>
                      <a:t> </a:t>
                    </a:r>
                  </a:p>
                  <a:p>
                    <a:pPr>
                      <a:defRPr sz="1400">
                        <a:solidFill>
                          <a:schemeClr val="bg1"/>
                        </a:solidFill>
                        <a:latin typeface="Arial" panose="020B0604020202020204" pitchFamily="34" charset="0"/>
                        <a:cs typeface="Arial" panose="020B0604020202020204" pitchFamily="34" charset="0"/>
                      </a:defRPr>
                    </a:pPr>
                    <a:fld id="{D83ABA66-8507-45A2-B3CC-ED55C9C48D3C}" type="VALUE">
                      <a:rPr lang="en-US" sz="1200" b="1" baseline="0" smtClean="0">
                        <a:latin typeface="Arial" panose="020B0604020202020204" pitchFamily="34" charset="0"/>
                        <a:cs typeface="Arial" panose="020B0604020202020204" pitchFamily="34" charset="0"/>
                      </a:rPr>
                      <a:pPr>
                        <a:defRPr sz="1400">
                          <a:solidFill>
                            <a:schemeClr val="bg1"/>
                          </a:solidFill>
                          <a:latin typeface="Arial" panose="020B0604020202020204" pitchFamily="34" charset="0"/>
                          <a:cs typeface="Arial" panose="020B0604020202020204" pitchFamily="34" charset="0"/>
                        </a:defRPr>
                      </a:pPr>
                      <a:t>[VALUE]</a:t>
                    </a:fld>
                    <a:endParaRPr lang="en-US"/>
                  </a:p>
                </c:rich>
              </c:tx>
              <c:numFmt formatCode="###\%"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984578096099041"/>
                      <c:h val="0.2616256628645231"/>
                    </c:manualLayout>
                  </c15:layout>
                  <c15:dlblFieldTable/>
                  <c15:showDataLabelsRange val="0"/>
                </c:ext>
                <c:ext xmlns:c16="http://schemas.microsoft.com/office/drawing/2014/chart" uri="{C3380CC4-5D6E-409C-BE32-E72D297353CC}">
                  <c16:uniqueId val="{00000001-915E-4912-A9F9-5AF1278CFC37}"/>
                </c:ext>
              </c:extLst>
            </c:dLbl>
            <c:dLbl>
              <c:idx val="1"/>
              <c:layout>
                <c:manualLayout>
                  <c:x val="-8.7327211980899641E-2"/>
                  <c:y val="1.140238294392948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Lost coverage*</a:t>
                    </a:r>
                    <a:endParaRPr lang="en-US" sz="1200" baseline="0">
                      <a:solidFill>
                        <a:schemeClr val="tx1"/>
                      </a:solidFill>
                      <a:latin typeface="Arial" panose="020B0604020202020204" pitchFamily="34" charset="0"/>
                      <a:cs typeface="Arial" panose="020B0604020202020204" pitchFamily="34" charset="0"/>
                    </a:endParaRPr>
                  </a:p>
                  <a:p>
                    <a:pPr>
                      <a:defRPr>
                        <a:solidFill>
                          <a:schemeClr val="tx1"/>
                        </a:solidFill>
                        <a:latin typeface="Arial" panose="020B0604020202020204" pitchFamily="34" charset="0"/>
                        <a:cs typeface="Arial" panose="020B0604020202020204" pitchFamily="34" charset="0"/>
                      </a:defRPr>
                    </a:pPr>
                    <a:r>
                      <a:rPr lang="en-US" sz="1200" baseline="0">
                        <a:solidFill>
                          <a:schemeClr val="tx1"/>
                        </a:solidFill>
                        <a:latin typeface="Arial" panose="020B0604020202020204" pitchFamily="34" charset="0"/>
                        <a:cs typeface="Arial" panose="020B0604020202020204" pitchFamily="34" charset="0"/>
                      </a:rPr>
                      <a:t> </a:t>
                    </a:r>
                    <a:fld id="{DF1A780F-2634-44D2-978C-74F8275AE977}" type="VALUE">
                      <a:rPr lang="en-US" sz="1200" b="1" baseline="0">
                        <a:solidFill>
                          <a:schemeClr val="tx1"/>
                        </a:solidFill>
                        <a:latin typeface="Arial" panose="020B0604020202020204" pitchFamily="34" charset="0"/>
                        <a:cs typeface="Arial" panose="020B0604020202020204" pitchFamily="34" charset="0"/>
                      </a:rPr>
                      <a:pPr>
                        <a:defRPr>
                          <a:solidFill>
                            <a:schemeClr val="tx1"/>
                          </a:solidFill>
                          <a:latin typeface="Arial" panose="020B0604020202020204" pitchFamily="34" charset="0"/>
                          <a:cs typeface="Arial" panose="020B0604020202020204" pitchFamily="34" charset="0"/>
                        </a:defRPr>
                      </a:pPr>
                      <a:t>[VALUE]</a:t>
                    </a:fld>
                    <a:endParaRPr lang="en-US" sz="1200" baseline="0">
                      <a:solidFill>
                        <a:schemeClr val="tx1"/>
                      </a:solidFill>
                      <a:latin typeface="Arial" panose="020B0604020202020204" pitchFamily="34" charset="0"/>
                      <a:cs typeface="Arial" panose="020B0604020202020204" pitchFamily="34" charset="0"/>
                    </a:endParaRPr>
                  </a:p>
                </c:rich>
              </c:tx>
              <c:numFmt formatCode="###\%"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64552108364447"/>
                      <c:h val="0.21477171959222394"/>
                    </c:manualLayout>
                  </c15:layout>
                  <c15:dlblFieldTable/>
                  <c15:showDataLabelsRange val="0"/>
                </c:ext>
                <c:ext xmlns:c16="http://schemas.microsoft.com/office/drawing/2014/chart" uri="{C3380CC4-5D6E-409C-BE32-E72D297353CC}">
                  <c16:uniqueId val="{00000003-915E-4912-A9F9-5AF1278CFC37}"/>
                </c:ext>
              </c:extLst>
            </c:dLbl>
            <c:dLbl>
              <c:idx val="2"/>
              <c:layout>
                <c:manualLayout>
                  <c:x val="-0.1033644748026572"/>
                  <c:y val="0.2284524395698569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5E-4912-A9F9-5AF1278CFC37}"/>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Did not lose coverage</c:v>
                </c:pt>
                <c:pt idx="1">
                  <c:v>Lost coverage through their own lost or furloughed job, or through a spouse, partner, or parent's lost or furloughed job</c:v>
                </c:pt>
              </c:strCache>
            </c:strRef>
          </c:cat>
          <c:val>
            <c:numRef>
              <c:f>Sheet1!$B$2:$B$3</c:f>
              <c:numCache>
                <c:formatCode>0</c:formatCode>
                <c:ptCount val="2"/>
                <c:pt idx="0">
                  <c:v>93.39</c:v>
                </c:pt>
                <c:pt idx="1">
                  <c:v>6.45</c:v>
                </c:pt>
              </c:numCache>
            </c:numRef>
          </c:val>
          <c:extLst>
            <c:ext xmlns:c16="http://schemas.microsoft.com/office/drawing/2014/chart" uri="{C3380CC4-5D6E-409C-BE32-E72D297353CC}">
              <c16:uniqueId val="{00000008-915E-4912-A9F9-5AF1278CFC37}"/>
            </c:ext>
          </c:extLst>
        </c:ser>
        <c:dLbls>
          <c:showLegendKey val="0"/>
          <c:showVal val="0"/>
          <c:showCatName val="0"/>
          <c:showSerName val="0"/>
          <c:showPercent val="0"/>
          <c:showBubbleSize val="0"/>
          <c:showLeaderLines val="1"/>
        </c:dLbls>
        <c:firstSliceAng val="10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3119887791805"/>
          <c:y val="5.0517092487882061E-2"/>
          <c:w val="0.75309708508658635"/>
          <c:h val="0.91094870779362158"/>
        </c:manualLayout>
      </c:layout>
      <c:barChart>
        <c:barDir val="bar"/>
        <c:grouping val="clustered"/>
        <c:varyColors val="0"/>
        <c:ser>
          <c:idx val="0"/>
          <c:order val="0"/>
          <c:tx>
            <c:strRef>
              <c:f>Sheet1!$B$1</c:f>
              <c:strCache>
                <c:ptCount val="1"/>
                <c:pt idx="0">
                  <c:v>Percent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390-4E39-8875-D81D15DA2A89}"/>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390-4E39-8875-D81D15DA2A89}"/>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390-4E39-8875-D81D15DA2A89}"/>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390-4E39-8875-D81D15DA2A8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year or longer</c:v>
                </c:pt>
                <c:pt idx="1">
                  <c:v>7–11 months</c:v>
                </c:pt>
                <c:pt idx="2">
                  <c:v>4–6 months</c:v>
                </c:pt>
                <c:pt idx="3">
                  <c:v>3 months or less</c:v>
                </c:pt>
              </c:strCache>
            </c:strRef>
          </c:cat>
          <c:val>
            <c:numRef>
              <c:f>Sheet1!$B$2:$B$5</c:f>
              <c:numCache>
                <c:formatCode>0</c:formatCode>
                <c:ptCount val="4"/>
                <c:pt idx="0">
                  <c:v>16.150000000000002</c:v>
                </c:pt>
                <c:pt idx="1">
                  <c:v>11.379999999999999</c:v>
                </c:pt>
                <c:pt idx="2">
                  <c:v>18.13</c:v>
                </c:pt>
                <c:pt idx="3">
                  <c:v>54.339999999999996</c:v>
                </c:pt>
              </c:numCache>
            </c:numRef>
          </c:val>
          <c:extLst>
            <c:ext xmlns:c16="http://schemas.microsoft.com/office/drawing/2014/chart" uri="{C3380CC4-5D6E-409C-BE32-E72D297353CC}">
              <c16:uniqueId val="{00000008-4390-4E39-8875-D81D15DA2A89}"/>
            </c:ext>
          </c:extLst>
        </c:ser>
        <c:dLbls>
          <c:showLegendKey val="0"/>
          <c:showVal val="0"/>
          <c:showCatName val="0"/>
          <c:showSerName val="0"/>
          <c:showPercent val="0"/>
          <c:showBubbleSize val="0"/>
        </c:dLbls>
        <c:gapWidth val="100"/>
        <c:axId val="578617455"/>
        <c:axId val="548597567"/>
      </c:barChart>
      <c:valAx>
        <c:axId val="548597567"/>
        <c:scaling>
          <c:orientation val="minMax"/>
          <c:max val="75"/>
          <c:min val="0"/>
        </c:scaling>
        <c:delete val="1"/>
        <c:axPos val="b"/>
        <c:numFmt formatCode="0" sourceLinked="1"/>
        <c:majorTickMark val="out"/>
        <c:minorTickMark val="none"/>
        <c:tickLblPos val="nextTo"/>
        <c:crossAx val="578617455"/>
        <c:crosses val="autoZero"/>
        <c:crossBetween val="between"/>
      </c:valAx>
      <c:catAx>
        <c:axId val="578617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8597567"/>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dPt>
            <c:idx val="33"/>
            <c:marker>
              <c:symbol val="circle"/>
              <c:size val="5"/>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22-0067-411B-BAD0-657E37CAE6D2}"/>
              </c:ext>
            </c:extLst>
          </c:dPt>
          <c:dPt>
            <c:idx val="44"/>
            <c:marker>
              <c:symbol val="circle"/>
              <c:size val="5"/>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2D-0067-411B-BAD0-657E37CAE6D2}"/>
              </c:ext>
            </c:extLst>
          </c:dPt>
          <c:dLbls>
            <c:dLbl>
              <c:idx val="0"/>
              <c:tx>
                <c:rich>
                  <a:bodyPr/>
                  <a:lstStyle/>
                  <a:p>
                    <a:fld id="{ED4FA6C0-77F4-44A6-9221-FBC6FF0513F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067-411B-BAD0-657E37CAE6D2}"/>
                </c:ext>
              </c:extLst>
            </c:dLbl>
            <c:dLbl>
              <c:idx val="1"/>
              <c:tx>
                <c:rich>
                  <a:bodyPr/>
                  <a:lstStyle/>
                  <a:p>
                    <a:fld id="{DB99F83D-0272-4294-9E6C-E49AE9B1E05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067-411B-BAD0-657E37CAE6D2}"/>
                </c:ext>
              </c:extLst>
            </c:dLbl>
            <c:dLbl>
              <c:idx val="2"/>
              <c:delete val="1"/>
              <c:extLst>
                <c:ext xmlns:c15="http://schemas.microsoft.com/office/drawing/2012/chart" uri="{CE6537A1-D6FC-4f65-9D91-7224C49458BB}"/>
                <c:ext xmlns:c16="http://schemas.microsoft.com/office/drawing/2014/chart" uri="{C3380CC4-5D6E-409C-BE32-E72D297353CC}">
                  <c16:uniqueId val="{00000003-0067-411B-BAD0-657E37CAE6D2}"/>
                </c:ext>
              </c:extLst>
            </c:dLbl>
            <c:dLbl>
              <c:idx val="3"/>
              <c:layout>
                <c:manualLayout>
                  <c:x val="-1.115416646654388E-2"/>
                  <c:y val="6.6796485319981311E-3"/>
                </c:manualLayout>
              </c:layout>
              <c:tx>
                <c:rich>
                  <a:bodyPr/>
                  <a:lstStyle/>
                  <a:p>
                    <a:fld id="{1F387B61-D71A-4085-AE06-961CF3BEE537}"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067-411B-BAD0-657E37CAE6D2}"/>
                </c:ext>
              </c:extLst>
            </c:dLbl>
            <c:dLbl>
              <c:idx val="4"/>
              <c:layout>
                <c:manualLayout>
                  <c:x val="-7.3178497172755388E-3"/>
                  <c:y val="-5.9234619057342494E-3"/>
                </c:manualLayout>
              </c:layout>
              <c:tx>
                <c:rich>
                  <a:bodyPr/>
                  <a:lstStyle/>
                  <a:p>
                    <a:fld id="{7ED05FF7-DE48-4E5F-8EC5-468B90846BB8}"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067-411B-BAD0-657E37CAE6D2}"/>
                </c:ext>
              </c:extLst>
            </c:dLbl>
            <c:dLbl>
              <c:idx val="5"/>
              <c:layout>
                <c:manualLayout>
                  <c:x val="-5.6542475729255186E-2"/>
                  <c:y val="-2.4828127562332734E-2"/>
                </c:manualLayout>
              </c:layout>
              <c:tx>
                <c:rich>
                  <a:bodyPr/>
                  <a:lstStyle/>
                  <a:p>
                    <a:fld id="{4C9FE8E3-E152-4BF8-9529-3986B8FC7706}"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067-411B-BAD0-657E37CAE6D2}"/>
                </c:ext>
              </c:extLst>
            </c:dLbl>
            <c:dLbl>
              <c:idx val="6"/>
              <c:layout>
                <c:manualLayout>
                  <c:x val="-1.2424833112669603E-2"/>
                  <c:y val="-2.1677349952899595E-2"/>
                </c:manualLayout>
              </c:layout>
              <c:tx>
                <c:rich>
                  <a:bodyPr/>
                  <a:lstStyle/>
                  <a:p>
                    <a:fld id="{E7D0E5F6-5DDC-4224-B556-9107FB003E76}"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067-411B-BAD0-657E37CAE6D2}"/>
                </c:ext>
              </c:extLst>
            </c:dLbl>
            <c:dLbl>
              <c:idx val="7"/>
              <c:tx>
                <c:rich>
                  <a:bodyPr/>
                  <a:lstStyle/>
                  <a:p>
                    <a:fld id="{03CB6787-D9CA-4754-BDBC-AB579562743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067-411B-BAD0-657E37CAE6D2}"/>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067-411B-BAD0-657E37CAE6D2}"/>
                </c:ext>
              </c:extLst>
            </c:dLbl>
            <c:dLbl>
              <c:idx val="9"/>
              <c:layout>
                <c:manualLayout>
                  <c:x val="-3.7370558292833006E-2"/>
                  <c:y val="3.1885869407462776E-2"/>
                </c:manualLayout>
              </c:layout>
              <c:tx>
                <c:rich>
                  <a:bodyPr/>
                  <a:lstStyle/>
                  <a:p>
                    <a:fld id="{1986C069-773A-4BB2-91F5-520E3CD012B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067-411B-BAD0-657E37CAE6D2}"/>
                </c:ext>
              </c:extLst>
            </c:dLbl>
            <c:dLbl>
              <c:idx val="10"/>
              <c:delete val="1"/>
              <c:extLst>
                <c:ext xmlns:c15="http://schemas.microsoft.com/office/drawing/2012/chart" uri="{CE6537A1-D6FC-4f65-9D91-7224C49458BB}"/>
                <c:ext xmlns:c16="http://schemas.microsoft.com/office/drawing/2014/chart" uri="{C3380CC4-5D6E-409C-BE32-E72D297353CC}">
                  <c16:uniqueId val="{0000000B-0067-411B-BAD0-657E37CAE6D2}"/>
                </c:ext>
              </c:extLst>
            </c:dLbl>
            <c:dLbl>
              <c:idx val="11"/>
              <c:tx>
                <c:rich>
                  <a:bodyPr/>
                  <a:lstStyle/>
                  <a:p>
                    <a:fld id="{FAA67C18-8E8A-4AE9-A951-495E5CED0D9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067-411B-BAD0-657E37CAE6D2}"/>
                </c:ext>
              </c:extLst>
            </c:dLbl>
            <c:dLbl>
              <c:idx val="12"/>
              <c:layout>
                <c:manualLayout>
                  <c:x val="-2.8485407043780326E-3"/>
                  <c:y val="3.5288709225650503E-3"/>
                </c:manualLayout>
              </c:layout>
              <c:tx>
                <c:rich>
                  <a:bodyPr/>
                  <a:lstStyle/>
                  <a:p>
                    <a:fld id="{5855E652-3964-4B7E-A477-A8CE5D994451}"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067-411B-BAD0-657E37CAE6D2}"/>
                </c:ext>
              </c:extLst>
            </c:dLbl>
            <c:dLbl>
              <c:idx val="13"/>
              <c:tx>
                <c:rich>
                  <a:bodyPr/>
                  <a:lstStyle/>
                  <a:p>
                    <a:fld id="{418A50B2-9262-4BF3-985A-D9A4579CD6B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067-411B-BAD0-657E37CAE6D2}"/>
                </c:ext>
              </c:extLst>
            </c:dLbl>
            <c:dLbl>
              <c:idx val="14"/>
              <c:delete val="1"/>
              <c:extLst>
                <c:ext xmlns:c15="http://schemas.microsoft.com/office/drawing/2012/chart" uri="{CE6537A1-D6FC-4f65-9D91-7224C49458BB}"/>
                <c:ext xmlns:c16="http://schemas.microsoft.com/office/drawing/2014/chart" uri="{C3380CC4-5D6E-409C-BE32-E72D297353CC}">
                  <c16:uniqueId val="{0000000F-0067-411B-BAD0-657E37CAE6D2}"/>
                </c:ext>
              </c:extLst>
            </c:dLbl>
            <c:dLbl>
              <c:idx val="15"/>
              <c:layout>
                <c:manualLayout>
                  <c:x val="-3.0987924060260984E-2"/>
                  <c:y val="3.8187424626328938E-2"/>
                </c:manualLayout>
              </c:layout>
              <c:tx>
                <c:rich>
                  <a:bodyPr/>
                  <a:lstStyle/>
                  <a:p>
                    <a:fld id="{63FB9A43-49D0-4A46-8B14-9796AEAAC91D}"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067-411B-BAD0-657E37CAE6D2}"/>
                </c:ext>
              </c:extLst>
            </c:dLbl>
            <c:dLbl>
              <c:idx val="16"/>
              <c:delete val="1"/>
              <c:extLst>
                <c:ext xmlns:c15="http://schemas.microsoft.com/office/drawing/2012/chart" uri="{CE6537A1-D6FC-4f65-9D91-7224C49458BB}"/>
                <c:ext xmlns:c16="http://schemas.microsoft.com/office/drawing/2014/chart" uri="{C3380CC4-5D6E-409C-BE32-E72D297353CC}">
                  <c16:uniqueId val="{00000011-0067-411B-BAD0-657E37CAE6D2}"/>
                </c:ext>
              </c:extLst>
            </c:dLbl>
            <c:dLbl>
              <c:idx val="17"/>
              <c:layout>
                <c:manualLayout>
                  <c:x val="-8.6030158282804203E-3"/>
                  <c:y val="2.5584314188596618E-2"/>
                </c:manualLayout>
              </c:layout>
              <c:tx>
                <c:rich>
                  <a:bodyPr/>
                  <a:lstStyle/>
                  <a:p>
                    <a:fld id="{40ACA696-BE77-449E-AB6F-147238E05CEF}"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067-411B-BAD0-657E37CAE6D2}"/>
                </c:ext>
              </c:extLst>
            </c:dLbl>
            <c:dLbl>
              <c:idx val="18"/>
              <c:delete val="1"/>
              <c:extLst>
                <c:ext xmlns:c15="http://schemas.microsoft.com/office/drawing/2012/chart" uri="{CE6537A1-D6FC-4f65-9D91-7224C49458BB}"/>
                <c:ext xmlns:c16="http://schemas.microsoft.com/office/drawing/2014/chart" uri="{C3380CC4-5D6E-409C-BE32-E72D297353CC}">
                  <c16:uniqueId val="{00000013-0067-411B-BAD0-657E37CAE6D2}"/>
                </c:ext>
              </c:extLst>
            </c:dLbl>
            <c:dLbl>
              <c:idx val="19"/>
              <c:delete val="1"/>
              <c:extLst>
                <c:ext xmlns:c15="http://schemas.microsoft.com/office/drawing/2012/chart" uri="{CE6537A1-D6FC-4f65-9D91-7224C49458BB}"/>
                <c:ext xmlns:c16="http://schemas.microsoft.com/office/drawing/2014/chart" uri="{C3380CC4-5D6E-409C-BE32-E72D297353CC}">
                  <c16:uniqueId val="{00000014-0067-411B-BAD0-657E37CAE6D2}"/>
                </c:ext>
              </c:extLst>
            </c:dLbl>
            <c:dLbl>
              <c:idx val="20"/>
              <c:tx>
                <c:rich>
                  <a:bodyPr/>
                  <a:lstStyle/>
                  <a:p>
                    <a:fld id="{8BFC2C7C-A93F-436C-861F-B4944F9F31B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067-411B-BAD0-657E37CAE6D2}"/>
                </c:ext>
              </c:extLst>
            </c:dLbl>
            <c:dLbl>
              <c:idx val="21"/>
              <c:tx>
                <c:rich>
                  <a:bodyPr/>
                  <a:lstStyle/>
                  <a:p>
                    <a:fld id="{ECC1D107-E5EF-471C-9385-E71C034EB8E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067-411B-BAD0-657E37CAE6D2}"/>
                </c:ext>
              </c:extLst>
            </c:dLbl>
            <c:dLbl>
              <c:idx val="22"/>
              <c:delete val="1"/>
              <c:extLst>
                <c:ext xmlns:c15="http://schemas.microsoft.com/office/drawing/2012/chart" uri="{CE6537A1-D6FC-4f65-9D91-7224C49458BB}"/>
                <c:ext xmlns:c16="http://schemas.microsoft.com/office/drawing/2014/chart" uri="{C3380CC4-5D6E-409C-BE32-E72D297353CC}">
                  <c16:uniqueId val="{00000017-0067-411B-BAD0-657E37CAE6D2}"/>
                </c:ext>
              </c:extLst>
            </c:dLbl>
            <c:dLbl>
              <c:idx val="23"/>
              <c:tx>
                <c:rich>
                  <a:bodyPr/>
                  <a:lstStyle/>
                  <a:p>
                    <a:fld id="{E11BA109-D4E8-490E-81E7-970F34E5402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067-411B-BAD0-657E37CAE6D2}"/>
                </c:ext>
              </c:extLst>
            </c:dLbl>
            <c:dLbl>
              <c:idx val="24"/>
              <c:tx>
                <c:rich>
                  <a:bodyPr/>
                  <a:lstStyle/>
                  <a:p>
                    <a:fld id="{B3719F11-4B99-4A69-873F-8DCF80C8675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067-411B-BAD0-657E37CAE6D2}"/>
                </c:ext>
              </c:extLst>
            </c:dLbl>
            <c:dLbl>
              <c:idx val="25"/>
              <c:layout>
                <c:manualLayout>
                  <c:x val="-5.3976976662205058E-2"/>
                  <c:y val="-2.7978905171765756E-2"/>
                </c:manualLayout>
              </c:layout>
              <c:tx>
                <c:rich>
                  <a:bodyPr/>
                  <a:lstStyle/>
                  <a:p>
                    <a:fld id="{82AB8DCF-72EB-4E6F-BB51-483129948D5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0067-411B-BAD0-657E37CAE6D2}"/>
                </c:ext>
              </c:extLst>
            </c:dLbl>
            <c:dLbl>
              <c:idx val="26"/>
              <c:layout>
                <c:manualLayout>
                  <c:x val="-4.0549868039765992E-2"/>
                  <c:y val="3.5036647016895857E-2"/>
                </c:manualLayout>
              </c:layout>
              <c:tx>
                <c:rich>
                  <a:bodyPr/>
                  <a:lstStyle/>
                  <a:p>
                    <a:fld id="{6AEA1B19-E215-444B-8FA4-3C6AC3541014}"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0067-411B-BAD0-657E37CAE6D2}"/>
                </c:ext>
              </c:extLst>
            </c:dLbl>
            <c:dLbl>
              <c:idx val="27"/>
              <c:delete val="1"/>
              <c:extLst>
                <c:ext xmlns:c15="http://schemas.microsoft.com/office/drawing/2012/chart" uri="{CE6537A1-D6FC-4f65-9D91-7224C49458BB}"/>
                <c:ext xmlns:c16="http://schemas.microsoft.com/office/drawing/2014/chart" uri="{C3380CC4-5D6E-409C-BE32-E72D297353CC}">
                  <c16:uniqueId val="{0000001C-0067-411B-BAD0-657E37CAE6D2}"/>
                </c:ext>
              </c:extLst>
            </c:dLbl>
            <c:dLbl>
              <c:idx val="28"/>
              <c:layout>
                <c:manualLayout>
                  <c:x val="-2.2663116714348761E-2"/>
                  <c:y val="2.5584314188596618E-2"/>
                </c:manualLayout>
              </c:layout>
              <c:tx>
                <c:rich>
                  <a:bodyPr/>
                  <a:lstStyle/>
                  <a:p>
                    <a:fld id="{264C8623-EBF2-4749-BB0E-B480ACE2D7D3}"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0067-411B-BAD0-657E37CAE6D2}"/>
                </c:ext>
              </c:extLst>
            </c:dLbl>
            <c:dLbl>
              <c:idx val="29"/>
              <c:delete val="1"/>
              <c:extLst>
                <c:ext xmlns:c15="http://schemas.microsoft.com/office/drawing/2012/chart" uri="{CE6537A1-D6FC-4f65-9D91-7224C49458BB}"/>
                <c:ext xmlns:c16="http://schemas.microsoft.com/office/drawing/2014/chart" uri="{C3380CC4-5D6E-409C-BE32-E72D297353CC}">
                  <c16:uniqueId val="{0000001E-0067-411B-BAD0-657E37CAE6D2}"/>
                </c:ext>
              </c:extLst>
            </c:dLbl>
            <c:dLbl>
              <c:idx val="30"/>
              <c:tx>
                <c:rich>
                  <a:bodyPr/>
                  <a:lstStyle/>
                  <a:p>
                    <a:fld id="{36C28768-EBF6-42B3-AA1D-6063DD74457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067-411B-BAD0-657E37CAE6D2}"/>
                </c:ext>
              </c:extLst>
            </c:dLbl>
            <c:dLbl>
              <c:idx val="31"/>
              <c:delete val="1"/>
              <c:extLst>
                <c:ext xmlns:c15="http://schemas.microsoft.com/office/drawing/2012/chart" uri="{CE6537A1-D6FC-4f65-9D91-7224C49458BB}"/>
                <c:ext xmlns:c16="http://schemas.microsoft.com/office/drawing/2014/chart" uri="{C3380CC4-5D6E-409C-BE32-E72D297353CC}">
                  <c16:uniqueId val="{00000020-0067-411B-BAD0-657E37CAE6D2}"/>
                </c:ext>
              </c:extLst>
            </c:dLbl>
            <c:dLbl>
              <c:idx val="32"/>
              <c:tx>
                <c:rich>
                  <a:bodyPr/>
                  <a:lstStyle/>
                  <a:p>
                    <a:fld id="{D744B361-5BA6-4843-9E19-DB4AB5D302C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067-411B-BAD0-657E37CAE6D2}"/>
                </c:ext>
              </c:extLst>
            </c:dLbl>
            <c:dLbl>
              <c:idx val="33"/>
              <c:delete val="1"/>
              <c:extLst>
                <c:ext xmlns:c15="http://schemas.microsoft.com/office/drawing/2012/chart" uri="{CE6537A1-D6FC-4f65-9D91-7224C49458BB}"/>
                <c:ext xmlns:c16="http://schemas.microsoft.com/office/drawing/2014/chart" uri="{C3380CC4-5D6E-409C-BE32-E72D297353CC}">
                  <c16:uniqueId val="{00000022-0067-411B-BAD0-657E37CAE6D2}"/>
                </c:ext>
              </c:extLst>
            </c:dLbl>
            <c:dLbl>
              <c:idx val="34"/>
              <c:delete val="1"/>
              <c:extLst>
                <c:ext xmlns:c15="http://schemas.microsoft.com/office/drawing/2012/chart" uri="{CE6537A1-D6FC-4f65-9D91-7224C49458BB}"/>
                <c:ext xmlns:c16="http://schemas.microsoft.com/office/drawing/2014/chart" uri="{C3380CC4-5D6E-409C-BE32-E72D297353CC}">
                  <c16:uniqueId val="{00000023-0067-411B-BAD0-657E37CAE6D2}"/>
                </c:ext>
              </c:extLst>
            </c:dLbl>
            <c:dLbl>
              <c:idx val="35"/>
              <c:delete val="1"/>
              <c:extLst>
                <c:ext xmlns:c15="http://schemas.microsoft.com/office/drawing/2012/chart" uri="{CE6537A1-D6FC-4f65-9D91-7224C49458BB}"/>
                <c:ext xmlns:c16="http://schemas.microsoft.com/office/drawing/2014/chart" uri="{C3380CC4-5D6E-409C-BE32-E72D297353CC}">
                  <c16:uniqueId val="{00000024-0067-411B-BAD0-657E37CAE6D2}"/>
                </c:ext>
              </c:extLst>
            </c:dLbl>
            <c:dLbl>
              <c:idx val="36"/>
              <c:delete val="1"/>
              <c:extLst>
                <c:ext xmlns:c15="http://schemas.microsoft.com/office/drawing/2012/chart" uri="{CE6537A1-D6FC-4f65-9D91-7224C49458BB}"/>
                <c:ext xmlns:c16="http://schemas.microsoft.com/office/drawing/2014/chart" uri="{C3380CC4-5D6E-409C-BE32-E72D297353CC}">
                  <c16:uniqueId val="{00000025-0067-411B-BAD0-657E37CAE6D2}"/>
                </c:ext>
              </c:extLst>
            </c:dLbl>
            <c:dLbl>
              <c:idx val="37"/>
              <c:layout>
                <c:manualLayout>
                  <c:x val="-1.0506674738035449E-2"/>
                  <c:y val="9.8304261414310975E-3"/>
                </c:manualLayout>
              </c:layout>
              <c:tx>
                <c:rich>
                  <a:bodyPr/>
                  <a:lstStyle/>
                  <a:p>
                    <a:fld id="{E453FFE5-0D92-43E3-8FCB-677A58C6269C}"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0067-411B-BAD0-657E37CAE6D2}"/>
                </c:ext>
              </c:extLst>
            </c:dLbl>
            <c:dLbl>
              <c:idx val="38"/>
              <c:delete val="1"/>
              <c:extLst>
                <c:ext xmlns:c15="http://schemas.microsoft.com/office/drawing/2012/chart" uri="{CE6537A1-D6FC-4f65-9D91-7224C49458BB}"/>
                <c:ext xmlns:c16="http://schemas.microsoft.com/office/drawing/2014/chart" uri="{C3380CC4-5D6E-409C-BE32-E72D297353CC}">
                  <c16:uniqueId val="{00000027-0067-411B-BAD0-657E37CAE6D2}"/>
                </c:ext>
              </c:extLst>
            </c:dLbl>
            <c:dLbl>
              <c:idx val="39"/>
              <c:delete val="1"/>
              <c:extLst>
                <c:ext xmlns:c15="http://schemas.microsoft.com/office/drawing/2012/chart" uri="{CE6537A1-D6FC-4f65-9D91-7224C49458BB}"/>
                <c:ext xmlns:c16="http://schemas.microsoft.com/office/drawing/2014/chart" uri="{C3380CC4-5D6E-409C-BE32-E72D297353CC}">
                  <c16:uniqueId val="{00000028-0067-411B-BAD0-657E37CAE6D2}"/>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0067-411B-BAD0-657E37CAE6D2}"/>
                </c:ext>
              </c:extLst>
            </c:dLbl>
            <c:dLbl>
              <c:idx val="41"/>
              <c:delete val="1"/>
              <c:extLst>
                <c:ext xmlns:c15="http://schemas.microsoft.com/office/drawing/2012/chart" uri="{CE6537A1-D6FC-4f65-9D91-7224C49458BB}"/>
                <c:ext xmlns:c16="http://schemas.microsoft.com/office/drawing/2014/chart" uri="{C3380CC4-5D6E-409C-BE32-E72D297353CC}">
                  <c16:uniqueId val="{0000002A-0067-411B-BAD0-657E37CAE6D2}"/>
                </c:ext>
              </c:extLst>
            </c:dLbl>
            <c:dLbl>
              <c:idx val="42"/>
              <c:tx>
                <c:rich>
                  <a:bodyPr/>
                  <a:lstStyle/>
                  <a:p>
                    <a:fld id="{154E9DB9-DA3F-49A4-96C1-1541DB17234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0067-411B-BAD0-657E37CAE6D2}"/>
                </c:ext>
              </c:extLst>
            </c:dLbl>
            <c:dLbl>
              <c:idx val="43"/>
              <c:delete val="1"/>
              <c:extLst>
                <c:ext xmlns:c15="http://schemas.microsoft.com/office/drawing/2012/chart" uri="{CE6537A1-D6FC-4f65-9D91-7224C49458BB}"/>
                <c:ext xmlns:c16="http://schemas.microsoft.com/office/drawing/2014/chart" uri="{C3380CC4-5D6E-409C-BE32-E72D297353CC}">
                  <c16:uniqueId val="{0000002C-0067-411B-BAD0-657E37CAE6D2}"/>
                </c:ext>
              </c:extLst>
            </c:dLbl>
            <c:dLbl>
              <c:idx val="44"/>
              <c:layout>
                <c:manualLayout>
                  <c:x val="-3.3524575233645285E-2"/>
                  <c:y val="3.5036647016895857E-2"/>
                </c:manualLayout>
              </c:layout>
              <c:tx>
                <c:rich>
                  <a:bodyPr/>
                  <a:lstStyle/>
                  <a:p>
                    <a:fld id="{416A0F64-EE4E-4469-9001-B798548C9ED7}"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0067-411B-BAD0-657E37CAE6D2}"/>
                </c:ext>
              </c:extLst>
            </c:dLbl>
            <c:dLbl>
              <c:idx val="45"/>
              <c:delete val="1"/>
              <c:extLst>
                <c:ext xmlns:c15="http://schemas.microsoft.com/office/drawing/2012/chart" uri="{CE6537A1-D6FC-4f65-9D91-7224C49458BB}"/>
                <c:ext xmlns:c16="http://schemas.microsoft.com/office/drawing/2014/chart" uri="{C3380CC4-5D6E-409C-BE32-E72D297353CC}">
                  <c16:uniqueId val="{0000002E-0067-411B-BAD0-657E37CAE6D2}"/>
                </c:ext>
              </c:extLst>
            </c:dLbl>
            <c:dLbl>
              <c:idx val="46"/>
              <c:delete val="1"/>
              <c:extLst>
                <c:ext xmlns:c15="http://schemas.microsoft.com/office/drawing/2012/chart" uri="{CE6537A1-D6FC-4f65-9D91-7224C49458BB}"/>
                <c:ext xmlns:c16="http://schemas.microsoft.com/office/drawing/2014/chart" uri="{C3380CC4-5D6E-409C-BE32-E72D297353CC}">
                  <c16:uniqueId val="{0000002F-0067-411B-BAD0-657E37CAE6D2}"/>
                </c:ext>
              </c:extLst>
            </c:dLbl>
            <c:dLbl>
              <c:idx val="47"/>
              <c:delete val="1"/>
              <c:extLst>
                <c:ext xmlns:c15="http://schemas.microsoft.com/office/drawing/2012/chart" uri="{CE6537A1-D6FC-4f65-9D91-7224C49458BB}"/>
                <c:ext xmlns:c16="http://schemas.microsoft.com/office/drawing/2014/chart" uri="{C3380CC4-5D6E-409C-BE32-E72D297353CC}">
                  <c16:uniqueId val="{00000030-0067-411B-BAD0-657E37CAE6D2}"/>
                </c:ext>
              </c:extLst>
            </c:dLbl>
            <c:dLbl>
              <c:idx val="48"/>
              <c:layout>
                <c:manualLayout>
                  <c:x val="-5.0145493067896466E-2"/>
                  <c:y val="-2.7978905171765756E-2"/>
                </c:manualLayout>
              </c:layout>
              <c:tx>
                <c:rich>
                  <a:bodyPr/>
                  <a:lstStyle/>
                  <a:p>
                    <a:fld id="{4CDFD342-DEC4-4B3E-B637-0CA20F88EDDD}"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1-0067-411B-BAD0-657E37CAE6D2}"/>
                </c:ext>
              </c:extLst>
            </c:dLbl>
            <c:dLbl>
              <c:idx val="49"/>
              <c:delete val="1"/>
              <c:extLst>
                <c:ext xmlns:c15="http://schemas.microsoft.com/office/drawing/2012/chart" uri="{CE6537A1-D6FC-4f65-9D91-7224C49458BB}"/>
                <c:ext xmlns:c16="http://schemas.microsoft.com/office/drawing/2014/chart" uri="{C3380CC4-5D6E-409C-BE32-E72D297353CC}">
                  <c16:uniqueId val="{00000032-0067-411B-BAD0-657E37CAE6D2}"/>
                </c:ext>
              </c:extLst>
            </c:dLbl>
            <c:dLbl>
              <c:idx val="50"/>
              <c:tx>
                <c:rich>
                  <a:bodyPr/>
                  <a:lstStyle/>
                  <a:p>
                    <a:fld id="{6A6E7679-AC5B-4A9F-9054-0CEA9D688F2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0067-411B-BAD0-657E37CAE6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Sheet1!$A$2:$A$52</c:f>
              <c:numCache>
                <c:formatCode>General</c:formatCode>
                <c:ptCount val="51"/>
                <c:pt idx="0">
                  <c:v>6009.6787463863029</c:v>
                </c:pt>
                <c:pt idx="1">
                  <c:v>15346.819939909816</c:v>
                </c:pt>
                <c:pt idx="2">
                  <c:v>9074.9373277629311</c:v>
                </c:pt>
                <c:pt idx="3">
                  <c:v>6338.9501094364514</c:v>
                </c:pt>
                <c:pt idx="4">
                  <c:v>11631.671315546306</c:v>
                </c:pt>
                <c:pt idx="5">
                  <c:v>11277.242189852475</c:v>
                </c:pt>
                <c:pt idx="6">
                  <c:v>11731.463164160799</c:v>
                </c:pt>
                <c:pt idx="7">
                  <c:v>10028.09370663837</c:v>
                </c:pt>
                <c:pt idx="9">
                  <c:v>10388.631486727438</c:v>
                </c:pt>
                <c:pt idx="10">
                  <c:v>9064.1195751601044</c:v>
                </c:pt>
                <c:pt idx="11">
                  <c:v>4298.5075529722844</c:v>
                </c:pt>
                <c:pt idx="12">
                  <c:v>10666.385685065323</c:v>
                </c:pt>
                <c:pt idx="13">
                  <c:v>8272.2302233843802</c:v>
                </c:pt>
                <c:pt idx="14">
                  <c:v>10551.089517801945</c:v>
                </c:pt>
                <c:pt idx="15">
                  <c:v>7253.1104926352455</c:v>
                </c:pt>
                <c:pt idx="16">
                  <c:v>7506.9704152504291</c:v>
                </c:pt>
                <c:pt idx="17">
                  <c:v>7527.6231342621541</c:v>
                </c:pt>
                <c:pt idx="18">
                  <c:v>7784.6228325002312</c:v>
                </c:pt>
                <c:pt idx="19">
                  <c:v>9953.6709006564033</c:v>
                </c:pt>
                <c:pt idx="20">
                  <c:v>7576.0504962360692</c:v>
                </c:pt>
                <c:pt idx="21">
                  <c:v>10464.967318426416</c:v>
                </c:pt>
                <c:pt idx="22">
                  <c:v>8314.1790954296448</c:v>
                </c:pt>
                <c:pt idx="23">
                  <c:v>9631.035024362116</c:v>
                </c:pt>
                <c:pt idx="24">
                  <c:v>6844.6786376055397</c:v>
                </c:pt>
                <c:pt idx="25">
                  <c:v>7085.2361553131159</c:v>
                </c:pt>
                <c:pt idx="26">
                  <c:v>11362.417215118399</c:v>
                </c:pt>
                <c:pt idx="27">
                  <c:v>8868.1251874196041</c:v>
                </c:pt>
                <c:pt idx="28">
                  <c:v>8939.1851890308135</c:v>
                </c:pt>
                <c:pt idx="29">
                  <c:v>10195.11498706772</c:v>
                </c:pt>
                <c:pt idx="30">
                  <c:v>11386.162314034904</c:v>
                </c:pt>
                <c:pt idx="31">
                  <c:v>9012.6654102813009</c:v>
                </c:pt>
                <c:pt idx="32">
                  <c:v>12866.522030757014</c:v>
                </c:pt>
                <c:pt idx="33">
                  <c:v>9786.6201836880173</c:v>
                </c:pt>
                <c:pt idx="34">
                  <c:v>8007.2250973192613</c:v>
                </c:pt>
                <c:pt idx="35">
                  <c:v>8716.2006888638589</c:v>
                </c:pt>
                <c:pt idx="36">
                  <c:v>7647.1887140078943</c:v>
                </c:pt>
                <c:pt idx="37">
                  <c:v>11803.508345773087</c:v>
                </c:pt>
                <c:pt idx="38">
                  <c:v>8634.3225719142047</c:v>
                </c:pt>
                <c:pt idx="39">
                  <c:v>9206.5817596177621</c:v>
                </c:pt>
                <c:pt idx="41">
                  <c:v>10508.186401137338</c:v>
                </c:pt>
                <c:pt idx="42">
                  <c:v>8565.6851933861508</c:v>
                </c:pt>
                <c:pt idx="43">
                  <c:v>10163.011075828774</c:v>
                </c:pt>
                <c:pt idx="44">
                  <c:v>10009.582120377714</c:v>
                </c:pt>
                <c:pt idx="45">
                  <c:v>9346.8301933526218</c:v>
                </c:pt>
                <c:pt idx="46">
                  <c:v>9981.057169929858</c:v>
                </c:pt>
                <c:pt idx="47">
                  <c:v>11534.779581601018</c:v>
                </c:pt>
                <c:pt idx="48">
                  <c:v>11042.355506220723</c:v>
                </c:pt>
                <c:pt idx="49">
                  <c:v>11128.163508546262</c:v>
                </c:pt>
                <c:pt idx="50">
                  <c:v>11850.769913946664</c:v>
                </c:pt>
              </c:numCache>
            </c:numRef>
          </c:xVal>
          <c:yVal>
            <c:numRef>
              <c:f>Sheet1!$B$2:$B$52</c:f>
              <c:numCache>
                <c:formatCode>0</c:formatCode>
                <c:ptCount val="51"/>
                <c:pt idx="0">
                  <c:v>14195.25</c:v>
                </c:pt>
                <c:pt idx="1">
                  <c:v>18803.75</c:v>
                </c:pt>
                <c:pt idx="2">
                  <c:v>15378.25</c:v>
                </c:pt>
                <c:pt idx="3">
                  <c:v>13927.75</c:v>
                </c:pt>
                <c:pt idx="4">
                  <c:v>15621.25</c:v>
                </c:pt>
                <c:pt idx="5">
                  <c:v>16118.25</c:v>
                </c:pt>
                <c:pt idx="6">
                  <c:v>16768</c:v>
                </c:pt>
                <c:pt idx="7">
                  <c:v>16316.75</c:v>
                </c:pt>
                <c:pt idx="8">
                  <c:v>17396</c:v>
                </c:pt>
                <c:pt idx="9">
                  <c:v>14408.75</c:v>
                </c:pt>
                <c:pt idx="10">
                  <c:v>14739.5</c:v>
                </c:pt>
                <c:pt idx="11">
                  <c:v>15393.75</c:v>
                </c:pt>
                <c:pt idx="12">
                  <c:v>14340.5</c:v>
                </c:pt>
                <c:pt idx="13">
                  <c:v>16365.25</c:v>
                </c:pt>
                <c:pt idx="14">
                  <c:v>15230.25</c:v>
                </c:pt>
                <c:pt idx="15">
                  <c:v>14346.5</c:v>
                </c:pt>
                <c:pt idx="16">
                  <c:v>15198.5</c:v>
                </c:pt>
                <c:pt idx="17">
                  <c:v>14236.25</c:v>
                </c:pt>
                <c:pt idx="18">
                  <c:v>14556.5</c:v>
                </c:pt>
                <c:pt idx="19">
                  <c:v>14599.5</c:v>
                </c:pt>
                <c:pt idx="20">
                  <c:v>15830.5</c:v>
                </c:pt>
                <c:pt idx="21">
                  <c:v>17547.5</c:v>
                </c:pt>
                <c:pt idx="22">
                  <c:v>15793.75</c:v>
                </c:pt>
                <c:pt idx="23">
                  <c:v>15447.25</c:v>
                </c:pt>
                <c:pt idx="24">
                  <c:v>14476.75</c:v>
                </c:pt>
                <c:pt idx="25">
                  <c:v>15660.75</c:v>
                </c:pt>
                <c:pt idx="26">
                  <c:v>15139.75</c:v>
                </c:pt>
                <c:pt idx="27">
                  <c:v>15225.5</c:v>
                </c:pt>
                <c:pt idx="28">
                  <c:v>14354.75</c:v>
                </c:pt>
                <c:pt idx="29">
                  <c:v>16090</c:v>
                </c:pt>
                <c:pt idx="30">
                  <c:v>17270.25</c:v>
                </c:pt>
                <c:pt idx="31">
                  <c:v>15622.25</c:v>
                </c:pt>
                <c:pt idx="32">
                  <c:v>17815</c:v>
                </c:pt>
                <c:pt idx="33">
                  <c:v>15162.75</c:v>
                </c:pt>
                <c:pt idx="34">
                  <c:v>14999.75</c:v>
                </c:pt>
                <c:pt idx="35">
                  <c:v>15200.5</c:v>
                </c:pt>
                <c:pt idx="36">
                  <c:v>15248</c:v>
                </c:pt>
                <c:pt idx="37">
                  <c:v>14985</c:v>
                </c:pt>
                <c:pt idx="38">
                  <c:v>15572.25</c:v>
                </c:pt>
                <c:pt idx="39">
                  <c:v>15552.25</c:v>
                </c:pt>
                <c:pt idx="40">
                  <c:v>15200.5</c:v>
                </c:pt>
                <c:pt idx="41">
                  <c:v>14904.5</c:v>
                </c:pt>
                <c:pt idx="42">
                  <c:v>14513.25</c:v>
                </c:pt>
                <c:pt idx="43">
                  <c:v>15239.5</c:v>
                </c:pt>
                <c:pt idx="44">
                  <c:v>13654.5</c:v>
                </c:pt>
                <c:pt idx="45">
                  <c:v>15551.75</c:v>
                </c:pt>
                <c:pt idx="46">
                  <c:v>15272.75</c:v>
                </c:pt>
                <c:pt idx="47">
                  <c:v>16227.75</c:v>
                </c:pt>
                <c:pt idx="48">
                  <c:v>16832.5</c:v>
                </c:pt>
                <c:pt idx="49">
                  <c:v>15698</c:v>
                </c:pt>
                <c:pt idx="50">
                  <c:v>17830.5</c:v>
                </c:pt>
              </c:numCache>
            </c:numRef>
          </c:yVal>
          <c:smooth val="0"/>
          <c:extLst>
            <c:ext xmlns:c15="http://schemas.microsoft.com/office/drawing/2012/chart" uri="{02D57815-91ED-43cb-92C2-25804820EDAC}">
              <c15:datalabelsRange>
                <c15:f>Sheet1!$E$2:$E$52</c15:f>
                <c15:dlblRange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15:dlblRangeCache>
              </c15:datalabelsRange>
            </c:ext>
            <c:ext xmlns:c16="http://schemas.microsoft.com/office/drawing/2014/chart" uri="{C3380CC4-5D6E-409C-BE32-E72D297353CC}">
              <c16:uniqueId val="{00000000-0067-411B-BAD0-657E37CAE6D2}"/>
            </c:ext>
          </c:extLst>
        </c:ser>
        <c:dLbls>
          <c:showLegendKey val="0"/>
          <c:showVal val="0"/>
          <c:showCatName val="0"/>
          <c:showSerName val="0"/>
          <c:showPercent val="0"/>
          <c:showBubbleSize val="0"/>
        </c:dLbls>
        <c:axId val="414117464"/>
        <c:axId val="414116152"/>
      </c:scatterChart>
      <c:valAx>
        <c:axId val="414117464"/>
        <c:scaling>
          <c:orientation val="minMax"/>
          <c:max val="16000"/>
          <c:min val="4000"/>
        </c:scaling>
        <c:delete val="0"/>
        <c:axPos val="b"/>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116152"/>
        <c:crosses val="autoZero"/>
        <c:crossBetween val="midCat"/>
      </c:valAx>
      <c:valAx>
        <c:axId val="414116152"/>
        <c:scaling>
          <c:orientation val="minMax"/>
          <c:min val="12000"/>
        </c:scaling>
        <c:delete val="0"/>
        <c:axPos val="l"/>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4117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42892532875595E-4"/>
          <c:y val="3.6515748031496063E-2"/>
          <c:w val="0.88457298393256401"/>
          <c:h val="0.79995374015748033"/>
        </c:manualLayout>
      </c:layout>
      <c:lineChart>
        <c:grouping val="standard"/>
        <c:varyColors val="0"/>
        <c:ser>
          <c:idx val="0"/>
          <c:order val="0"/>
          <c:tx>
            <c:strRef>
              <c:f>Sheet1!$B$1</c:f>
              <c:strCache>
                <c:ptCount val="1"/>
                <c:pt idx="0">
                  <c:v>Premium</c:v>
                </c:pt>
              </c:strCache>
            </c:strRef>
          </c:tx>
          <c:spPr>
            <a:ln w="28575" cap="rnd">
              <a:solidFill>
                <a:schemeClr val="bg2"/>
              </a:solidFill>
              <a:round/>
            </a:ln>
            <a:effectLst/>
          </c:spPr>
          <c:marker>
            <c:symbol val="circle"/>
            <c:size val="7"/>
            <c:spPr>
              <a:solidFill>
                <a:schemeClr val="bg2"/>
              </a:solidFill>
              <a:ln w="9525">
                <a:solidFill>
                  <a:schemeClr val="bg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Sheet1!$B$2:$B$13</c:f>
              <c:numCache>
                <c:formatCode>0.0</c:formatCode>
                <c:ptCount val="11"/>
                <c:pt idx="0">
                  <c:v>5.8</c:v>
                </c:pt>
                <c:pt idx="1">
                  <c:v>6.1</c:v>
                </c:pt>
                <c:pt idx="2">
                  <c:v>6.5</c:v>
                </c:pt>
                <c:pt idx="3">
                  <c:v>6.5</c:v>
                </c:pt>
                <c:pt idx="4">
                  <c:v>6.5</c:v>
                </c:pt>
                <c:pt idx="5">
                  <c:v>6.6</c:v>
                </c:pt>
                <c:pt idx="6">
                  <c:v>6.7</c:v>
                </c:pt>
                <c:pt idx="7">
                  <c:v>6.8</c:v>
                </c:pt>
                <c:pt idx="8">
                  <c:v>6.8</c:v>
                </c:pt>
                <c:pt idx="9">
                  <c:v>6.8</c:v>
                </c:pt>
                <c:pt idx="10">
                  <c:v>6.9</c:v>
                </c:pt>
              </c:numCache>
            </c:numRef>
          </c:val>
          <c:smooth val="0"/>
          <c:extLst>
            <c:ext xmlns:c16="http://schemas.microsoft.com/office/drawing/2014/chart" uri="{C3380CC4-5D6E-409C-BE32-E72D297353CC}">
              <c16:uniqueId val="{00000000-7550-2F44-8257-729F241FB496}"/>
            </c:ext>
          </c:extLst>
        </c:ser>
        <c:ser>
          <c:idx val="1"/>
          <c:order val="1"/>
          <c:tx>
            <c:strRef>
              <c:f>Sheet1!$C$1</c:f>
              <c:strCache>
                <c:ptCount val="1"/>
                <c:pt idx="0">
                  <c:v>Deductible</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Sheet1!$C$2:$C$13</c:f>
              <c:numCache>
                <c:formatCode>0.0</c:formatCode>
                <c:ptCount val="11"/>
                <c:pt idx="0">
                  <c:v>3.3</c:v>
                </c:pt>
                <c:pt idx="1">
                  <c:v>3.7</c:v>
                </c:pt>
                <c:pt idx="2">
                  <c:v>3.8</c:v>
                </c:pt>
                <c:pt idx="3">
                  <c:v>4</c:v>
                </c:pt>
                <c:pt idx="4">
                  <c:v>4.0999999999999996</c:v>
                </c:pt>
                <c:pt idx="5">
                  <c:v>4.4000000000000004</c:v>
                </c:pt>
                <c:pt idx="6">
                  <c:v>4.5</c:v>
                </c:pt>
                <c:pt idx="7">
                  <c:v>4.8</c:v>
                </c:pt>
                <c:pt idx="8">
                  <c:v>4.5999999999999996</c:v>
                </c:pt>
                <c:pt idx="9">
                  <c:v>4.7</c:v>
                </c:pt>
                <c:pt idx="10">
                  <c:v>4.7</c:v>
                </c:pt>
              </c:numCache>
            </c:numRef>
          </c:val>
          <c:smooth val="0"/>
          <c:extLst>
            <c:ext xmlns:c16="http://schemas.microsoft.com/office/drawing/2014/chart" uri="{C3380CC4-5D6E-409C-BE32-E72D297353CC}">
              <c16:uniqueId val="{00000001-7550-2F44-8257-729F241FB496}"/>
            </c:ext>
          </c:extLst>
        </c:ser>
        <c:ser>
          <c:idx val="2"/>
          <c:order val="2"/>
          <c:tx>
            <c:strRef>
              <c:f>Sheet1!$D$1</c:f>
              <c:strCache>
                <c:ptCount val="1"/>
                <c:pt idx="0">
                  <c:v>Premium + Deductible</c:v>
                </c:pt>
              </c:strCache>
            </c:strRef>
          </c:tx>
          <c:spPr>
            <a:ln w="28575" cap="rnd">
              <a:solidFill>
                <a:schemeClr val="tx2"/>
              </a:solidFill>
              <a:round/>
            </a:ln>
            <a:effectLst/>
          </c:spPr>
          <c:marker>
            <c:symbol val="circle"/>
            <c:size val="7"/>
            <c:spPr>
              <a:solidFill>
                <a:schemeClr val="tx2"/>
              </a:solidFill>
              <a:ln w="95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Sheet1!$D$2:$D$13</c:f>
              <c:numCache>
                <c:formatCode>0.0</c:formatCode>
                <c:ptCount val="11"/>
                <c:pt idx="0">
                  <c:v>9.1</c:v>
                </c:pt>
                <c:pt idx="1">
                  <c:v>9.8000000000000007</c:v>
                </c:pt>
                <c:pt idx="2">
                  <c:v>10.3</c:v>
                </c:pt>
                <c:pt idx="3">
                  <c:v>10.5</c:v>
                </c:pt>
                <c:pt idx="4">
                  <c:v>10.6</c:v>
                </c:pt>
                <c:pt idx="5">
                  <c:v>11.1</c:v>
                </c:pt>
                <c:pt idx="6">
                  <c:v>11.3</c:v>
                </c:pt>
                <c:pt idx="7">
                  <c:v>11.6</c:v>
                </c:pt>
                <c:pt idx="8">
                  <c:v>11.4</c:v>
                </c:pt>
                <c:pt idx="9">
                  <c:v>11.5</c:v>
                </c:pt>
                <c:pt idx="10">
                  <c:v>11.6</c:v>
                </c:pt>
              </c:numCache>
            </c:numRef>
          </c:val>
          <c:smooth val="0"/>
          <c:extLst>
            <c:ext xmlns:c16="http://schemas.microsoft.com/office/drawing/2014/chart" uri="{C3380CC4-5D6E-409C-BE32-E72D297353CC}">
              <c16:uniqueId val="{00000002-7550-2F44-8257-729F241FB496}"/>
            </c:ext>
          </c:extLst>
        </c:ser>
        <c:dLbls>
          <c:dLblPos val="t"/>
          <c:showLegendKey val="0"/>
          <c:showVal val="1"/>
          <c:showCatName val="0"/>
          <c:showSerName val="0"/>
          <c:showPercent val="0"/>
          <c:showBubbleSize val="0"/>
        </c:dLbls>
        <c:marker val="1"/>
        <c:smooth val="0"/>
        <c:axId val="173674304"/>
        <c:axId val="173408040"/>
      </c:lineChart>
      <c:catAx>
        <c:axId val="173674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408040"/>
        <c:crosses val="autoZero"/>
        <c:auto val="1"/>
        <c:lblAlgn val="ctr"/>
        <c:lblOffset val="100"/>
        <c:noMultiLvlLbl val="0"/>
      </c:catAx>
      <c:valAx>
        <c:axId val="173408040"/>
        <c:scaling>
          <c:orientation val="minMax"/>
          <c:max val="15"/>
          <c:min val="0"/>
        </c:scaling>
        <c:delete val="1"/>
        <c:axPos val="l"/>
        <c:majorGridlines>
          <c:spPr>
            <a:ln w="9525" cap="flat" cmpd="sng" algn="ctr">
              <a:noFill/>
              <a:round/>
            </a:ln>
            <a:effectLst/>
          </c:spPr>
        </c:majorGridlines>
        <c:numFmt formatCode="0%" sourceLinked="0"/>
        <c:majorTickMark val="out"/>
        <c:minorTickMark val="none"/>
        <c:tickLblPos val="nextTo"/>
        <c:crossAx val="173674304"/>
        <c:crosses val="autoZero"/>
        <c:crossBetween val="between"/>
        <c:majorUnit val="3.0000000000000006E-2"/>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Premium Paid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Firm has no union workers</c:v>
                </c:pt>
                <c:pt idx="1">
                  <c:v>Firm has union workers</c:v>
                </c:pt>
                <c:pt idx="3">
                  <c:v>Few higher-wage workers</c:v>
                </c:pt>
                <c:pt idx="4">
                  <c:v>Many higher-wage workers</c:v>
                </c:pt>
                <c:pt idx="6">
                  <c:v>Many lower-wage workers</c:v>
                </c:pt>
                <c:pt idx="7">
                  <c:v>Few lower-wage workers</c:v>
                </c:pt>
              </c:strCache>
            </c:strRef>
          </c:cat>
          <c:val>
            <c:numRef>
              <c:f>Sheet1!$B$2:$B$9</c:f>
              <c:numCache>
                <c:formatCode>0</c:formatCode>
                <c:ptCount val="8"/>
                <c:pt idx="0">
                  <c:v>31</c:v>
                </c:pt>
                <c:pt idx="1">
                  <c:v>20</c:v>
                </c:pt>
                <c:pt idx="3">
                  <c:v>31</c:v>
                </c:pt>
                <c:pt idx="4">
                  <c:v>23</c:v>
                </c:pt>
                <c:pt idx="6">
                  <c:v>38</c:v>
                </c:pt>
                <c:pt idx="7">
                  <c:v>26</c:v>
                </c:pt>
              </c:numCache>
            </c:numRef>
          </c:val>
          <c:extLst>
            <c:ext xmlns:c16="http://schemas.microsoft.com/office/drawing/2014/chart" uri="{C3380CC4-5D6E-409C-BE32-E72D297353CC}">
              <c16:uniqueId val="{00000000-B473-DF49-AB51-763009575EE5}"/>
            </c:ext>
          </c:extLst>
        </c:ser>
        <c:dLbls>
          <c:showLegendKey val="0"/>
          <c:showVal val="0"/>
          <c:showCatName val="0"/>
          <c:showSerName val="0"/>
          <c:showPercent val="0"/>
          <c:showBubbleSize val="0"/>
        </c:dLbls>
        <c:gapWidth val="9"/>
        <c:axId val="1833125744"/>
        <c:axId val="1833126992"/>
      </c:barChart>
      <c:catAx>
        <c:axId val="1833125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33126992"/>
        <c:crosses val="autoZero"/>
        <c:auto val="1"/>
        <c:lblAlgn val="ctr"/>
        <c:lblOffset val="100"/>
        <c:noMultiLvlLbl val="0"/>
      </c:catAx>
      <c:valAx>
        <c:axId val="1833126992"/>
        <c:scaling>
          <c:orientation val="minMax"/>
        </c:scaling>
        <c:delete val="1"/>
        <c:axPos val="b"/>
        <c:majorGridlines>
          <c:spPr>
            <a:ln w="9525" cap="flat" cmpd="sng" algn="ctr">
              <a:noFill/>
              <a:round/>
            </a:ln>
            <a:effectLst/>
          </c:spPr>
        </c:majorGridlines>
        <c:numFmt formatCode="0" sourceLinked="1"/>
        <c:majorTickMark val="out"/>
        <c:minorTickMark val="none"/>
        <c:tickLblPos val="nextTo"/>
        <c:crossAx val="18331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0.41516</cdr:x>
      <cdr:y>0.4989</cdr:y>
    </cdr:from>
    <cdr:to>
      <cdr:x>0.48481</cdr:x>
      <cdr:y>0.55561</cdr:y>
    </cdr:to>
    <cdr:sp macro="" textlink="">
      <cdr:nvSpPr>
        <cdr:cNvPr id="2" name="TextBox 1">
          <a:extLst xmlns:a="http://schemas.openxmlformats.org/drawingml/2006/main">
            <a:ext uri="{FF2B5EF4-FFF2-40B4-BE49-F238E27FC236}">
              <a16:creationId xmlns:a16="http://schemas.microsoft.com/office/drawing/2014/main" id="{138A8077-7FB3-44EB-A5E7-0F563129C27A}"/>
            </a:ext>
          </a:extLst>
        </cdr:cNvPr>
        <cdr:cNvSpPr txBox="1"/>
      </cdr:nvSpPr>
      <cdr:spPr>
        <a:xfrm xmlns:a="http://schemas.openxmlformats.org/drawingml/2006/main">
          <a:off x="2748738" y="2010959"/>
          <a:ext cx="461148" cy="228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solidFill>
                <a:schemeClr val="tx1">
                  <a:lumMod val="75000"/>
                </a:schemeClr>
              </a:solidFill>
            </a:rPr>
            <a:t>OH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0609" cy="471867"/>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lvl1pPr defTabSz="933200">
              <a:defRPr sz="1200"/>
            </a:lvl1pPr>
          </a:lstStyle>
          <a:p>
            <a:pPr>
              <a:defRPr/>
            </a:pPr>
            <a:endParaRPr lang="en-US"/>
          </a:p>
        </p:txBody>
      </p:sp>
      <p:sp>
        <p:nvSpPr>
          <p:cNvPr id="52227" name="Rectangle 3"/>
          <p:cNvSpPr>
            <a:spLocks noGrp="1" noChangeArrowheads="1"/>
          </p:cNvSpPr>
          <p:nvPr>
            <p:ph type="dt" sz="quarter" idx="1"/>
          </p:nvPr>
        </p:nvSpPr>
        <p:spPr bwMode="auto">
          <a:xfrm>
            <a:off x="3885903" y="0"/>
            <a:ext cx="2970609" cy="471867"/>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lvl1pPr algn="r" defTabSz="933200">
              <a:defRPr sz="1200"/>
            </a:lvl1pPr>
          </a:lstStyle>
          <a:p>
            <a:pPr>
              <a:defRPr/>
            </a:pPr>
            <a:endParaRPr lang="en-US"/>
          </a:p>
        </p:txBody>
      </p:sp>
      <p:sp>
        <p:nvSpPr>
          <p:cNvPr id="52228" name="Rectangle 4"/>
          <p:cNvSpPr>
            <a:spLocks noGrp="1" noChangeArrowheads="1"/>
          </p:cNvSpPr>
          <p:nvPr>
            <p:ph type="ftr" sz="quarter" idx="2"/>
          </p:nvPr>
        </p:nvSpPr>
        <p:spPr bwMode="auto">
          <a:xfrm>
            <a:off x="0" y="8943657"/>
            <a:ext cx="2970609" cy="473424"/>
          </a:xfrm>
          <a:prstGeom prst="rect">
            <a:avLst/>
          </a:prstGeom>
          <a:noFill/>
          <a:ln w="9525">
            <a:noFill/>
            <a:miter lim="800000"/>
            <a:headEnd/>
            <a:tailEnd/>
          </a:ln>
          <a:effectLst/>
        </p:spPr>
        <p:txBody>
          <a:bodyPr vert="horz" wrap="square" lIns="93280" tIns="46641" rIns="93280" bIns="46641" numCol="1" anchor="b" anchorCtr="0" compatLnSpc="1">
            <a:prstTxWarp prst="textNoShape">
              <a:avLst/>
            </a:prstTxWarp>
          </a:bodyPr>
          <a:lstStyle>
            <a:lvl1pPr defTabSz="933200">
              <a:defRPr sz="1200"/>
            </a:lvl1pPr>
          </a:lstStyle>
          <a:p>
            <a:pPr>
              <a:defRPr/>
            </a:pPr>
            <a:endParaRPr lang="en-US"/>
          </a:p>
        </p:txBody>
      </p:sp>
      <p:sp>
        <p:nvSpPr>
          <p:cNvPr id="52229" name="Rectangle 5"/>
          <p:cNvSpPr>
            <a:spLocks noGrp="1" noChangeArrowheads="1"/>
          </p:cNvSpPr>
          <p:nvPr>
            <p:ph type="sldNum" sz="quarter" idx="3"/>
          </p:nvPr>
        </p:nvSpPr>
        <p:spPr bwMode="auto">
          <a:xfrm>
            <a:off x="3885903" y="8943657"/>
            <a:ext cx="2970609" cy="473424"/>
          </a:xfrm>
          <a:prstGeom prst="rect">
            <a:avLst/>
          </a:prstGeom>
          <a:noFill/>
          <a:ln w="9525">
            <a:noFill/>
            <a:miter lim="800000"/>
            <a:headEnd/>
            <a:tailEnd/>
          </a:ln>
          <a:effectLst/>
        </p:spPr>
        <p:txBody>
          <a:bodyPr vert="horz" wrap="square" lIns="93280" tIns="46641" rIns="93280" bIns="46641" numCol="1" anchor="b" anchorCtr="0" compatLnSpc="1">
            <a:prstTxWarp prst="textNoShape">
              <a:avLst/>
            </a:prstTxWarp>
          </a:bodyPr>
          <a:lstStyle>
            <a:lvl1pPr algn="r" defTabSz="933200">
              <a:defRPr sz="1200"/>
            </a:lvl1pPr>
          </a:lstStyle>
          <a:p>
            <a:pPr>
              <a:defRPr/>
            </a:pPr>
            <a:fld id="{E97EBFC1-A196-47CA-B479-A0523E2F558D}" type="slidenum">
              <a:rPr lang="en-US"/>
              <a:pPr>
                <a:defRPr/>
              </a:pPr>
              <a:t>‹#›</a:t>
            </a:fld>
            <a:endParaRPr lang="en-US"/>
          </a:p>
        </p:txBody>
      </p:sp>
    </p:spTree>
    <p:extLst>
      <p:ext uri="{BB962C8B-B14F-4D97-AF65-F5344CB8AC3E}">
        <p14:creationId xmlns:p14="http://schemas.microsoft.com/office/powerpoint/2010/main" val="387739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0609" cy="471867"/>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lvl1pPr defTabSz="933200">
              <a:defRPr sz="1200"/>
            </a:lvl1pPr>
          </a:lstStyle>
          <a:p>
            <a:pPr>
              <a:defRPr/>
            </a:pPr>
            <a:endParaRPr lang="en-US"/>
          </a:p>
        </p:txBody>
      </p:sp>
      <p:sp>
        <p:nvSpPr>
          <p:cNvPr id="9219" name="Rectangle 3"/>
          <p:cNvSpPr>
            <a:spLocks noGrp="1" noChangeArrowheads="1"/>
          </p:cNvSpPr>
          <p:nvPr>
            <p:ph type="dt" idx="1"/>
          </p:nvPr>
        </p:nvSpPr>
        <p:spPr bwMode="auto">
          <a:xfrm>
            <a:off x="3885903" y="0"/>
            <a:ext cx="2970609" cy="471867"/>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lvl1pPr algn="r" defTabSz="933200">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076325" y="704850"/>
            <a:ext cx="4708525" cy="353218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6099" y="4474166"/>
            <a:ext cx="5485804" cy="4239010"/>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943657"/>
            <a:ext cx="2970609" cy="473424"/>
          </a:xfrm>
          <a:prstGeom prst="rect">
            <a:avLst/>
          </a:prstGeom>
          <a:noFill/>
          <a:ln w="9525">
            <a:noFill/>
            <a:miter lim="800000"/>
            <a:headEnd/>
            <a:tailEnd/>
          </a:ln>
          <a:effectLst/>
        </p:spPr>
        <p:txBody>
          <a:bodyPr vert="horz" wrap="square" lIns="93280" tIns="46641" rIns="93280" bIns="46641" numCol="1" anchor="b" anchorCtr="0" compatLnSpc="1">
            <a:prstTxWarp prst="textNoShape">
              <a:avLst/>
            </a:prstTxWarp>
          </a:bodyPr>
          <a:lstStyle>
            <a:lvl1pPr defTabSz="933200">
              <a:defRPr sz="1200"/>
            </a:lvl1pPr>
          </a:lstStyle>
          <a:p>
            <a:pPr>
              <a:defRPr/>
            </a:pPr>
            <a:endParaRPr lang="en-US"/>
          </a:p>
        </p:txBody>
      </p:sp>
      <p:sp>
        <p:nvSpPr>
          <p:cNvPr id="9223" name="Rectangle 7"/>
          <p:cNvSpPr>
            <a:spLocks noGrp="1" noChangeArrowheads="1"/>
          </p:cNvSpPr>
          <p:nvPr>
            <p:ph type="sldNum" sz="quarter" idx="5"/>
          </p:nvPr>
        </p:nvSpPr>
        <p:spPr bwMode="auto">
          <a:xfrm>
            <a:off x="3885903" y="8943657"/>
            <a:ext cx="2970609" cy="473424"/>
          </a:xfrm>
          <a:prstGeom prst="rect">
            <a:avLst/>
          </a:prstGeom>
          <a:noFill/>
          <a:ln w="9525">
            <a:noFill/>
            <a:miter lim="800000"/>
            <a:headEnd/>
            <a:tailEnd/>
          </a:ln>
          <a:effectLst/>
        </p:spPr>
        <p:txBody>
          <a:bodyPr vert="horz" wrap="square" lIns="93280" tIns="46641" rIns="93280" bIns="46641" numCol="1" anchor="b" anchorCtr="0" compatLnSpc="1">
            <a:prstTxWarp prst="textNoShape">
              <a:avLst/>
            </a:prstTxWarp>
          </a:bodyPr>
          <a:lstStyle>
            <a:lvl1pPr algn="r" defTabSz="933200">
              <a:defRPr sz="1200"/>
            </a:lvl1pPr>
          </a:lstStyle>
          <a:p>
            <a:pPr>
              <a:defRPr/>
            </a:pPr>
            <a:fld id="{62910139-E757-45ED-869E-E2D623A59E1A}" type="slidenum">
              <a:rPr lang="en-US"/>
              <a:pPr>
                <a:defRPr/>
              </a:pPr>
              <a:t>‹#›</a:t>
            </a:fld>
            <a:endParaRPr lang="en-US"/>
          </a:p>
        </p:txBody>
      </p:sp>
    </p:spTree>
    <p:extLst>
      <p:ext uri="{BB962C8B-B14F-4D97-AF65-F5344CB8AC3E}">
        <p14:creationId xmlns:p14="http://schemas.microsoft.com/office/powerpoint/2010/main" val="1244941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31804" rtl="0" eaLnBrk="1" fontAlgn="base" latinLnBrk="0" hangingPunct="1">
              <a:lnSpc>
                <a:spcPct val="100000"/>
              </a:lnSpc>
              <a:spcBef>
                <a:spcPct val="0"/>
              </a:spcBef>
              <a:spcAft>
                <a:spcPct val="0"/>
              </a:spcAft>
              <a:buClrTx/>
              <a:buSzTx/>
              <a:buFontTx/>
              <a:buNone/>
              <a:tabLst/>
              <a:defRPr/>
            </a:pPr>
            <a:fld id="{B4558839-97E9-499F-834D-2823E01579B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04"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b="0" dirty="0"/>
          </a:p>
        </p:txBody>
      </p:sp>
    </p:spTree>
    <p:extLst>
      <p:ext uri="{BB962C8B-B14F-4D97-AF65-F5344CB8AC3E}">
        <p14:creationId xmlns:p14="http://schemas.microsoft.com/office/powerpoint/2010/main" val="66680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31804" rtl="0" eaLnBrk="1" fontAlgn="base" latinLnBrk="0" hangingPunct="1">
              <a:lnSpc>
                <a:spcPct val="100000"/>
              </a:lnSpc>
              <a:spcBef>
                <a:spcPct val="0"/>
              </a:spcBef>
              <a:spcAft>
                <a:spcPct val="0"/>
              </a:spcAft>
              <a:buClrTx/>
              <a:buSzTx/>
              <a:buFontTx/>
              <a:buNone/>
              <a:tabLst/>
              <a:defRPr/>
            </a:pPr>
            <a:fld id="{B4558839-97E9-499F-834D-2823E01579B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04"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b="0" dirty="0"/>
          </a:p>
        </p:txBody>
      </p:sp>
    </p:spTree>
    <p:extLst>
      <p:ext uri="{BB962C8B-B14F-4D97-AF65-F5344CB8AC3E}">
        <p14:creationId xmlns:p14="http://schemas.microsoft.com/office/powerpoint/2010/main" val="286065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31804" rtl="0" eaLnBrk="1" fontAlgn="base" latinLnBrk="0" hangingPunct="1">
              <a:lnSpc>
                <a:spcPct val="100000"/>
              </a:lnSpc>
              <a:spcBef>
                <a:spcPct val="0"/>
              </a:spcBef>
              <a:spcAft>
                <a:spcPct val="0"/>
              </a:spcAft>
              <a:buClrTx/>
              <a:buSzTx/>
              <a:buFontTx/>
              <a:buNone/>
              <a:tabLst/>
              <a:defRPr/>
            </a:pPr>
            <a:fld id="{B4558839-97E9-499F-834D-2823E01579B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04"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b="0" dirty="0"/>
          </a:p>
        </p:txBody>
      </p:sp>
    </p:spTree>
    <p:extLst>
      <p:ext uri="{BB962C8B-B14F-4D97-AF65-F5344CB8AC3E}">
        <p14:creationId xmlns:p14="http://schemas.microsoft.com/office/powerpoint/2010/main" val="388134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marL="0" marR="0" lvl="0" indent="0" algn="r" defTabSz="931670" rtl="0" eaLnBrk="1" fontAlgn="auto" latinLnBrk="0" hangingPunct="1">
              <a:lnSpc>
                <a:spcPct val="100000"/>
              </a:lnSpc>
              <a:spcBef>
                <a:spcPts val="0"/>
              </a:spcBef>
              <a:spcAft>
                <a:spcPts val="0"/>
              </a:spcAft>
              <a:buClrTx/>
              <a:buSzTx/>
              <a:buFontTx/>
              <a:buNone/>
              <a:tabLst/>
              <a:defRPr/>
            </a:pPr>
            <a:fld id="{31F53CA5-10FF-4CF4-AAB7-0C4DEF3DD22A}" type="slidenum">
              <a:rPr kumimoji="0" lang="en-US"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67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a:p>
        </p:txBody>
      </p:sp>
    </p:spTree>
    <p:extLst>
      <p:ext uri="{BB962C8B-B14F-4D97-AF65-F5344CB8AC3E}">
        <p14:creationId xmlns:p14="http://schemas.microsoft.com/office/powerpoint/2010/main" val="15131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31804" rtl="0" eaLnBrk="1" fontAlgn="base" latinLnBrk="0" hangingPunct="1">
              <a:lnSpc>
                <a:spcPct val="100000"/>
              </a:lnSpc>
              <a:spcBef>
                <a:spcPct val="0"/>
              </a:spcBef>
              <a:spcAft>
                <a:spcPct val="0"/>
              </a:spcAft>
              <a:buClrTx/>
              <a:buSzTx/>
              <a:buFontTx/>
              <a:buNone/>
              <a:tabLst/>
              <a:defRPr/>
            </a:pPr>
            <a:fld id="{B4558839-97E9-499F-834D-2823E01579B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04"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b="0" dirty="0"/>
          </a:p>
        </p:txBody>
      </p:sp>
    </p:spTree>
    <p:extLst>
      <p:ext uri="{BB962C8B-B14F-4D97-AF65-F5344CB8AC3E}">
        <p14:creationId xmlns:p14="http://schemas.microsoft.com/office/powerpoint/2010/main" val="151367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31804"/>
            <a:fld id="{B4558839-97E9-499F-834D-2823E01579B0}" type="slidenum">
              <a:rPr lang="en-US" smtClean="0"/>
              <a:pPr defTabSz="931804"/>
              <a:t>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b="0" dirty="0"/>
          </a:p>
        </p:txBody>
      </p:sp>
    </p:spTree>
    <p:extLst>
      <p:ext uri="{BB962C8B-B14F-4D97-AF65-F5344CB8AC3E}">
        <p14:creationId xmlns:p14="http://schemas.microsoft.com/office/powerpoint/2010/main" val="309991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marL="0" marR="0" lvl="0" indent="0" algn="r" defTabSz="931670" rtl="0" eaLnBrk="1" fontAlgn="base" latinLnBrk="0" hangingPunct="1">
              <a:lnSpc>
                <a:spcPct val="100000"/>
              </a:lnSpc>
              <a:spcBef>
                <a:spcPct val="0"/>
              </a:spcBef>
              <a:spcAft>
                <a:spcPct val="0"/>
              </a:spcAft>
              <a:buClrTx/>
              <a:buSzTx/>
              <a:buFontTx/>
              <a:buNone/>
              <a:tabLst/>
              <a:defRPr/>
            </a:pPr>
            <a:fld id="{31F53CA5-10FF-4CF4-AAB7-0C4DEF3DD22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67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b="0" dirty="0"/>
          </a:p>
        </p:txBody>
      </p:sp>
    </p:spTree>
    <p:extLst>
      <p:ext uri="{BB962C8B-B14F-4D97-AF65-F5344CB8AC3E}">
        <p14:creationId xmlns:p14="http://schemas.microsoft.com/office/powerpoint/2010/main" val="198467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33200" rtl="0" eaLnBrk="1" fontAlgn="base" latinLnBrk="0" hangingPunct="1">
              <a:lnSpc>
                <a:spcPct val="100000"/>
              </a:lnSpc>
              <a:spcBef>
                <a:spcPct val="0"/>
              </a:spcBef>
              <a:spcAft>
                <a:spcPct val="0"/>
              </a:spcAft>
              <a:buClrTx/>
              <a:buSzTx/>
              <a:buFontTx/>
              <a:buNone/>
              <a:tabLst/>
              <a:defRPr/>
            </a:pPr>
            <a:fld id="{62910139-E757-45ED-869E-E2D623A59E1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200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31804" rtl="0" eaLnBrk="1" fontAlgn="base" latinLnBrk="0" hangingPunct="1">
              <a:lnSpc>
                <a:spcPct val="100000"/>
              </a:lnSpc>
              <a:spcBef>
                <a:spcPct val="0"/>
              </a:spcBef>
              <a:spcAft>
                <a:spcPct val="0"/>
              </a:spcAft>
              <a:buClrTx/>
              <a:buSzTx/>
              <a:buFontTx/>
              <a:buNone/>
              <a:tabLst/>
              <a:defRPr/>
            </a:pPr>
            <a:fld id="{B4558839-97E9-499F-834D-2823E01579B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04"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b="0" dirty="0"/>
          </a:p>
        </p:txBody>
      </p:sp>
    </p:spTree>
    <p:extLst>
      <p:ext uri="{BB962C8B-B14F-4D97-AF65-F5344CB8AC3E}">
        <p14:creationId xmlns:p14="http://schemas.microsoft.com/office/powerpoint/2010/main" val="70488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33200" rtl="0" eaLnBrk="1" fontAlgn="base" latinLnBrk="0" hangingPunct="1">
              <a:lnSpc>
                <a:spcPct val="100000"/>
              </a:lnSpc>
              <a:spcBef>
                <a:spcPct val="0"/>
              </a:spcBef>
              <a:spcAft>
                <a:spcPct val="0"/>
              </a:spcAft>
              <a:buClrTx/>
              <a:buSzTx/>
              <a:buFontTx/>
              <a:buNone/>
              <a:tabLst/>
              <a:defRPr/>
            </a:pPr>
            <a:fld id="{62910139-E757-45ED-869E-E2D623A59E1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0669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31804" rtl="0" eaLnBrk="1" fontAlgn="auto" latinLnBrk="0" hangingPunct="1">
              <a:lnSpc>
                <a:spcPct val="100000"/>
              </a:lnSpc>
              <a:spcBef>
                <a:spcPts val="0"/>
              </a:spcBef>
              <a:spcAft>
                <a:spcPts val="0"/>
              </a:spcAft>
              <a:buClrTx/>
              <a:buSzTx/>
              <a:buFontTx/>
              <a:buNone/>
              <a:tabLst/>
              <a:defRPr/>
            </a:pPr>
            <a:fld id="{B4558839-97E9-499F-834D-2823E01579B0}" type="slidenum">
              <a:rPr kumimoji="0" lang="en-US" sz="1200" b="0" i="0"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93180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110434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33200" rtl="0" eaLnBrk="1" fontAlgn="base" latinLnBrk="0" hangingPunct="1">
              <a:lnSpc>
                <a:spcPct val="100000"/>
              </a:lnSpc>
              <a:spcBef>
                <a:spcPct val="0"/>
              </a:spcBef>
              <a:spcAft>
                <a:spcPct val="0"/>
              </a:spcAft>
              <a:buClrTx/>
              <a:buSzTx/>
              <a:buFontTx/>
              <a:buNone/>
              <a:tabLst/>
              <a:defRPr/>
            </a:pPr>
            <a:fld id="{62910139-E757-45ED-869E-E2D623A59E1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3496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hyperlink" Target="https://www.commonwealthfund.org/publications/issue-briefs/2020/dec/removing-firewall-employer-insurance-aca-marketplaces" TargetMode="External"/><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71500" y="296652"/>
            <a:ext cx="9001000" cy="756084"/>
          </a:xfrm>
          <a:effectLst/>
        </p:spPr>
        <p:txBody>
          <a:bodyPr anchor="t">
            <a:normAutofit/>
          </a:bodyPr>
          <a:lstStyle>
            <a:lvl1pPr algn="l">
              <a:lnSpc>
                <a:spcPct val="110000"/>
              </a:lnSpc>
              <a:defRPr sz="20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71500" y="1052736"/>
            <a:ext cx="9000999" cy="4596104"/>
          </a:xfrm>
        </p:spPr>
        <p:txBody>
          <a:bodyPr>
            <a:normAutofit/>
          </a:bodyPr>
          <a:lstStyle>
            <a:lvl1pPr>
              <a:defRPr sz="1300">
                <a:solidFill>
                  <a:srgbClr val="4C515A"/>
                </a:solidFill>
              </a:defRPr>
            </a:lvl1pPr>
          </a:lstStyle>
          <a:p>
            <a:r>
              <a:rPr lang="en-US"/>
              <a:t>Click icon to add chart</a:t>
            </a:r>
          </a:p>
        </p:txBody>
      </p:sp>
      <p:cxnSp>
        <p:nvCxnSpPr>
          <p:cNvPr id="61" name="Straight Connector 60"/>
          <p:cNvCxnSpPr>
            <a:cxnSpLocks/>
          </p:cNvCxnSpPr>
          <p:nvPr/>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500"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11" name="Picture 10">
            <a:extLst>
              <a:ext uri="{FF2B5EF4-FFF2-40B4-BE49-F238E27FC236}">
                <a16:creationId xmlns:a16="http://schemas.microsoft.com/office/drawing/2014/main" id="{2A0AEE61-C891-BA42-B7F1-B1A62EBB51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
        <p:nvSpPr>
          <p:cNvPr id="2" name="TextBox 1">
            <a:extLst>
              <a:ext uri="{FF2B5EF4-FFF2-40B4-BE49-F238E27FC236}">
                <a16:creationId xmlns:a16="http://schemas.microsoft.com/office/drawing/2014/main" id="{40DEC17A-1645-5447-BE15-F96248D56B9B}"/>
              </a:ext>
            </a:extLst>
          </p:cNvPr>
          <p:cNvSpPr txBox="1"/>
          <p:nvPr userDrawn="1"/>
        </p:nvSpPr>
        <p:spPr>
          <a:xfrm>
            <a:off x="-2692400" y="497840"/>
            <a:ext cx="0" cy="0"/>
          </a:xfrm>
          <a:prstGeom prst="rect">
            <a:avLst/>
          </a:prstGeom>
          <a:noFill/>
        </p:spPr>
        <p:txBody>
          <a:bodyPr wrap="non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pPr>
            <a:endParaRPr lang="en-US" sz="900"/>
          </a:p>
        </p:txBody>
      </p:sp>
      <p:sp>
        <p:nvSpPr>
          <p:cNvPr id="9" name="TextBox 8">
            <a:extLst>
              <a:ext uri="{FF2B5EF4-FFF2-40B4-BE49-F238E27FC236}">
                <a16:creationId xmlns:a16="http://schemas.microsoft.com/office/drawing/2014/main" id="{4915A646-8BAA-C943-AC84-369B29354CFD}"/>
              </a:ext>
            </a:extLst>
          </p:cNvPr>
          <p:cNvSpPr txBox="1"/>
          <p:nvPr userDrawn="1"/>
        </p:nvSpPr>
        <p:spPr>
          <a:xfrm>
            <a:off x="1763687" y="6368920"/>
            <a:ext cx="7344817" cy="408452"/>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latin typeface="+mn-lt"/>
              </a:rPr>
              <a:t>Source: Sara R. Collins, David C. Radley, and Jesse Baumgartner, </a:t>
            </a:r>
            <a:r>
              <a:rPr lang="en-US" sz="900" i="1" dirty="0">
                <a:latin typeface="+mn-lt"/>
              </a:rPr>
              <a:t>Trends in Employer Health Care Coverage, 2010–2019  </a:t>
            </a:r>
            <a:r>
              <a:rPr lang="en-US" sz="900" dirty="0">
                <a:latin typeface="+mn-lt"/>
              </a:rPr>
              <a:t>(Commonwealth Fund, Nov. 2020).</a:t>
            </a:r>
          </a:p>
        </p:txBody>
      </p:sp>
    </p:spTree>
    <p:extLst>
      <p:ext uri="{BB962C8B-B14F-4D97-AF65-F5344CB8AC3E}">
        <p14:creationId xmlns:p14="http://schemas.microsoft.com/office/powerpoint/2010/main" val="330084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2473575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7" name="Slide Number Placeholder 5">
            <a:extLst>
              <a:ext uri="{FF2B5EF4-FFF2-40B4-BE49-F238E27FC236}">
                <a16:creationId xmlns:a16="http://schemas.microsoft.com/office/drawing/2014/main" id="{9C34CA94-E2B6-4703-B8F5-4FFEC8DAF4CD}"/>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a:solidFill>
                <a:schemeClr val="tx2"/>
              </a:solidFill>
              <a:latin typeface="+mn-lt"/>
            </a:endParaRPr>
          </a:p>
        </p:txBody>
      </p:sp>
    </p:spTree>
    <p:extLst>
      <p:ext uri="{BB962C8B-B14F-4D97-AF65-F5344CB8AC3E}">
        <p14:creationId xmlns:p14="http://schemas.microsoft.com/office/powerpoint/2010/main" val="177836733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8" name="Rectangle 7"/>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2918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Graph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Tree>
    <p:extLst>
      <p:ext uri="{BB962C8B-B14F-4D97-AF65-F5344CB8AC3E}">
        <p14:creationId xmlns:p14="http://schemas.microsoft.com/office/powerpoint/2010/main" val="20449609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p:nvPr>
        </p:nvSpPr>
        <p:spPr>
          <a:xfrm>
            <a:off x="157150" y="289173"/>
            <a:ext cx="8838200" cy="947956"/>
          </a:xfrm>
          <a:effectLst/>
        </p:spPr>
        <p:txBody>
          <a:bodyPr anchor="t">
            <a:noAutofit/>
          </a:bodyPr>
          <a:lstStyle>
            <a:lvl1pPr algn="l">
              <a:lnSpc>
                <a:spcPct val="100000"/>
              </a:lnSpc>
              <a:defRPr sz="2400" spc="0" baseline="0">
                <a:solidFill>
                  <a:srgbClr val="4C515A"/>
                </a:solidFill>
                <a:effectLst/>
              </a:defRPr>
            </a:lvl1pPr>
          </a:lstStyle>
          <a:p>
            <a:endParaRPr lang="en-US"/>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6" name="Text Placeholder 5"/>
          <p:cNvSpPr>
            <a:spLocks noGrp="1"/>
          </p:cNvSpPr>
          <p:nvPr>
            <p:ph type="body" sz="quarter" idx="22" hasCustomPrompt="1"/>
          </p:nvPr>
        </p:nvSpPr>
        <p:spPr>
          <a:xfrm>
            <a:off x="157150" y="78497"/>
            <a:ext cx="1713988" cy="210676"/>
          </a:xfrm>
        </p:spPr>
        <p:txBody>
          <a:bodyPr>
            <a:noAutofit/>
          </a:bodyPr>
          <a:lstStyle>
            <a:lvl1pPr marL="0" indent="0">
              <a:buNone/>
              <a:defRPr sz="1200" b="0">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cxnSp>
        <p:nvCxnSpPr>
          <p:cNvPr id="8" name="Straight Connector 7">
            <a:extLst>
              <a:ext uri="{FF2B5EF4-FFF2-40B4-BE49-F238E27FC236}">
                <a16:creationId xmlns:a16="http://schemas.microsoft.com/office/drawing/2014/main" id="{F9B985E7-6759-403C-8518-26930AE18415}"/>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34E233A-B76A-4DD6-991A-BA8E83A197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12" name="Rectangle 11">
            <a:extLst>
              <a:ext uri="{FF2B5EF4-FFF2-40B4-BE49-F238E27FC236}">
                <a16:creationId xmlns:a16="http://schemas.microsoft.com/office/drawing/2014/main" id="{FFC7956C-E133-46E2-A71F-0DA233E8DB2E}"/>
              </a:ext>
            </a:extLst>
          </p:cNvPr>
          <p:cNvSpPr/>
          <p:nvPr userDrawn="1"/>
        </p:nvSpPr>
        <p:spPr>
          <a:xfrm>
            <a:off x="2045970" y="6440850"/>
            <a:ext cx="6858000" cy="276999"/>
          </a:xfrm>
          <a:prstGeom prst="rect">
            <a:avLst/>
          </a:prstGeom>
        </p:spPr>
        <p:txBody>
          <a:bodyPr wrap="square" lIns="0" tIns="0" rIns="0" bIns="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b="0" i="0" u="none" strike="noStrike" kern="1200" baseline="0">
                <a:solidFill>
                  <a:schemeClr val="tx1"/>
                </a:solidFill>
                <a:latin typeface="InterFace" panose="020B0503030203020204" pitchFamily="34" charset="0"/>
                <a:ea typeface="+mn-ea"/>
                <a:cs typeface="+mn-cs"/>
              </a:rPr>
              <a:t>Source: Jesse C. Baumgartner, Sara R. Collins, and David C. Radley, </a:t>
            </a:r>
            <a:r>
              <a:rPr lang="en-US" sz="900" b="0" i="1" u="none" strike="noStrike" kern="1200" baseline="0">
                <a:solidFill>
                  <a:schemeClr val="tx1"/>
                </a:solidFill>
                <a:latin typeface="InterFace" panose="020B0503030203020204" pitchFamily="34" charset="0"/>
                <a:ea typeface="+mn-ea"/>
                <a:cs typeface="+mn-cs"/>
              </a:rPr>
              <a:t>Removing the Firewall Between Employer Insurance and the ACA Marketplaces: Who Could Benefit? </a:t>
            </a:r>
            <a:r>
              <a:rPr lang="en-US" sz="900" b="0" i="0" u="none" strike="noStrike" kern="1200" baseline="0">
                <a:solidFill>
                  <a:schemeClr val="tx1"/>
                </a:solidFill>
                <a:latin typeface="InterFace" panose="020B0503030203020204" pitchFamily="34" charset="0"/>
                <a:ea typeface="+mn-ea"/>
                <a:cs typeface="+mn-cs"/>
              </a:rPr>
              <a:t>(Commonwealth Fund, Dec. 2020). https://doi.org/10.26099/hg7v-dy10</a:t>
            </a:r>
          </a:p>
        </p:txBody>
      </p:sp>
    </p:spTree>
    <p:extLst>
      <p:ext uri="{BB962C8B-B14F-4D97-AF65-F5344CB8AC3E}">
        <p14:creationId xmlns:p14="http://schemas.microsoft.com/office/powerpoint/2010/main" val="38370663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Graph Layout: 05">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1522715"/>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2" name="Chart Placeholder 5"/>
          <p:cNvSpPr>
            <a:spLocks noGrp="1"/>
          </p:cNvSpPr>
          <p:nvPr>
            <p:ph type="chart" sz="quarter" idx="21"/>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43" name="Text Placeholder 4"/>
          <p:cNvSpPr>
            <a:spLocks noGrp="1"/>
          </p:cNvSpPr>
          <p:nvPr>
            <p:ph type="body" sz="quarter" idx="22"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a:t>Place graph source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448" y="6237094"/>
            <a:ext cx="2043113" cy="457200"/>
          </a:xfrm>
          <a:prstGeom prst="rect">
            <a:avLst/>
          </a:prstGeom>
        </p:spPr>
      </p:pic>
    </p:spTree>
    <p:extLst>
      <p:ext uri="{BB962C8B-B14F-4D97-AF65-F5344CB8AC3E}">
        <p14:creationId xmlns:p14="http://schemas.microsoft.com/office/powerpoint/2010/main" val="27641314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Graph Layout: 06">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6" name="Oval 45"/>
          <p:cNvSpPr/>
          <p:nvPr userDrawn="1"/>
        </p:nvSpPr>
        <p:spPr>
          <a:xfrm>
            <a:off x="7720595" y="409450"/>
            <a:ext cx="997955" cy="997955"/>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
        <p:nvSpPr>
          <p:cNvPr id="10"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a:p>
        </p:txBody>
      </p:sp>
      <p:sp>
        <p:nvSpPr>
          <p:cNvPr id="11"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a:t>Place graph source here</a:t>
            </a:r>
          </a:p>
        </p:txBody>
      </p:sp>
      <p:sp>
        <p:nvSpPr>
          <p:cNvPr id="12" name="Chart Placeholder 5"/>
          <p:cNvSpPr>
            <a:spLocks noGrp="1"/>
          </p:cNvSpPr>
          <p:nvPr>
            <p:ph type="chart" sz="quarter" idx="22"/>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13" name="Text Placeholder 4"/>
          <p:cNvSpPr>
            <a:spLocks noGrp="1"/>
          </p:cNvSpPr>
          <p:nvPr>
            <p:ph type="body" sz="quarter" idx="23"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a:t>Place graph source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448" y="6237094"/>
            <a:ext cx="2043113" cy="457200"/>
          </a:xfrm>
          <a:prstGeom prst="rect">
            <a:avLst/>
          </a:prstGeom>
        </p:spPr>
      </p:pic>
    </p:spTree>
    <p:extLst>
      <p:ext uri="{BB962C8B-B14F-4D97-AF65-F5344CB8AC3E}">
        <p14:creationId xmlns:p14="http://schemas.microsoft.com/office/powerpoint/2010/main" val="3534626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Graph Layout: 07">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73" name="Text Placeholder 4"/>
          <p:cNvSpPr>
            <a:spLocks noGrp="1"/>
          </p:cNvSpPr>
          <p:nvPr>
            <p:ph type="body" sz="quarter" idx="21" hasCustomPrompt="1"/>
          </p:nvPr>
        </p:nvSpPr>
        <p:spPr>
          <a:xfrm>
            <a:off x="1087078" y="5569780"/>
            <a:ext cx="7563690" cy="343496"/>
          </a:xfrm>
        </p:spPr>
        <p:txBody>
          <a:bodyPr>
            <a:normAutofit/>
          </a:bodyPr>
          <a:lstStyle>
            <a:lvl1pPr marL="0" indent="0">
              <a:buNone/>
              <a:defRPr sz="1100" b="0"/>
            </a:lvl1pPr>
          </a:lstStyle>
          <a:p>
            <a:pPr lvl="0"/>
            <a:r>
              <a:rPr lang="en-US"/>
              <a:t>Insert additional text</a:t>
            </a:r>
          </a:p>
        </p:txBody>
      </p:sp>
    </p:spTree>
    <p:extLst>
      <p:ext uri="{BB962C8B-B14F-4D97-AF65-F5344CB8AC3E}">
        <p14:creationId xmlns:p14="http://schemas.microsoft.com/office/powerpoint/2010/main" val="14406343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raph Layout: 08">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
        <p:nvSpPr>
          <p:cNvPr id="39"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40" name="Text Placeholder 4"/>
          <p:cNvSpPr>
            <a:spLocks noGrp="1"/>
          </p:cNvSpPr>
          <p:nvPr>
            <p:ph type="body" sz="quarter" idx="22" hasCustomPrompt="1"/>
          </p:nvPr>
        </p:nvSpPr>
        <p:spPr>
          <a:xfrm>
            <a:off x="1087078" y="5569780"/>
            <a:ext cx="7563690" cy="343496"/>
          </a:xfrm>
        </p:spPr>
        <p:txBody>
          <a:bodyPr>
            <a:normAutofit/>
          </a:bodyPr>
          <a:lstStyle>
            <a:lvl1pPr marL="0" indent="0">
              <a:buNone/>
              <a:defRPr sz="1100" b="0"/>
            </a:lvl1pPr>
          </a:lstStyle>
          <a:p>
            <a:pPr lvl="0"/>
            <a:r>
              <a:rPr lang="en-US"/>
              <a:t>Insert additional text</a:t>
            </a:r>
          </a:p>
        </p:txBody>
      </p:sp>
    </p:spTree>
    <p:extLst>
      <p:ext uri="{BB962C8B-B14F-4D97-AF65-F5344CB8AC3E}">
        <p14:creationId xmlns:p14="http://schemas.microsoft.com/office/powerpoint/2010/main" val="14556800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Graph Layout: 09">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295304"/>
            <a:ext cx="8030173" cy="4581968"/>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Tree>
    <p:extLst>
      <p:ext uri="{BB962C8B-B14F-4D97-AF65-F5344CB8AC3E}">
        <p14:creationId xmlns:p14="http://schemas.microsoft.com/office/powerpoint/2010/main" val="4050200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Graph Layout: 10">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hart Placeholder 5"/>
          <p:cNvSpPr>
            <a:spLocks noGrp="1"/>
          </p:cNvSpPr>
          <p:nvPr>
            <p:ph type="chart" sz="quarter" idx="19"/>
          </p:nvPr>
        </p:nvSpPr>
        <p:spPr>
          <a:xfrm>
            <a:off x="620595" y="1644212"/>
            <a:ext cx="8030173" cy="4233060"/>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37"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38" name="Oval 37"/>
          <p:cNvSpPr/>
          <p:nvPr userDrawn="1"/>
        </p:nvSpPr>
        <p:spPr>
          <a:xfrm>
            <a:off x="7720595" y="409450"/>
            <a:ext cx="997955" cy="997955"/>
          </a:xfrm>
          <a:prstGeom prst="ellipse">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Tree>
    <p:extLst>
      <p:ext uri="{BB962C8B-B14F-4D97-AF65-F5344CB8AC3E}">
        <p14:creationId xmlns:p14="http://schemas.microsoft.com/office/powerpoint/2010/main" val="33222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4105249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mart Art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Tree>
    <p:extLst>
      <p:ext uri="{BB962C8B-B14F-4D97-AF65-F5344CB8AC3E}">
        <p14:creationId xmlns:p14="http://schemas.microsoft.com/office/powerpoint/2010/main" val="13158596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7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74" name="Oval 73"/>
          <p:cNvSpPr/>
          <p:nvPr userDrawn="1"/>
        </p:nvSpPr>
        <p:spPr>
          <a:xfrm>
            <a:off x="7720595" y="409450"/>
            <a:ext cx="997955" cy="997955"/>
          </a:xfrm>
          <a:prstGeom prst="ellipse">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Tree>
    <p:extLst>
      <p:ext uri="{BB962C8B-B14F-4D97-AF65-F5344CB8AC3E}">
        <p14:creationId xmlns:p14="http://schemas.microsoft.com/office/powerpoint/2010/main" val="4801442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able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103086"/>
            <a:ext cx="8480231" cy="4630057"/>
          </a:xfrm>
        </p:spPr>
        <p:txBody>
          <a:bodyPr/>
          <a:lstStyle/>
          <a:p>
            <a:endParaRPr lang="en-US"/>
          </a:p>
        </p:txBody>
      </p:sp>
    </p:spTree>
    <p:extLst>
      <p:ext uri="{BB962C8B-B14F-4D97-AF65-F5344CB8AC3E}">
        <p14:creationId xmlns:p14="http://schemas.microsoft.com/office/powerpoint/2010/main" val="8221571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able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644212"/>
            <a:ext cx="8480231" cy="4088931"/>
          </a:xfrm>
        </p:spPr>
        <p:txBody>
          <a:bodyPr/>
          <a:lstStyle/>
          <a:p>
            <a:endParaRPr lang="en-US"/>
          </a:p>
        </p:txBody>
      </p:sp>
      <p:sp>
        <p:nvSpPr>
          <p:cNvPr id="59" name="Oval 58"/>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
        <p:nvSpPr>
          <p:cNvPr id="62"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Tree>
    <p:extLst>
      <p:ext uri="{BB962C8B-B14F-4D97-AF65-F5344CB8AC3E}">
        <p14:creationId xmlns:p14="http://schemas.microsoft.com/office/powerpoint/2010/main" val="4018085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Utterly Blank">
    <p:spTree>
      <p:nvGrpSpPr>
        <p:cNvPr id="1" name=""/>
        <p:cNvGrpSpPr/>
        <p:nvPr/>
      </p:nvGrpSpPr>
      <p:grpSpPr>
        <a:xfrm>
          <a:off x="0" y="0"/>
          <a:ext cx="0" cy="0"/>
          <a:chOff x="0" y="0"/>
          <a:chExt cx="0" cy="0"/>
        </a:xfrm>
      </p:grpSpPr>
      <p:grpSp>
        <p:nvGrpSpPr>
          <p:cNvPr id="46" name="Group 45"/>
          <p:cNvGrpSpPr/>
          <p:nvPr userDrawn="1"/>
        </p:nvGrpSpPr>
        <p:grpSpPr>
          <a:xfrm>
            <a:off x="527148" y="565926"/>
            <a:ext cx="6595082" cy="2197570"/>
            <a:chOff x="527148" y="1658361"/>
            <a:chExt cx="6595082" cy="2197570"/>
          </a:xfrm>
        </p:grpSpPr>
        <p:sp>
          <p:nvSpPr>
            <p:cNvPr id="43" name="Rectangle 42"/>
            <p:cNvSpPr/>
            <p:nvPr userDrawn="1"/>
          </p:nvSpPr>
          <p:spPr>
            <a:xfrm>
              <a:off x="527148" y="1932926"/>
              <a:ext cx="6588732" cy="1323439"/>
            </a:xfrm>
            <a:prstGeom prst="rect">
              <a:avLst/>
            </a:prstGeom>
          </p:spPr>
          <p:txBody>
            <a:bodyPr wrap="square">
              <a:spAutoFit/>
            </a:bodyPr>
            <a:lstStyle/>
            <a:p>
              <a:r>
                <a:rPr lang="en-US" sz="4000">
                  <a:solidFill>
                    <a:srgbClr val="FF0000"/>
                  </a:solidFill>
                  <a:latin typeface="+mj-lt"/>
                </a:rPr>
                <a:t>Engaging Federal &amp;</a:t>
              </a:r>
            </a:p>
            <a:p>
              <a:r>
                <a:rPr lang="en-US" sz="4000">
                  <a:solidFill>
                    <a:srgbClr val="FF0000"/>
                  </a:solidFill>
                  <a:latin typeface="+mj-lt"/>
                </a:rPr>
                <a:t>State Health Policymakers</a:t>
              </a:r>
            </a:p>
          </p:txBody>
        </p:sp>
        <p:sp>
          <p:nvSpPr>
            <p:cNvPr id="44" name="Rectangle 43"/>
            <p:cNvSpPr/>
            <p:nvPr userDrawn="1"/>
          </p:nvSpPr>
          <p:spPr>
            <a:xfrm>
              <a:off x="533498" y="1658361"/>
              <a:ext cx="6588732" cy="300082"/>
            </a:xfrm>
            <a:prstGeom prst="rect">
              <a:avLst/>
            </a:prstGeom>
          </p:spPr>
          <p:txBody>
            <a:bodyPr wrap="square">
              <a:spAutoFit/>
            </a:bodyPr>
            <a:lstStyle/>
            <a:p>
              <a:pPr rtl="0"/>
              <a:r>
                <a:rPr lang="en-US" sz="1350" b="1">
                  <a:solidFill>
                    <a:srgbClr val="FF0000"/>
                  </a:solidFill>
                  <a:latin typeface="+mn-lt"/>
                </a:rPr>
                <a:t>SECTION ONE</a:t>
              </a:r>
            </a:p>
          </p:txBody>
        </p:sp>
        <p:sp>
          <p:nvSpPr>
            <p:cNvPr id="45" name="Rectangle 44"/>
            <p:cNvSpPr/>
            <p:nvPr userDrawn="1"/>
          </p:nvSpPr>
          <p:spPr>
            <a:xfrm>
              <a:off x="533498" y="3255767"/>
              <a:ext cx="6588732" cy="600164"/>
            </a:xfrm>
            <a:prstGeom prst="rect">
              <a:avLst/>
            </a:prstGeom>
          </p:spPr>
          <p:txBody>
            <a:bodyPr wrap="square">
              <a:spAutoFit/>
            </a:bodyPr>
            <a:lstStyle/>
            <a:p>
              <a:pPr marL="285750" indent="-285750" rtl="0">
                <a:buFont typeface="Arial" panose="020B0604020202020204" pitchFamily="34" charset="0"/>
                <a:buChar char="•"/>
              </a:pPr>
              <a:r>
                <a:rPr lang="en-US" sz="1600">
                  <a:solidFill>
                    <a:srgbClr val="FF0000"/>
                  </a:solidFill>
                  <a:latin typeface="+mn-lt"/>
                </a:rPr>
                <a:t>Summary description lorem ipsum. </a:t>
              </a:r>
              <a:r>
                <a:rPr lang="en-US" sz="1600" err="1">
                  <a:solidFill>
                    <a:srgbClr val="FF0000"/>
                  </a:solidFill>
                  <a:latin typeface="+mn-lt"/>
                </a:rPr>
                <a:t>Rcil</a:t>
              </a:r>
              <a:r>
                <a:rPr lang="en-US" sz="1600">
                  <a:solidFill>
                    <a:srgbClr val="FF0000"/>
                  </a:solidFill>
                  <a:latin typeface="+mn-lt"/>
                </a:rPr>
                <a:t> </a:t>
              </a:r>
              <a:r>
                <a:rPr lang="en-US" sz="1600" err="1">
                  <a:solidFill>
                    <a:srgbClr val="FF0000"/>
                  </a:solidFill>
                  <a:latin typeface="+mn-lt"/>
                </a:rPr>
                <a:t>ipsument</a:t>
              </a:r>
              <a:r>
                <a:rPr lang="en-US" sz="1600">
                  <a:solidFill>
                    <a:srgbClr val="FF0000"/>
                  </a:solidFill>
                  <a:latin typeface="+mn-lt"/>
                </a:rPr>
                <a:t> </a:t>
              </a:r>
              <a:r>
                <a:rPr lang="en-US" sz="1600" err="1">
                  <a:solidFill>
                    <a:srgbClr val="FF0000"/>
                  </a:solidFill>
                  <a:latin typeface="+mn-lt"/>
                </a:rPr>
                <a:t>ugiae</a:t>
              </a:r>
              <a:r>
                <a:rPr lang="en-US" sz="1600">
                  <a:solidFill>
                    <a:srgbClr val="FF0000"/>
                  </a:solidFill>
                  <a:latin typeface="+mn-lt"/>
                </a:rPr>
                <a:t> mint </a:t>
              </a:r>
              <a:r>
                <a:rPr lang="en-US" sz="1600" err="1">
                  <a:solidFill>
                    <a:srgbClr val="FF0000"/>
                  </a:solidFill>
                  <a:latin typeface="+mn-lt"/>
                </a:rPr>
                <a:t>ut</a:t>
              </a:r>
              <a:r>
                <a:rPr lang="en-US" sz="1600">
                  <a:solidFill>
                    <a:srgbClr val="FF0000"/>
                  </a:solidFill>
                  <a:latin typeface="+mn-lt"/>
                </a:rPr>
                <a:t> res </a:t>
              </a:r>
              <a:r>
                <a:rPr lang="en-US" sz="1600" err="1">
                  <a:solidFill>
                    <a:srgbClr val="FF0000"/>
                  </a:solidFill>
                  <a:latin typeface="+mn-lt"/>
                </a:rPr>
                <a:t>esed</a:t>
              </a:r>
              <a:endParaRPr lang="en-US" sz="1600">
                <a:solidFill>
                  <a:srgbClr val="FF0000"/>
                </a:solidFill>
                <a:latin typeface="+mn-lt"/>
              </a:endParaRPr>
            </a:p>
            <a:p>
              <a:pPr marL="285750" indent="-285750" rtl="0">
                <a:buFont typeface="Arial" panose="020B0604020202020204" pitchFamily="34" charset="0"/>
                <a:buChar char="•"/>
              </a:pPr>
              <a:r>
                <a:rPr lang="en-US" sz="1600" err="1">
                  <a:solidFill>
                    <a:srgbClr val="FF0000"/>
                  </a:solidFill>
                  <a:latin typeface="+mn-lt"/>
                </a:rPr>
                <a:t>essitatatiis</a:t>
              </a:r>
              <a:r>
                <a:rPr lang="en-US" sz="1600">
                  <a:solidFill>
                    <a:srgbClr val="FF0000"/>
                  </a:solidFill>
                  <a:latin typeface="+mn-lt"/>
                </a:rPr>
                <a:t> </a:t>
              </a:r>
              <a:r>
                <a:rPr lang="en-US" sz="1600" err="1">
                  <a:solidFill>
                    <a:srgbClr val="FF0000"/>
                  </a:solidFill>
                  <a:latin typeface="+mn-lt"/>
                </a:rPr>
                <a:t>dus</a:t>
              </a:r>
              <a:r>
                <a:rPr lang="en-US" sz="1600">
                  <a:solidFill>
                    <a:srgbClr val="FF0000"/>
                  </a:solidFill>
                  <a:latin typeface="+mn-lt"/>
                </a:rPr>
                <a:t>, </a:t>
              </a:r>
              <a:r>
                <a:rPr lang="en-US" sz="1600" err="1">
                  <a:solidFill>
                    <a:srgbClr val="FF0000"/>
                  </a:solidFill>
                  <a:latin typeface="+mn-lt"/>
                </a:rPr>
                <a:t>sandam</a:t>
              </a:r>
              <a:r>
                <a:rPr lang="en-US" sz="1600">
                  <a:solidFill>
                    <a:srgbClr val="FF0000"/>
                  </a:solidFill>
                  <a:latin typeface="+mn-lt"/>
                </a:rPr>
                <a:t>, </a:t>
              </a:r>
              <a:r>
                <a:rPr lang="en-US" sz="1600" err="1">
                  <a:solidFill>
                    <a:srgbClr val="FF0000"/>
                  </a:solidFill>
                  <a:latin typeface="+mn-lt"/>
                </a:rPr>
                <a:t>offici</a:t>
              </a:r>
              <a:r>
                <a:rPr lang="en-US" sz="1600">
                  <a:solidFill>
                    <a:srgbClr val="FF0000"/>
                  </a:solidFill>
                  <a:latin typeface="+mn-lt"/>
                </a:rPr>
                <a:t> </a:t>
              </a:r>
              <a:r>
                <a:rPr lang="en-US" sz="1600" err="1">
                  <a:solidFill>
                    <a:srgbClr val="FF0000"/>
                  </a:solidFill>
                  <a:latin typeface="+mn-lt"/>
                </a:rPr>
                <a:t>quasperum</a:t>
              </a:r>
              <a:r>
                <a:rPr lang="en-US" sz="1600">
                  <a:solidFill>
                    <a:srgbClr val="FF0000"/>
                  </a:solidFill>
                  <a:latin typeface="+mn-lt"/>
                </a:rPr>
                <a:t> qui </a:t>
              </a:r>
              <a:r>
                <a:rPr lang="en-US" sz="1600" err="1">
                  <a:solidFill>
                    <a:srgbClr val="FF0000"/>
                  </a:solidFill>
                  <a:latin typeface="+mn-lt"/>
                </a:rPr>
                <a:t>blabo</a:t>
              </a:r>
              <a:r>
                <a:rPr lang="en-US" sz="1600">
                  <a:solidFill>
                    <a:srgbClr val="FF0000"/>
                  </a:solidFill>
                  <a:latin typeface="+mn-lt"/>
                </a:rPr>
                <a:t> </a:t>
              </a:r>
              <a:r>
                <a:rPr lang="en-US" sz="1600" err="1">
                  <a:solidFill>
                    <a:srgbClr val="FF0000"/>
                  </a:solidFill>
                  <a:latin typeface="+mn-lt"/>
                </a:rPr>
                <a:t>remque</a:t>
              </a:r>
              <a:r>
                <a:rPr lang="en-US" sz="1600">
                  <a:solidFill>
                    <a:srgbClr val="FF0000"/>
                  </a:solidFill>
                  <a:latin typeface="+mn-lt"/>
                </a:rPr>
                <a:t> </a:t>
              </a:r>
              <a:r>
                <a:rPr lang="en-US" sz="1600" err="1">
                  <a:solidFill>
                    <a:srgbClr val="FF0000"/>
                  </a:solidFill>
                  <a:latin typeface="+mn-lt"/>
                </a:rPr>
                <a:t>plaut</a:t>
              </a:r>
              <a:r>
                <a:rPr lang="en-US" sz="1600">
                  <a:solidFill>
                    <a:srgbClr val="FF0000"/>
                  </a:solidFill>
                  <a:latin typeface="+mn-lt"/>
                </a:rPr>
                <a:t> do.</a:t>
              </a:r>
            </a:p>
          </p:txBody>
        </p:sp>
      </p:grpSp>
      <p:cxnSp>
        <p:nvCxnSpPr>
          <p:cNvPr id="49" name="Straight Connector 48"/>
          <p:cNvCxnSpPr/>
          <p:nvPr userDrawn="1"/>
        </p:nvCxnSpPr>
        <p:spPr>
          <a:xfrm>
            <a:off x="486594" y="6509279"/>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486594" y="6182254"/>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userDrawn="1"/>
        </p:nvCxnSpPr>
        <p:spPr>
          <a:xfrm>
            <a:off x="0" y="6201308"/>
            <a:ext cx="9986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userDrawn="1"/>
        </p:nvSpPr>
        <p:spPr>
          <a:xfrm>
            <a:off x="5399268" y="6217187"/>
            <a:ext cx="1944216" cy="230832"/>
          </a:xfrm>
          <a:prstGeom prst="rect">
            <a:avLst/>
          </a:prstGeom>
        </p:spPr>
        <p:txBody>
          <a:bodyPr wrap="square">
            <a:spAutoFit/>
          </a:bodyPr>
          <a:lstStyle/>
          <a:p>
            <a:pPr algn="r" rtl="0"/>
            <a:r>
              <a:rPr lang="en-US" sz="900" b="1">
                <a:solidFill>
                  <a:srgbClr val="4C515A"/>
                </a:solidFill>
                <a:latin typeface="+mn-lt"/>
              </a:rPr>
              <a:t>Board of Directors Update</a:t>
            </a:r>
          </a:p>
        </p:txBody>
      </p:sp>
      <p:sp>
        <p:nvSpPr>
          <p:cNvPr id="67" name="Rectangle 66"/>
          <p:cNvSpPr/>
          <p:nvPr userDrawn="1"/>
        </p:nvSpPr>
        <p:spPr>
          <a:xfrm>
            <a:off x="7268205" y="6217187"/>
            <a:ext cx="1030008" cy="230832"/>
          </a:xfrm>
          <a:prstGeom prst="rect">
            <a:avLst/>
          </a:prstGeom>
        </p:spPr>
        <p:txBody>
          <a:bodyPr wrap="square">
            <a:spAutoFit/>
          </a:bodyPr>
          <a:lstStyle/>
          <a:p>
            <a:pPr algn="l" rtl="0"/>
            <a:r>
              <a:rPr lang="en-US" sz="900" b="1">
                <a:solidFill>
                  <a:srgbClr val="4C515A"/>
                </a:solidFill>
                <a:latin typeface="+mn-lt"/>
              </a:rPr>
              <a:t>November 2016</a:t>
            </a:r>
          </a:p>
        </p:txBody>
      </p:sp>
      <p:cxnSp>
        <p:nvCxnSpPr>
          <p:cNvPr id="70" name="Straight Connector 69"/>
          <p:cNvCxnSpPr>
            <a:cxnSpLocks/>
          </p:cNvCxnSpPr>
          <p:nvPr userDrawn="1"/>
        </p:nvCxnSpPr>
        <p:spPr>
          <a:xfrm>
            <a:off x="7305923" y="6296610"/>
            <a:ext cx="0" cy="97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a:xfrm>
            <a:off x="8576808" y="6224954"/>
            <a:ext cx="248786" cy="230832"/>
          </a:xfrm>
          <a:prstGeom prst="rect">
            <a:avLst/>
          </a:prstGeom>
          <a:noFill/>
        </p:spPr>
        <p:txBody>
          <a:bodyPr wrap="none" rtlCol="0">
            <a:spAutoFit/>
          </a:bodyPr>
          <a:lstStyle/>
          <a:p>
            <a:r>
              <a:rPr lang="ar-SA" sz="900">
                <a:solidFill>
                  <a:srgbClr val="4C515A"/>
                </a:solidFill>
              </a:rPr>
              <a:t>2</a:t>
            </a:r>
            <a:endParaRPr lang="en-US" sz="900">
              <a:solidFill>
                <a:srgbClr val="4C515A"/>
              </a:solidFill>
            </a:endParaRPr>
          </a:p>
        </p:txBody>
      </p:sp>
      <p:grpSp>
        <p:nvGrpSpPr>
          <p:cNvPr id="47" name="Group 46"/>
          <p:cNvGrpSpPr/>
          <p:nvPr userDrawn="1"/>
        </p:nvGrpSpPr>
        <p:grpSpPr>
          <a:xfrm>
            <a:off x="-1686595" y="-39648"/>
            <a:ext cx="1545400" cy="6863569"/>
            <a:chOff x="-1684265" y="-187412"/>
            <a:chExt cx="1545400" cy="6863569"/>
          </a:xfrm>
        </p:grpSpPr>
        <p:grpSp>
          <p:nvGrpSpPr>
            <p:cNvPr id="48" name="Group 47"/>
            <p:cNvGrpSpPr/>
            <p:nvPr/>
          </p:nvGrpSpPr>
          <p:grpSpPr>
            <a:xfrm>
              <a:off x="-1684265" y="200118"/>
              <a:ext cx="1545400" cy="6476039"/>
              <a:chOff x="5233838" y="1329860"/>
              <a:chExt cx="1545400" cy="6476039"/>
            </a:xfrm>
          </p:grpSpPr>
          <p:grpSp>
            <p:nvGrpSpPr>
              <p:cNvPr id="55" name="Group 54"/>
              <p:cNvGrpSpPr/>
              <p:nvPr/>
            </p:nvGrpSpPr>
            <p:grpSpPr>
              <a:xfrm>
                <a:off x="6068918" y="1342086"/>
                <a:ext cx="710320" cy="6463813"/>
                <a:chOff x="4457518" y="1337197"/>
                <a:chExt cx="710320" cy="6463813"/>
              </a:xfrm>
            </p:grpSpPr>
            <p:sp>
              <p:nvSpPr>
                <p:cNvPr id="73" name="Rectangle 72"/>
                <p:cNvSpPr/>
                <p:nvPr/>
              </p:nvSpPr>
              <p:spPr>
                <a:xfrm>
                  <a:off x="4457518" y="4568713"/>
                  <a:ext cx="709684" cy="589111"/>
                </a:xfrm>
                <a:prstGeom prst="rect">
                  <a:avLst/>
                </a:prstGeom>
                <a:solidFill>
                  <a:srgbClr val="4ABDBC"/>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03</a:t>
                  </a:r>
                </a:p>
              </p:txBody>
            </p:sp>
            <p:sp>
              <p:nvSpPr>
                <p:cNvPr id="74" name="Rectangle 73"/>
                <p:cNvSpPr/>
                <p:nvPr/>
              </p:nvSpPr>
              <p:spPr>
                <a:xfrm>
                  <a:off x="4457518" y="3927048"/>
                  <a:ext cx="709684" cy="589111"/>
                </a:xfrm>
                <a:prstGeom prst="rect">
                  <a:avLst/>
                </a:prstGeom>
                <a:solidFill>
                  <a:srgbClr val="71B25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04</a:t>
                  </a:r>
                </a:p>
              </p:txBody>
            </p:sp>
            <p:sp>
              <p:nvSpPr>
                <p:cNvPr id="75" name="Rectangle 74"/>
                <p:cNvSpPr/>
                <p:nvPr/>
              </p:nvSpPr>
              <p:spPr>
                <a:xfrm>
                  <a:off x="4457518" y="5238051"/>
                  <a:ext cx="709684" cy="589111"/>
                </a:xfrm>
                <a:prstGeom prst="rect">
                  <a:avLst/>
                </a:prstGeom>
                <a:solidFill>
                  <a:srgbClr val="F47920"/>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02</a:t>
                  </a:r>
                </a:p>
              </p:txBody>
            </p:sp>
            <p:sp>
              <p:nvSpPr>
                <p:cNvPr id="76" name="Rectangle 75"/>
                <p:cNvSpPr/>
                <p:nvPr/>
              </p:nvSpPr>
              <p:spPr>
                <a:xfrm>
                  <a:off x="4458154" y="3266831"/>
                  <a:ext cx="709684" cy="589111"/>
                </a:xfrm>
                <a:prstGeom prst="rect">
                  <a:avLst/>
                </a:prstGeom>
                <a:solidFill>
                  <a:srgbClr val="5F5A9D"/>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05</a:t>
                  </a:r>
                </a:p>
              </p:txBody>
            </p:sp>
            <p:sp>
              <p:nvSpPr>
                <p:cNvPr id="77" name="Rectangle 76"/>
                <p:cNvSpPr/>
                <p:nvPr/>
              </p:nvSpPr>
              <p:spPr>
                <a:xfrm>
                  <a:off x="4458154" y="2621301"/>
                  <a:ext cx="709684" cy="589111"/>
                </a:xfrm>
                <a:prstGeom prst="rect">
                  <a:avLst/>
                </a:prstGeom>
                <a:solidFill>
                  <a:srgbClr val="E6C27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06</a:t>
                  </a:r>
                </a:p>
              </p:txBody>
            </p:sp>
            <p:sp>
              <p:nvSpPr>
                <p:cNvPr id="78" name="Rectangle 77"/>
                <p:cNvSpPr/>
                <p:nvPr/>
              </p:nvSpPr>
              <p:spPr>
                <a:xfrm>
                  <a:off x="4457518" y="5894753"/>
                  <a:ext cx="709684" cy="589111"/>
                </a:xfrm>
                <a:prstGeom prst="rect">
                  <a:avLst/>
                </a:prstGeom>
                <a:solidFill>
                  <a:srgbClr val="044C7F"/>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01</a:t>
                  </a:r>
                </a:p>
              </p:txBody>
            </p:sp>
            <p:sp>
              <p:nvSpPr>
                <p:cNvPr id="79" name="Rectangle 78"/>
                <p:cNvSpPr/>
                <p:nvPr/>
              </p:nvSpPr>
              <p:spPr>
                <a:xfrm>
                  <a:off x="4458154" y="1982726"/>
                  <a:ext cx="709684" cy="589111"/>
                </a:xfrm>
                <a:prstGeom prst="rect">
                  <a:avLst/>
                </a:prstGeom>
                <a:solidFill>
                  <a:srgbClr val="B6ADA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07</a:t>
                  </a:r>
                </a:p>
              </p:txBody>
            </p:sp>
            <p:sp>
              <p:nvSpPr>
                <p:cNvPr id="80" name="Rectangle 79"/>
                <p:cNvSpPr/>
                <p:nvPr/>
              </p:nvSpPr>
              <p:spPr>
                <a:xfrm>
                  <a:off x="4458154" y="1337197"/>
                  <a:ext cx="709684" cy="589111"/>
                </a:xfrm>
                <a:prstGeom prst="rect">
                  <a:avLst/>
                </a:prstGeom>
                <a:solidFill>
                  <a:srgbClr val="575B6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08</a:t>
                  </a:r>
                </a:p>
              </p:txBody>
            </p:sp>
            <p:sp>
              <p:nvSpPr>
                <p:cNvPr id="81" name="Rectangle 80"/>
                <p:cNvSpPr/>
                <p:nvPr/>
              </p:nvSpPr>
              <p:spPr>
                <a:xfrm>
                  <a:off x="4457518" y="7211899"/>
                  <a:ext cx="709684" cy="589111"/>
                </a:xfrm>
                <a:prstGeom prst="rect">
                  <a:avLst/>
                </a:prstGeom>
                <a:solidFill>
                  <a:srgbClr val="D0BD86"/>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sp>
              <p:nvSpPr>
                <p:cNvPr id="82" name="Rectangle 81"/>
                <p:cNvSpPr/>
                <p:nvPr/>
              </p:nvSpPr>
              <p:spPr>
                <a:xfrm>
                  <a:off x="4457518" y="6566368"/>
                  <a:ext cx="709684" cy="589111"/>
                </a:xfrm>
                <a:prstGeom prst="rect">
                  <a:avLst/>
                </a:prstGeom>
                <a:solidFill>
                  <a:srgbClr val="C6AE6C"/>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grpSp>
          <p:grpSp>
            <p:nvGrpSpPr>
              <p:cNvPr id="56" name="Group 55"/>
              <p:cNvGrpSpPr/>
              <p:nvPr/>
            </p:nvGrpSpPr>
            <p:grpSpPr>
              <a:xfrm>
                <a:off x="5233838" y="1329860"/>
                <a:ext cx="731866" cy="6476039"/>
                <a:chOff x="5233838" y="1329860"/>
                <a:chExt cx="731866" cy="6476039"/>
              </a:xfrm>
            </p:grpSpPr>
            <p:sp>
              <p:nvSpPr>
                <p:cNvPr id="57" name="Rectangle 56"/>
                <p:cNvSpPr/>
                <p:nvPr/>
              </p:nvSpPr>
              <p:spPr>
                <a:xfrm>
                  <a:off x="5243402" y="4997325"/>
                  <a:ext cx="709684" cy="589111"/>
                </a:xfrm>
                <a:prstGeom prst="rect">
                  <a:avLst/>
                </a:prstGeom>
                <a:solidFill>
                  <a:srgbClr val="BCB8D6"/>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Purple</a:t>
                  </a:r>
                </a:p>
              </p:txBody>
            </p:sp>
            <p:sp>
              <p:nvSpPr>
                <p:cNvPr id="58" name="Rectangle 57"/>
                <p:cNvSpPr/>
                <p:nvPr/>
              </p:nvSpPr>
              <p:spPr>
                <a:xfrm>
                  <a:off x="5243402" y="5654027"/>
                  <a:ext cx="709684" cy="589111"/>
                </a:xfrm>
                <a:prstGeom prst="rect">
                  <a:avLst/>
                </a:prstGeom>
                <a:solidFill>
                  <a:srgbClr val="FCD4B5"/>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Orange</a:t>
                  </a:r>
                </a:p>
              </p:txBody>
            </p:sp>
            <p:sp>
              <p:nvSpPr>
                <p:cNvPr id="59" name="Rectangle 58"/>
                <p:cNvSpPr/>
                <p:nvPr/>
              </p:nvSpPr>
              <p:spPr>
                <a:xfrm>
                  <a:off x="5256020" y="3983092"/>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Text</a:t>
                  </a:r>
                </a:p>
              </p:txBody>
            </p:sp>
            <p:sp>
              <p:nvSpPr>
                <p:cNvPr id="60" name="Rectangle 59"/>
                <p:cNvSpPr/>
                <p:nvPr/>
              </p:nvSpPr>
              <p:spPr>
                <a:xfrm>
                  <a:off x="5256020" y="3337563"/>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Heading</a:t>
                  </a:r>
                </a:p>
              </p:txBody>
            </p:sp>
            <p:sp>
              <p:nvSpPr>
                <p:cNvPr id="61" name="Rectangle 60"/>
                <p:cNvSpPr/>
                <p:nvPr/>
              </p:nvSpPr>
              <p:spPr>
                <a:xfrm>
                  <a:off x="5256020" y="3017353"/>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Whi-08</a:t>
                  </a:r>
                </a:p>
              </p:txBody>
            </p:sp>
            <p:sp>
              <p:nvSpPr>
                <p:cNvPr id="62" name="Rectangle 61"/>
                <p:cNvSpPr/>
                <p:nvPr/>
              </p:nvSpPr>
              <p:spPr>
                <a:xfrm>
                  <a:off x="5256020" y="2333700"/>
                  <a:ext cx="709684" cy="589112"/>
                </a:xfrm>
                <a:prstGeom prst="rect">
                  <a:avLst/>
                </a:prstGeom>
                <a:solidFill>
                  <a:srgbClr val="84838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Footer Text</a:t>
                  </a:r>
                </a:p>
              </p:txBody>
            </p:sp>
            <p:sp>
              <p:nvSpPr>
                <p:cNvPr id="63" name="Rectangle 62"/>
                <p:cNvSpPr/>
                <p:nvPr/>
              </p:nvSpPr>
              <p:spPr>
                <a:xfrm>
                  <a:off x="5256020" y="1688170"/>
                  <a:ext cx="709684" cy="589112"/>
                </a:xfrm>
                <a:prstGeom prst="rect">
                  <a:avLst/>
                </a:prstGeom>
                <a:solidFill>
                  <a:srgbClr val="CBCBCB"/>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Heading</a:t>
                  </a:r>
                </a:p>
              </p:txBody>
            </p:sp>
            <p:sp>
              <p:nvSpPr>
                <p:cNvPr id="64" name="Rectangle 63"/>
                <p:cNvSpPr/>
                <p:nvPr/>
              </p:nvSpPr>
              <p:spPr>
                <a:xfrm>
                  <a:off x="5256020" y="1329860"/>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BLA-08</a:t>
                  </a:r>
                </a:p>
              </p:txBody>
            </p:sp>
            <p:sp>
              <p:nvSpPr>
                <p:cNvPr id="65" name="Rectangle 64"/>
                <p:cNvSpPr/>
                <p:nvPr/>
              </p:nvSpPr>
              <p:spPr>
                <a:xfrm>
                  <a:off x="5243402" y="6310729"/>
                  <a:ext cx="709684" cy="589111"/>
                </a:xfrm>
                <a:prstGeom prst="rect">
                  <a:avLst/>
                </a:prstGeom>
                <a:solidFill>
                  <a:srgbClr val="D3E3BF"/>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Green</a:t>
                  </a:r>
                </a:p>
              </p:txBody>
            </p:sp>
            <p:sp>
              <p:nvSpPr>
                <p:cNvPr id="68" name="Rectangle 67"/>
                <p:cNvSpPr/>
                <p:nvPr/>
              </p:nvSpPr>
              <p:spPr>
                <a:xfrm>
                  <a:off x="5233838" y="6945971"/>
                  <a:ext cx="709684" cy="478134"/>
                </a:xfrm>
                <a:prstGeom prst="rect">
                  <a:avLst/>
                </a:prstGeom>
                <a:solidFill>
                  <a:srgbClr val="C9DEE3"/>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Light Blue</a:t>
                  </a:r>
                </a:p>
              </p:txBody>
            </p:sp>
            <p:sp>
              <p:nvSpPr>
                <p:cNvPr id="69" name="Rectangle 68"/>
                <p:cNvSpPr/>
                <p:nvPr/>
              </p:nvSpPr>
              <p:spPr>
                <a:xfrm>
                  <a:off x="5256020" y="4653089"/>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3rd</a:t>
                  </a:r>
                </a:p>
              </p:txBody>
            </p:sp>
            <p:sp>
              <p:nvSpPr>
                <p:cNvPr id="72" name="Rectangle 71"/>
                <p:cNvSpPr/>
                <p:nvPr/>
              </p:nvSpPr>
              <p:spPr>
                <a:xfrm>
                  <a:off x="5233838" y="7460708"/>
                  <a:ext cx="709684" cy="345191"/>
                </a:xfrm>
                <a:prstGeom prst="rect">
                  <a:avLst/>
                </a:prstGeom>
                <a:solidFill>
                  <a:srgbClr val="B9D6DA"/>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Blue</a:t>
                  </a:r>
                </a:p>
              </p:txBody>
            </p:sp>
          </p:grpSp>
        </p:grpSp>
        <p:grpSp>
          <p:nvGrpSpPr>
            <p:cNvPr id="51" name="Group 50"/>
            <p:cNvGrpSpPr/>
            <p:nvPr/>
          </p:nvGrpSpPr>
          <p:grpSpPr>
            <a:xfrm>
              <a:off x="-1684265" y="-187412"/>
              <a:ext cx="1544765" cy="343336"/>
              <a:chOff x="6563900" y="1161195"/>
              <a:chExt cx="1544765" cy="343336"/>
            </a:xfrm>
          </p:grpSpPr>
          <p:sp>
            <p:nvSpPr>
              <p:cNvPr id="52" name="Rectangle 51"/>
              <p:cNvSpPr/>
              <p:nvPr/>
            </p:nvSpPr>
            <p:spPr>
              <a:xfrm>
                <a:off x="6563900" y="1196521"/>
                <a:ext cx="1544764" cy="308010"/>
              </a:xfrm>
              <a:prstGeom prst="rect">
                <a:avLst/>
              </a:prstGeom>
              <a:solidFill>
                <a:srgbClr val="4F81BD"/>
              </a:solidFill>
              <a:ln w="25400" cap="flat" cmpd="sng" algn="ctr">
                <a:noFill/>
                <a:prstDash val="solid"/>
              </a:ln>
              <a:effectLst/>
            </p:spPr>
            <p:txBody>
              <a:bodyPr rtlCol="0" anchor="ctr"/>
              <a:lstStyle/>
              <a:p>
                <a:pPr algn="ctr" defTabSz="914400">
                  <a:defRPr/>
                </a:pPr>
                <a:endParaRPr lang="en-US" sz="1800" kern="0">
                  <a:solidFill>
                    <a:prstClr val="white"/>
                  </a:solidFill>
                  <a:latin typeface="Segoe UI Light"/>
                </a:endParaRPr>
              </a:p>
            </p:txBody>
          </p:sp>
          <p:sp>
            <p:nvSpPr>
              <p:cNvPr id="54" name="TextBox 53"/>
              <p:cNvSpPr txBox="1"/>
              <p:nvPr/>
            </p:nvSpPr>
            <p:spPr>
              <a:xfrm>
                <a:off x="6563901" y="1161195"/>
                <a:ext cx="1544764" cy="338554"/>
              </a:xfrm>
              <a:prstGeom prst="rect">
                <a:avLst/>
              </a:prstGeom>
              <a:solidFill>
                <a:srgbClr val="044C7F"/>
              </a:solidFill>
            </p:spPr>
            <p:txBody>
              <a:bodyPr wrap="square" rtlCol="0">
                <a:spAutoFit/>
              </a:bodyPr>
              <a:lstStyle/>
              <a:p>
                <a:pPr algn="ctr" defTabSz="914400">
                  <a:defRPr/>
                </a:pPr>
                <a:r>
                  <a:rPr lang="en-US" sz="1600" b="1" kern="0">
                    <a:solidFill>
                      <a:prstClr val="white"/>
                    </a:solidFill>
                    <a:latin typeface="Segoe UI Light"/>
                  </a:rPr>
                  <a:t>CMW</a:t>
                </a:r>
              </a:p>
            </p:txBody>
          </p:sp>
        </p:grpSp>
      </p:grpSp>
      <p:sp>
        <p:nvSpPr>
          <p:cNvPr id="10" name="TextBox 9"/>
          <p:cNvSpPr txBox="1"/>
          <p:nvPr userDrawn="1"/>
        </p:nvSpPr>
        <p:spPr>
          <a:xfrm>
            <a:off x="387352" y="757623"/>
            <a:ext cx="6811480" cy="2898294"/>
          </a:xfrm>
          <a:prstGeom prst="rect">
            <a:avLst/>
          </a:prstGeom>
          <a:noFill/>
        </p:spPr>
        <p:txBody>
          <a:bodyPr wrap="none" rtlCol="0">
            <a:spAutoFit/>
          </a:bodyPr>
          <a:lstStyle/>
          <a:p>
            <a:pPr>
              <a:lnSpc>
                <a:spcPct val="110000"/>
              </a:lnSpc>
            </a:pPr>
            <a:r>
              <a:rPr lang="en-US" sz="2800" b="1">
                <a:solidFill>
                  <a:srgbClr val="FF0000"/>
                </a:solidFill>
              </a:rPr>
              <a:t>“ Any institution in existence for close</a:t>
            </a:r>
          </a:p>
          <a:p>
            <a:pPr>
              <a:lnSpc>
                <a:spcPct val="110000"/>
              </a:lnSpc>
            </a:pPr>
            <a:r>
              <a:rPr lang="en-US" sz="2800" b="1">
                <a:solidFill>
                  <a:srgbClr val="FF0000"/>
                </a:solidFill>
              </a:rPr>
              <a:t>to a hundred years has likely borne</a:t>
            </a:r>
          </a:p>
          <a:p>
            <a:pPr>
              <a:lnSpc>
                <a:spcPct val="110000"/>
              </a:lnSpc>
            </a:pPr>
            <a:r>
              <a:rPr lang="en-US" sz="2800" b="1">
                <a:solidFill>
                  <a:srgbClr val="FF0000"/>
                </a:solidFill>
              </a:rPr>
              <a:t>witness to a lot of transition. That is</a:t>
            </a:r>
          </a:p>
          <a:p>
            <a:pPr>
              <a:lnSpc>
                <a:spcPct val="110000"/>
              </a:lnSpc>
            </a:pPr>
            <a:r>
              <a:rPr lang="en-US" sz="2800" b="1">
                <a:solidFill>
                  <a:srgbClr val="FF0000"/>
                </a:solidFill>
              </a:rPr>
              <a:t>particularly true for a philanthropy, like</a:t>
            </a:r>
          </a:p>
          <a:p>
            <a:pPr>
              <a:lnSpc>
                <a:spcPct val="110000"/>
              </a:lnSpc>
            </a:pPr>
            <a:r>
              <a:rPr lang="en-US" sz="2800" b="1">
                <a:solidFill>
                  <a:srgbClr val="FF0000"/>
                </a:solidFill>
              </a:rPr>
              <a:t>The Commonwealth Fund, whose purpose</a:t>
            </a:r>
          </a:p>
          <a:p>
            <a:pPr>
              <a:lnSpc>
                <a:spcPct val="110000"/>
              </a:lnSpc>
            </a:pPr>
            <a:r>
              <a:rPr lang="en-US" sz="2800" b="1">
                <a:solidFill>
                  <a:srgbClr val="FF0000"/>
                </a:solidFill>
              </a:rPr>
              <a:t>is to bring about positive social change.”</a:t>
            </a:r>
          </a:p>
        </p:txBody>
      </p:sp>
      <p:sp>
        <p:nvSpPr>
          <p:cNvPr id="2" name="Oval 1"/>
          <p:cNvSpPr/>
          <p:nvPr userDrawn="1"/>
        </p:nvSpPr>
        <p:spPr>
          <a:xfrm>
            <a:off x="521878" y="3800209"/>
            <a:ext cx="772617" cy="772617"/>
          </a:xfrm>
          <a:prstGeom prst="ellipse">
            <a:avLst/>
          </a:prstGeom>
          <a:solidFill>
            <a:schemeClr val="accent1">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1357971" y="3888560"/>
            <a:ext cx="2037737" cy="346249"/>
          </a:xfrm>
          <a:prstGeom prst="rect">
            <a:avLst/>
          </a:prstGeom>
          <a:noFill/>
        </p:spPr>
        <p:txBody>
          <a:bodyPr wrap="none" rtlCol="0">
            <a:spAutoFit/>
          </a:bodyPr>
          <a:lstStyle/>
          <a:p>
            <a:pPr>
              <a:lnSpc>
                <a:spcPct val="110000"/>
              </a:lnSpc>
            </a:pPr>
            <a:r>
              <a:rPr lang="en-US" sz="1500" b="1" spc="0" baseline="0">
                <a:solidFill>
                  <a:srgbClr val="FF0000"/>
                </a:solidFill>
              </a:rPr>
              <a:t>David </a:t>
            </a:r>
            <a:r>
              <a:rPr lang="en-US" sz="1500" b="1" spc="0" baseline="0" err="1">
                <a:solidFill>
                  <a:srgbClr val="FF0000"/>
                </a:solidFill>
              </a:rPr>
              <a:t>Blumethal</a:t>
            </a:r>
            <a:r>
              <a:rPr lang="en-US" sz="1500" b="1" spc="0" baseline="0">
                <a:solidFill>
                  <a:srgbClr val="FF0000"/>
                </a:solidFill>
              </a:rPr>
              <a:t>, M.D.</a:t>
            </a:r>
          </a:p>
        </p:txBody>
      </p:sp>
      <p:sp>
        <p:nvSpPr>
          <p:cNvPr id="84" name="TextBox 83"/>
          <p:cNvSpPr txBox="1"/>
          <p:nvPr userDrawn="1"/>
        </p:nvSpPr>
        <p:spPr>
          <a:xfrm>
            <a:off x="1357971" y="4131230"/>
            <a:ext cx="2667718" cy="325923"/>
          </a:xfrm>
          <a:prstGeom prst="rect">
            <a:avLst/>
          </a:prstGeom>
          <a:noFill/>
        </p:spPr>
        <p:txBody>
          <a:bodyPr wrap="none" rtlCol="0">
            <a:spAutoFit/>
          </a:bodyPr>
          <a:lstStyle/>
          <a:p>
            <a:pPr>
              <a:lnSpc>
                <a:spcPct val="110000"/>
              </a:lnSpc>
            </a:pPr>
            <a:r>
              <a:rPr lang="en-US" sz="1500" b="0" spc="0" baseline="0">
                <a:solidFill>
                  <a:srgbClr val="FF0000"/>
                </a:solidFill>
              </a:rPr>
              <a:t>Commonwealth Fund President</a:t>
            </a:r>
          </a:p>
        </p:txBody>
      </p:sp>
      <p:cxnSp>
        <p:nvCxnSpPr>
          <p:cNvPr id="4" name="Straight Connector 3"/>
          <p:cNvCxnSpPr>
            <a:cxnSpLocks/>
          </p:cNvCxnSpPr>
          <p:nvPr userDrawn="1"/>
        </p:nvCxnSpPr>
        <p:spPr>
          <a:xfrm>
            <a:off x="511149" y="437578"/>
            <a:ext cx="0" cy="614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userDrawn="1"/>
        </p:nvSpPr>
        <p:spPr>
          <a:xfrm>
            <a:off x="443010" y="5231482"/>
            <a:ext cx="2896947" cy="244682"/>
          </a:xfrm>
          <a:prstGeom prst="rect">
            <a:avLst/>
          </a:prstGeom>
          <a:noFill/>
        </p:spPr>
        <p:txBody>
          <a:bodyPr wrap="none" rtlCol="0">
            <a:spAutoFit/>
          </a:bodyPr>
          <a:lstStyle/>
          <a:p>
            <a:pPr>
              <a:lnSpc>
                <a:spcPct val="110000"/>
              </a:lnSpc>
            </a:pPr>
            <a:r>
              <a:rPr lang="en-US" sz="900" b="1" i="0" spc="0" baseline="0">
                <a:solidFill>
                  <a:schemeClr val="bg1"/>
                </a:solidFill>
              </a:rPr>
              <a:t>Source: National Center for Education Statistics, 2016</a:t>
            </a:r>
          </a:p>
        </p:txBody>
      </p:sp>
      <p:sp>
        <p:nvSpPr>
          <p:cNvPr id="5" name="Rectangle 4"/>
          <p:cNvSpPr/>
          <p:nvPr userDrawn="1"/>
        </p:nvSpPr>
        <p:spPr>
          <a:xfrm>
            <a:off x="287524" y="355853"/>
            <a:ext cx="8632850" cy="830997"/>
          </a:xfrm>
          <a:prstGeom prst="rect">
            <a:avLst/>
          </a:prstGeom>
        </p:spPr>
        <p:txBody>
          <a:bodyPr wrap="square">
            <a:spAutoFit/>
          </a:bodyPr>
          <a:lstStyle/>
          <a:p>
            <a:pPr algn="ctr"/>
            <a:r>
              <a:rPr lang="en-US" sz="2400">
                <a:solidFill>
                  <a:srgbClr val="FF0000"/>
                </a:solidFill>
                <a:latin typeface="+mj-lt"/>
              </a:rPr>
              <a:t>Exhibit 1. There Is Room for Improvement in</a:t>
            </a:r>
          </a:p>
          <a:p>
            <a:pPr algn="ctr"/>
            <a:r>
              <a:rPr lang="en-US" sz="2400">
                <a:solidFill>
                  <a:srgbClr val="FF0000"/>
                </a:solidFill>
                <a:latin typeface="+mj-lt"/>
              </a:rPr>
              <a:t>Patient-Centered Communication for High-Need Patients</a:t>
            </a:r>
          </a:p>
        </p:txBody>
      </p:sp>
      <p:cxnSp>
        <p:nvCxnSpPr>
          <p:cNvPr id="7" name="Straight Connector 6"/>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620595" y="6042128"/>
            <a:ext cx="1390167" cy="399999"/>
          </a:xfrm>
          <a:prstGeom prst="rect">
            <a:avLst/>
          </a:prstGeom>
        </p:spPr>
      </p:pic>
      <p:sp>
        <p:nvSpPr>
          <p:cNvPr id="12" name="Rectangle 11"/>
          <p:cNvSpPr/>
          <p:nvPr userDrawn="1"/>
        </p:nvSpPr>
        <p:spPr>
          <a:xfrm>
            <a:off x="2248694" y="5928127"/>
            <a:ext cx="6557850" cy="646331"/>
          </a:xfrm>
          <a:prstGeom prst="rect">
            <a:avLst/>
          </a:prstGeom>
        </p:spPr>
        <p:txBody>
          <a:bodyPr wrap="square">
            <a:spAutoFit/>
          </a:bodyPr>
          <a:lstStyle/>
          <a:p>
            <a:r>
              <a:rPr lang="en-US" sz="900">
                <a:solidFill>
                  <a:srgbClr val="FF0000"/>
                </a:solidFill>
              </a:rPr>
              <a:t>Note: Significantly different from not high-need adults at the p&lt;0.05 level. Data: The 2016 Commonwealth Fund Survey of High-Need Patients, June–September 2016.*</a:t>
            </a:r>
          </a:p>
          <a:p>
            <a:r>
              <a:rPr lang="en-US" sz="900">
                <a:solidFill>
                  <a:srgbClr val="FF0000"/>
                </a:solidFill>
              </a:rPr>
              <a:t>Source: J. Ryan, M. K. Abrams, M. M. Doty, T. Shah, and E. C. Schneider, How High-Need Patients Experience Health Care in the United States, The Commonwealth Fund, December 2016.</a:t>
            </a:r>
          </a:p>
        </p:txBody>
      </p:sp>
      <p:sp>
        <p:nvSpPr>
          <p:cNvPr id="8" name="TextBox 7"/>
          <p:cNvSpPr txBox="1"/>
          <p:nvPr userDrawn="1"/>
        </p:nvSpPr>
        <p:spPr>
          <a:xfrm>
            <a:off x="9144000" y="3140968"/>
            <a:ext cx="518091" cy="461665"/>
          </a:xfrm>
          <a:prstGeom prst="rect">
            <a:avLst/>
          </a:prstGeom>
          <a:noFill/>
        </p:spPr>
        <p:txBody>
          <a:bodyPr wrap="none" rtlCol="0">
            <a:spAutoFit/>
          </a:bodyPr>
          <a:lstStyle/>
          <a:p>
            <a:r>
              <a:rPr lang="en-US"/>
              <a:t>15</a:t>
            </a:r>
          </a:p>
        </p:txBody>
      </p:sp>
      <p:pic>
        <p:nvPicPr>
          <p:cNvPr id="13" name="Picture 12"/>
          <p:cNvPicPr>
            <a:picLocks noChangeAspect="1"/>
          </p:cNvPicPr>
          <p:nvPr userDrawn="1"/>
        </p:nvPicPr>
        <p:blipFill>
          <a:blip r:embed="rId3"/>
          <a:stretch>
            <a:fillRect/>
          </a:stretch>
        </p:blipFill>
        <p:spPr>
          <a:xfrm>
            <a:off x="-508" y="0"/>
            <a:ext cx="9144508" cy="6858000"/>
          </a:xfrm>
          <a:prstGeom prst="rect">
            <a:avLst/>
          </a:prstGeom>
        </p:spPr>
      </p:pic>
    </p:spTree>
    <p:extLst>
      <p:ext uri="{BB962C8B-B14F-4D97-AF65-F5344CB8AC3E}">
        <p14:creationId xmlns:p14="http://schemas.microsoft.com/office/powerpoint/2010/main" val="2340557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MW Section Three Layout">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850963"/>
            <a:ext cx="7772400" cy="1470025"/>
          </a:xfrm>
          <a:effectLst/>
        </p:spPr>
        <p:txBody>
          <a:bodyPr>
            <a:normAutofit/>
          </a:bodyPr>
          <a:lstStyle>
            <a:lvl1pPr algn="l">
              <a:lnSpc>
                <a:spcPct val="100000"/>
              </a:lnSpc>
              <a:defRPr sz="4000" spc="0" baseline="0">
                <a:solidFill>
                  <a:schemeClr val="bg1"/>
                </a:solidFill>
                <a:effectLst>
                  <a:outerShdw blurRad="25400" dist="6350" dir="2700000" algn="ctr" rotWithShape="0">
                    <a:srgbClr val="000000">
                      <a:alpha val="40000"/>
                    </a:srgbClr>
                  </a:outerShdw>
                </a:effectLst>
              </a:defRPr>
            </a:lvl1pPr>
          </a:lstStyle>
          <a:p>
            <a:r>
              <a:rPr lang="en-US"/>
              <a:t>Click to edit master title style</a:t>
            </a:r>
          </a:p>
        </p:txBody>
      </p:sp>
      <p:sp>
        <p:nvSpPr>
          <p:cNvPr id="36" name="Subtitle 2"/>
          <p:cNvSpPr>
            <a:spLocks noGrp="1"/>
          </p:cNvSpPr>
          <p:nvPr>
            <p:ph type="subTitle" idx="1" hasCustomPrompt="1"/>
          </p:nvPr>
        </p:nvSpPr>
        <p:spPr>
          <a:xfrm>
            <a:off x="627435" y="1694904"/>
            <a:ext cx="7133854" cy="493860"/>
          </a:xfrm>
        </p:spPr>
        <p:txBody>
          <a:bodyPr>
            <a:normAutofit/>
          </a:bodyPr>
          <a:lstStyle>
            <a:lvl1pPr marL="0" indent="0" algn="l">
              <a:lnSpc>
                <a:spcPct val="100000"/>
              </a:lnSpc>
              <a:buNone/>
              <a:defRPr sz="1300" spc="100" baseline="0">
                <a:solidFill>
                  <a:srgbClr val="D3E3BF"/>
                </a:solidFill>
                <a:latin typeface="InterFace XBold" panose="020B09030302030200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6" y="3270684"/>
            <a:ext cx="7256932" cy="914400"/>
          </a:xfrm>
        </p:spPr>
        <p:txBody>
          <a:bodyPr>
            <a:normAutofit/>
          </a:bodyPr>
          <a:lstStyle>
            <a:lvl1pPr marL="0" indent="0">
              <a:buNone/>
              <a:defRPr sz="1600" spc="0">
                <a:solidFill>
                  <a:schemeClr val="bg1"/>
                </a:solidFill>
              </a:defRPr>
            </a:lvl1pPr>
          </a:lstStyle>
          <a:p>
            <a:pPr lvl="0"/>
            <a:r>
              <a:rPr lang="en-US"/>
              <a:t>Insert sub text</a:t>
            </a:r>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bg1"/>
                </a:solidFill>
                <a:latin typeface="+mn-lt"/>
              </a:rPr>
              <a:pPr algn="ctr"/>
              <a:t>‹#›</a:t>
            </a:fld>
            <a:endParaRPr lang="en-US" sz="900">
              <a:solidFill>
                <a:schemeClr val="bg1"/>
              </a:solidFill>
              <a:latin typeface="+mn-lt"/>
            </a:endParaRPr>
          </a:p>
        </p:txBody>
      </p:sp>
      <p:sp>
        <p:nvSpPr>
          <p:cNvPr id="48" name="Text Placeholder 43"/>
          <p:cNvSpPr>
            <a:spLocks noGrp="1"/>
          </p:cNvSpPr>
          <p:nvPr>
            <p:ph type="body" sz="quarter" idx="11"/>
          </p:nvPr>
        </p:nvSpPr>
        <p:spPr>
          <a:xfrm>
            <a:off x="5112060" y="6263653"/>
            <a:ext cx="2132714" cy="178474"/>
          </a:xfrm>
        </p:spPr>
        <p:txBody>
          <a:bodyPr>
            <a:normAutofit/>
          </a:bodyPr>
          <a:lstStyle>
            <a:lvl1pPr marL="0" indent="0" algn="r">
              <a:buNone/>
              <a:defRPr sz="900" b="1" spc="0">
                <a:solidFill>
                  <a:schemeClr val="bg1"/>
                </a:solidFill>
              </a:defRPr>
            </a:lvl1pPr>
          </a:lstStyle>
          <a:p>
            <a:pPr lvl="0"/>
            <a:r>
              <a:rPr lang="en-US"/>
              <a:t>Edit Master text styles</a:t>
            </a:r>
          </a:p>
        </p:txBody>
      </p:sp>
      <p:sp>
        <p:nvSpPr>
          <p:cNvPr id="49" name="Text Placeholder 43"/>
          <p:cNvSpPr>
            <a:spLocks noGrp="1"/>
          </p:cNvSpPr>
          <p:nvPr>
            <p:ph type="body" sz="quarter" idx="12"/>
          </p:nvPr>
        </p:nvSpPr>
        <p:spPr>
          <a:xfrm>
            <a:off x="7369969" y="6263653"/>
            <a:ext cx="1198475" cy="178474"/>
          </a:xfrm>
        </p:spPr>
        <p:txBody>
          <a:bodyPr>
            <a:normAutofit/>
          </a:bodyPr>
          <a:lstStyle>
            <a:lvl1pPr marL="0" indent="0" algn="l">
              <a:buNone/>
              <a:defRPr sz="900" spc="0">
                <a:solidFill>
                  <a:schemeClr val="bg1"/>
                </a:solidFill>
              </a:defRPr>
            </a:lvl1pPr>
          </a:lstStyle>
          <a:p>
            <a:pPr lvl="0"/>
            <a:r>
              <a:rPr lang="en-US"/>
              <a:t>Edit Master text styles</a:t>
            </a:r>
          </a:p>
        </p:txBody>
      </p:sp>
      <p:cxnSp>
        <p:nvCxnSpPr>
          <p:cNvPr id="50" name="Straight Connector 49"/>
          <p:cNvCxnSpPr>
            <a:cxnSpLocks/>
          </p:cNvCxnSpPr>
          <p:nvPr userDrawn="1"/>
        </p:nvCxnSpPr>
        <p:spPr>
          <a:xfrm>
            <a:off x="7305923" y="6289467"/>
            <a:ext cx="0" cy="97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8066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ntent Layout: 02">
    <p:bg>
      <p:bgPr>
        <a:solidFill>
          <a:srgbClr val="044C7F"/>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B9D6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bg1"/>
                </a:solidFill>
                <a:latin typeface="+mn-lt"/>
              </a:rPr>
              <a:pPr algn="ctr"/>
              <a:t>‹#›</a:t>
            </a:fld>
            <a:endParaRPr lang="en-US" sz="900">
              <a:solidFill>
                <a:schemeClr val="bg1"/>
              </a:solidFill>
              <a:latin typeface="+mn-lt"/>
            </a:endParaRPr>
          </a:p>
        </p:txBody>
      </p:sp>
      <p:cxnSp>
        <p:nvCxnSpPr>
          <p:cNvPr id="50" name="Straight Connector 49"/>
          <p:cNvCxnSpPr>
            <a:cxnSpLocks/>
          </p:cNvCxnSpPr>
          <p:nvPr userDrawn="1"/>
        </p:nvCxnSpPr>
        <p:spPr>
          <a:xfrm>
            <a:off x="7305923" y="6289467"/>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627434" y="3002506"/>
            <a:ext cx="4005072"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Box 29"/>
          <p:cNvSpPr txBox="1"/>
          <p:nvPr userDrawn="1"/>
        </p:nvSpPr>
        <p:spPr>
          <a:xfrm>
            <a:off x="5107299" y="6216043"/>
            <a:ext cx="2225886" cy="230832"/>
          </a:xfrm>
          <a:prstGeom prst="rect">
            <a:avLst/>
          </a:prstGeom>
          <a:noFill/>
        </p:spPr>
        <p:txBody>
          <a:bodyPr wrap="square" rtlCol="0">
            <a:spAutoFit/>
          </a:bodyPr>
          <a:lstStyle/>
          <a:p>
            <a:pPr marL="0" marR="0" lvl="0" indent="0" algn="r"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1" i="0" u="none" strike="noStrike" kern="800" cap="none" spc="0" normalizeH="0" baseline="0" noProof="0">
                <a:ln>
                  <a:noFill/>
                </a:ln>
                <a:solidFill>
                  <a:prstClr val="white"/>
                </a:solidFill>
                <a:effectLst/>
                <a:uLnTx/>
                <a:uFillTx/>
                <a:latin typeface="+mn-lt"/>
                <a:ea typeface="+mn-ea"/>
                <a:cs typeface="+mn-cs"/>
              </a:rPr>
              <a:t>Board of Directors Update</a:t>
            </a:r>
          </a:p>
        </p:txBody>
      </p:sp>
      <p:sp>
        <p:nvSpPr>
          <p:cNvPr id="31" name="TextBox 30"/>
          <p:cNvSpPr txBox="1"/>
          <p:nvPr userDrawn="1"/>
        </p:nvSpPr>
        <p:spPr>
          <a:xfrm>
            <a:off x="7279123" y="6214532"/>
            <a:ext cx="1338621" cy="230832"/>
          </a:xfrm>
          <a:prstGeom prst="rect">
            <a:avLst/>
          </a:prstGeom>
          <a:noFill/>
        </p:spPr>
        <p:txBody>
          <a:bodyPr wrap="square" rtlCol="0">
            <a:spAutoFit/>
          </a:body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0" normalizeH="0" baseline="0" noProof="0">
                <a:ln>
                  <a:noFill/>
                </a:ln>
                <a:solidFill>
                  <a:prstClr val="white"/>
                </a:solidFill>
                <a:effectLst/>
                <a:uLnTx/>
                <a:uFillTx/>
                <a:latin typeface="+mn-lt"/>
                <a:ea typeface="+mn-ea"/>
                <a:cs typeface="+mn-cs"/>
              </a:rPr>
              <a:t>November 2016</a:t>
            </a:r>
          </a:p>
        </p:txBody>
      </p:sp>
      <p:sp>
        <p:nvSpPr>
          <p:cNvPr id="14" name="Text Placeholder 6"/>
          <p:cNvSpPr>
            <a:spLocks noGrp="1"/>
          </p:cNvSpPr>
          <p:nvPr>
            <p:ph type="body" sz="quarter" idx="15"/>
          </p:nvPr>
        </p:nvSpPr>
        <p:spPr>
          <a:xfrm>
            <a:off x="4775953" y="3002506"/>
            <a:ext cx="4008515"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ctrTitle" hasCustomPrompt="1"/>
          </p:nvPr>
        </p:nvSpPr>
        <p:spPr>
          <a:xfrm>
            <a:off x="627435" y="914860"/>
            <a:ext cx="7868336" cy="1255330"/>
          </a:xfrm>
          <a:effectLst/>
        </p:spPr>
        <p:txBody>
          <a:bodyPr anchor="t">
            <a:normAutofit/>
          </a:bodyPr>
          <a:lstStyle>
            <a:lvl1pPr algn="l">
              <a:lnSpc>
                <a:spcPct val="100000"/>
              </a:lnSpc>
              <a:defRPr sz="3900" spc="0" baseline="0">
                <a:solidFill>
                  <a:schemeClr val="bg1"/>
                </a:solidFill>
                <a:effectLst/>
              </a:defRPr>
            </a:lvl1pPr>
          </a:lstStyle>
          <a:p>
            <a:r>
              <a:rPr lang="en-US"/>
              <a:t>Click to edit master title style</a:t>
            </a:r>
          </a:p>
        </p:txBody>
      </p:sp>
      <p:sp>
        <p:nvSpPr>
          <p:cNvPr id="16" name="Subtitle 2"/>
          <p:cNvSpPr>
            <a:spLocks noGrp="1"/>
          </p:cNvSpPr>
          <p:nvPr>
            <p:ph type="subTitle" idx="1" hasCustomPrompt="1"/>
          </p:nvPr>
        </p:nvSpPr>
        <p:spPr>
          <a:xfrm>
            <a:off x="627435" y="332656"/>
            <a:ext cx="7133854" cy="493860"/>
          </a:xfrm>
        </p:spPr>
        <p:txBody>
          <a:bodyPr anchor="b">
            <a:normAutofit/>
          </a:bodyPr>
          <a:lstStyle>
            <a:lvl1pPr marL="0" indent="0" algn="l">
              <a:lnSpc>
                <a:spcPct val="100000"/>
              </a:lnSpc>
              <a:buNone/>
              <a:defRPr sz="1300" b="1" spc="100" baseline="0">
                <a:solidFill>
                  <a:srgbClr val="B9D6DA"/>
                </a:solidFill>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29" name="Text Placeholder 2"/>
          <p:cNvSpPr>
            <a:spLocks noGrp="1"/>
          </p:cNvSpPr>
          <p:nvPr>
            <p:ph type="body" idx="22"/>
          </p:nvPr>
        </p:nvSpPr>
        <p:spPr>
          <a:xfrm>
            <a:off x="627434" y="2246675"/>
            <a:ext cx="7556446" cy="246221"/>
          </a:xfrm>
        </p:spPr>
        <p:txBody>
          <a:bodyPr wrap="square" anchor="t">
            <a:spAutoFit/>
          </a:bodyPr>
          <a:lstStyle>
            <a:lvl1pPr marL="0" indent="0">
              <a:lnSpc>
                <a:spcPct val="100000"/>
              </a:lnSpc>
              <a:spcBef>
                <a:spcPts val="800"/>
              </a:spcBef>
              <a:buNone/>
              <a:defRPr sz="1600" b="1" spc="0">
                <a:solidFill>
                  <a:schemeClr val="bg1"/>
                </a:solidFill>
                <a:latin typeface="+mn-lt"/>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38629057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MWF Graph - Blu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1" y="5999997"/>
            <a:ext cx="5567641"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066" y="6159014"/>
            <a:ext cx="1921542" cy="429995"/>
          </a:xfrm>
          <a:prstGeom prst="rect">
            <a:avLst/>
          </a:prstGeom>
        </p:spPr>
      </p:pic>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Tree>
    <p:extLst>
      <p:ext uri="{BB962C8B-B14F-4D97-AF65-F5344CB8AC3E}">
        <p14:creationId xmlns:p14="http://schemas.microsoft.com/office/powerpoint/2010/main" val="13241541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4989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8" name="Rectangle 7"/>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26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15920333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Graph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Tree>
    <p:extLst>
      <p:ext uri="{BB962C8B-B14F-4D97-AF65-F5344CB8AC3E}">
        <p14:creationId xmlns:p14="http://schemas.microsoft.com/office/powerpoint/2010/main" val="29790138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p:nvPr>
        </p:nvSpPr>
        <p:spPr>
          <a:xfrm>
            <a:off x="157150" y="289173"/>
            <a:ext cx="8838200" cy="947956"/>
          </a:xfrm>
          <a:effectLst/>
        </p:spPr>
        <p:txBody>
          <a:bodyPr anchor="t">
            <a:noAutofit/>
          </a:bodyPr>
          <a:lstStyle>
            <a:lvl1pPr algn="l">
              <a:lnSpc>
                <a:spcPct val="100000"/>
              </a:lnSpc>
              <a:defRPr sz="2400" spc="0" baseline="0">
                <a:solidFill>
                  <a:srgbClr val="4C515A"/>
                </a:solidFill>
                <a:effectLst/>
              </a:defRPr>
            </a:lvl1pPr>
          </a:lstStyle>
          <a:p>
            <a:endParaRPr lang="en-US"/>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dirty="0"/>
          </a:p>
        </p:txBody>
      </p: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6" name="Text Placeholder 5"/>
          <p:cNvSpPr>
            <a:spLocks noGrp="1"/>
          </p:cNvSpPr>
          <p:nvPr>
            <p:ph type="body" sz="quarter" idx="22" hasCustomPrompt="1"/>
          </p:nvPr>
        </p:nvSpPr>
        <p:spPr>
          <a:xfrm>
            <a:off x="157150" y="78497"/>
            <a:ext cx="1713988" cy="210676"/>
          </a:xfrm>
        </p:spPr>
        <p:txBody>
          <a:bodyPr>
            <a:noAutofit/>
          </a:bodyPr>
          <a:lstStyle>
            <a:lvl1pPr marL="0" indent="0">
              <a:buNone/>
              <a:defRPr sz="1200" b="0">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cxnSp>
        <p:nvCxnSpPr>
          <p:cNvPr id="8" name="Straight Connector 7">
            <a:extLst>
              <a:ext uri="{FF2B5EF4-FFF2-40B4-BE49-F238E27FC236}">
                <a16:creationId xmlns:a16="http://schemas.microsoft.com/office/drawing/2014/main" id="{F9B985E7-6759-403C-8518-26930AE18415}"/>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34E233A-B76A-4DD6-991A-BA8E83A197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12" name="Rectangle 11">
            <a:extLst>
              <a:ext uri="{FF2B5EF4-FFF2-40B4-BE49-F238E27FC236}">
                <a16:creationId xmlns:a16="http://schemas.microsoft.com/office/drawing/2014/main" id="{FFC7956C-E133-46E2-A71F-0DA233E8DB2E}"/>
              </a:ext>
            </a:extLst>
          </p:cNvPr>
          <p:cNvSpPr/>
          <p:nvPr userDrawn="1"/>
        </p:nvSpPr>
        <p:spPr>
          <a:xfrm>
            <a:off x="1828800" y="6345936"/>
            <a:ext cx="7260336" cy="493776"/>
          </a:xfrm>
          <a:prstGeom prst="rect">
            <a:avLst/>
          </a:prstGeom>
        </p:spPr>
        <p:txBody>
          <a:bodyPr wrap="square" lIns="0" tIns="0" rIns="0" bIns="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Source: Jesse C. Baumgartner, Sara R. Collins, and David C. Radley, </a:t>
            </a:r>
            <a:r>
              <a:rPr lang="en-US" sz="900" b="0" i="1" u="none" strike="noStrike" kern="1200" baseline="0" dirty="0">
                <a:solidFill>
                  <a:schemeClr val="bg2"/>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Removing the Firewall Between Employer Insurance and the ACA Marketplaces: Who Could Benefit?</a:t>
            </a:r>
            <a:r>
              <a:rPr lang="en-US" sz="900" b="0" i="0" u="none" strike="noStrike" kern="1200" baseline="0" dirty="0">
                <a:solidFill>
                  <a:schemeClr val="tx1"/>
                </a:solidFill>
                <a:latin typeface="Arial" panose="020B0604020202020204" pitchFamily="34" charset="0"/>
                <a:ea typeface="+mn-ea"/>
                <a:cs typeface="Arial" panose="020B0604020202020204" pitchFamily="34" charset="0"/>
              </a:rPr>
              <a:t> (Commonwealth Fund, Dec. 2020).</a:t>
            </a:r>
          </a:p>
        </p:txBody>
      </p:sp>
    </p:spTree>
    <p:extLst>
      <p:ext uri="{BB962C8B-B14F-4D97-AF65-F5344CB8AC3E}">
        <p14:creationId xmlns:p14="http://schemas.microsoft.com/office/powerpoint/2010/main" val="2097033003"/>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raph Layout: 05">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1522715"/>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2" name="Chart Placeholder 5"/>
          <p:cNvSpPr>
            <a:spLocks noGrp="1"/>
          </p:cNvSpPr>
          <p:nvPr>
            <p:ph type="chart" sz="quarter" idx="21"/>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43" name="Text Placeholder 4"/>
          <p:cNvSpPr>
            <a:spLocks noGrp="1"/>
          </p:cNvSpPr>
          <p:nvPr>
            <p:ph type="body" sz="quarter" idx="22"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a:t>Place graph source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448" y="6237094"/>
            <a:ext cx="2043113" cy="457200"/>
          </a:xfrm>
          <a:prstGeom prst="rect">
            <a:avLst/>
          </a:prstGeom>
        </p:spPr>
      </p:pic>
    </p:spTree>
    <p:extLst>
      <p:ext uri="{BB962C8B-B14F-4D97-AF65-F5344CB8AC3E}">
        <p14:creationId xmlns:p14="http://schemas.microsoft.com/office/powerpoint/2010/main" val="14491977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aph Layout: 06">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6" name="Oval 45"/>
          <p:cNvSpPr/>
          <p:nvPr userDrawn="1"/>
        </p:nvSpPr>
        <p:spPr>
          <a:xfrm>
            <a:off x="7720595" y="409450"/>
            <a:ext cx="997955" cy="997955"/>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
        <p:nvSpPr>
          <p:cNvPr id="10"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a:p>
        </p:txBody>
      </p:sp>
      <p:sp>
        <p:nvSpPr>
          <p:cNvPr id="11"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a:t>Place graph source here</a:t>
            </a:r>
          </a:p>
        </p:txBody>
      </p:sp>
      <p:sp>
        <p:nvSpPr>
          <p:cNvPr id="12" name="Chart Placeholder 5"/>
          <p:cNvSpPr>
            <a:spLocks noGrp="1"/>
          </p:cNvSpPr>
          <p:nvPr>
            <p:ph type="chart" sz="quarter" idx="22"/>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13" name="Text Placeholder 4"/>
          <p:cNvSpPr>
            <a:spLocks noGrp="1"/>
          </p:cNvSpPr>
          <p:nvPr>
            <p:ph type="body" sz="quarter" idx="23"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a:t>Place graph source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448" y="6237094"/>
            <a:ext cx="2043113" cy="457200"/>
          </a:xfrm>
          <a:prstGeom prst="rect">
            <a:avLst/>
          </a:prstGeom>
        </p:spPr>
      </p:pic>
    </p:spTree>
    <p:extLst>
      <p:ext uri="{BB962C8B-B14F-4D97-AF65-F5344CB8AC3E}">
        <p14:creationId xmlns:p14="http://schemas.microsoft.com/office/powerpoint/2010/main" val="5499610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Graph Layout: 07">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73" name="Text Placeholder 4"/>
          <p:cNvSpPr>
            <a:spLocks noGrp="1"/>
          </p:cNvSpPr>
          <p:nvPr>
            <p:ph type="body" sz="quarter" idx="21" hasCustomPrompt="1"/>
          </p:nvPr>
        </p:nvSpPr>
        <p:spPr>
          <a:xfrm>
            <a:off x="1087078" y="5569780"/>
            <a:ext cx="7563690" cy="343496"/>
          </a:xfrm>
        </p:spPr>
        <p:txBody>
          <a:bodyPr>
            <a:normAutofit/>
          </a:bodyPr>
          <a:lstStyle>
            <a:lvl1pPr marL="0" indent="0">
              <a:buNone/>
              <a:defRPr sz="1100" b="0"/>
            </a:lvl1pPr>
          </a:lstStyle>
          <a:p>
            <a:pPr lvl="0"/>
            <a:r>
              <a:rPr lang="en-US"/>
              <a:t>Insert additional text</a:t>
            </a:r>
          </a:p>
        </p:txBody>
      </p:sp>
    </p:spTree>
    <p:extLst>
      <p:ext uri="{BB962C8B-B14F-4D97-AF65-F5344CB8AC3E}">
        <p14:creationId xmlns:p14="http://schemas.microsoft.com/office/powerpoint/2010/main" val="23013204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Graph Layout: 08">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
        <p:nvSpPr>
          <p:cNvPr id="39"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40" name="Text Placeholder 4"/>
          <p:cNvSpPr>
            <a:spLocks noGrp="1"/>
          </p:cNvSpPr>
          <p:nvPr>
            <p:ph type="body" sz="quarter" idx="22" hasCustomPrompt="1"/>
          </p:nvPr>
        </p:nvSpPr>
        <p:spPr>
          <a:xfrm>
            <a:off x="1087078" y="5569780"/>
            <a:ext cx="7563690" cy="343496"/>
          </a:xfrm>
        </p:spPr>
        <p:txBody>
          <a:bodyPr>
            <a:normAutofit/>
          </a:bodyPr>
          <a:lstStyle>
            <a:lvl1pPr marL="0" indent="0">
              <a:buNone/>
              <a:defRPr sz="1100" b="0"/>
            </a:lvl1pPr>
          </a:lstStyle>
          <a:p>
            <a:pPr lvl="0"/>
            <a:r>
              <a:rPr lang="en-US"/>
              <a:t>Insert additional text</a:t>
            </a:r>
          </a:p>
        </p:txBody>
      </p:sp>
    </p:spTree>
    <p:extLst>
      <p:ext uri="{BB962C8B-B14F-4D97-AF65-F5344CB8AC3E}">
        <p14:creationId xmlns:p14="http://schemas.microsoft.com/office/powerpoint/2010/main" val="27782232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aph Layout: 09">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295304"/>
            <a:ext cx="8030173" cy="4581968"/>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Tree>
    <p:extLst>
      <p:ext uri="{BB962C8B-B14F-4D97-AF65-F5344CB8AC3E}">
        <p14:creationId xmlns:p14="http://schemas.microsoft.com/office/powerpoint/2010/main" val="38979182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aph Layout: 10">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hart Placeholder 5"/>
          <p:cNvSpPr>
            <a:spLocks noGrp="1"/>
          </p:cNvSpPr>
          <p:nvPr>
            <p:ph type="chart" sz="quarter" idx="19"/>
          </p:nvPr>
        </p:nvSpPr>
        <p:spPr>
          <a:xfrm>
            <a:off x="620595" y="1644212"/>
            <a:ext cx="8030173" cy="4233060"/>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37"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38" name="Oval 37"/>
          <p:cNvSpPr/>
          <p:nvPr userDrawn="1"/>
        </p:nvSpPr>
        <p:spPr>
          <a:xfrm>
            <a:off x="7720595" y="409450"/>
            <a:ext cx="997955" cy="997955"/>
          </a:xfrm>
          <a:prstGeom prst="ellipse">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Tree>
    <p:extLst>
      <p:ext uri="{BB962C8B-B14F-4D97-AF65-F5344CB8AC3E}">
        <p14:creationId xmlns:p14="http://schemas.microsoft.com/office/powerpoint/2010/main" val="15751492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mart Art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Tree>
    <p:extLst>
      <p:ext uri="{BB962C8B-B14F-4D97-AF65-F5344CB8AC3E}">
        <p14:creationId xmlns:p14="http://schemas.microsoft.com/office/powerpoint/2010/main" val="12770854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7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74" name="Oval 73"/>
          <p:cNvSpPr/>
          <p:nvPr userDrawn="1"/>
        </p:nvSpPr>
        <p:spPr>
          <a:xfrm>
            <a:off x="7720595" y="409450"/>
            <a:ext cx="997955" cy="997955"/>
          </a:xfrm>
          <a:prstGeom prst="ellipse">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Tree>
    <p:extLst>
      <p:ext uri="{BB962C8B-B14F-4D97-AF65-F5344CB8AC3E}">
        <p14:creationId xmlns:p14="http://schemas.microsoft.com/office/powerpoint/2010/main" val="1858234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28672012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able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103086"/>
            <a:ext cx="8480231" cy="4630057"/>
          </a:xfrm>
        </p:spPr>
        <p:txBody>
          <a:bodyPr/>
          <a:lstStyle/>
          <a:p>
            <a:endParaRPr lang="en-US"/>
          </a:p>
        </p:txBody>
      </p:sp>
    </p:spTree>
    <p:extLst>
      <p:ext uri="{BB962C8B-B14F-4D97-AF65-F5344CB8AC3E}">
        <p14:creationId xmlns:p14="http://schemas.microsoft.com/office/powerpoint/2010/main" val="789404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able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644212"/>
            <a:ext cx="8480231" cy="4088931"/>
          </a:xfrm>
        </p:spPr>
        <p:txBody>
          <a:bodyPr/>
          <a:lstStyle/>
          <a:p>
            <a:endParaRPr lang="en-US"/>
          </a:p>
        </p:txBody>
      </p:sp>
      <p:sp>
        <p:nvSpPr>
          <p:cNvPr id="59" name="Oval 58"/>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
        <p:nvSpPr>
          <p:cNvPr id="62"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Tree>
    <p:extLst>
      <p:ext uri="{BB962C8B-B14F-4D97-AF65-F5344CB8AC3E}">
        <p14:creationId xmlns:p14="http://schemas.microsoft.com/office/powerpoint/2010/main" val="37892197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Utterly Blank">
    <p:spTree>
      <p:nvGrpSpPr>
        <p:cNvPr id="1" name=""/>
        <p:cNvGrpSpPr/>
        <p:nvPr/>
      </p:nvGrpSpPr>
      <p:grpSpPr>
        <a:xfrm>
          <a:off x="0" y="0"/>
          <a:ext cx="0" cy="0"/>
          <a:chOff x="0" y="0"/>
          <a:chExt cx="0" cy="0"/>
        </a:xfrm>
      </p:grpSpPr>
      <p:grpSp>
        <p:nvGrpSpPr>
          <p:cNvPr id="46" name="Group 45"/>
          <p:cNvGrpSpPr/>
          <p:nvPr userDrawn="1"/>
        </p:nvGrpSpPr>
        <p:grpSpPr>
          <a:xfrm>
            <a:off x="527148" y="565926"/>
            <a:ext cx="6595082" cy="2197570"/>
            <a:chOff x="527148" y="1658361"/>
            <a:chExt cx="6595082" cy="2197570"/>
          </a:xfrm>
        </p:grpSpPr>
        <p:sp>
          <p:nvSpPr>
            <p:cNvPr id="43" name="Rectangle 42"/>
            <p:cNvSpPr/>
            <p:nvPr userDrawn="1"/>
          </p:nvSpPr>
          <p:spPr>
            <a:xfrm>
              <a:off x="527148" y="1932926"/>
              <a:ext cx="6588732" cy="1323439"/>
            </a:xfrm>
            <a:prstGeom prst="rect">
              <a:avLst/>
            </a:prstGeom>
          </p:spPr>
          <p:txBody>
            <a:bodyPr wrap="square">
              <a:spAutoFit/>
            </a:bodyPr>
            <a:lstStyle/>
            <a:p>
              <a:r>
                <a:rPr lang="en-US" sz="4000">
                  <a:solidFill>
                    <a:srgbClr val="FF0000"/>
                  </a:solidFill>
                  <a:latin typeface="+mj-lt"/>
                </a:rPr>
                <a:t>Engaging Federal &amp;</a:t>
              </a:r>
            </a:p>
            <a:p>
              <a:r>
                <a:rPr lang="en-US" sz="4000">
                  <a:solidFill>
                    <a:srgbClr val="FF0000"/>
                  </a:solidFill>
                  <a:latin typeface="+mj-lt"/>
                </a:rPr>
                <a:t>State Health Policymakers</a:t>
              </a:r>
            </a:p>
          </p:txBody>
        </p:sp>
        <p:sp>
          <p:nvSpPr>
            <p:cNvPr id="44" name="Rectangle 43"/>
            <p:cNvSpPr/>
            <p:nvPr userDrawn="1"/>
          </p:nvSpPr>
          <p:spPr>
            <a:xfrm>
              <a:off x="533498" y="1658361"/>
              <a:ext cx="6588732" cy="300082"/>
            </a:xfrm>
            <a:prstGeom prst="rect">
              <a:avLst/>
            </a:prstGeom>
          </p:spPr>
          <p:txBody>
            <a:bodyPr wrap="square">
              <a:spAutoFit/>
            </a:bodyPr>
            <a:lstStyle/>
            <a:p>
              <a:pPr rtl="0"/>
              <a:r>
                <a:rPr lang="en-US" sz="1350" b="1">
                  <a:solidFill>
                    <a:srgbClr val="FF0000"/>
                  </a:solidFill>
                  <a:latin typeface="+mn-lt"/>
                </a:rPr>
                <a:t>SECTION ONE</a:t>
              </a:r>
            </a:p>
          </p:txBody>
        </p:sp>
        <p:sp>
          <p:nvSpPr>
            <p:cNvPr id="45" name="Rectangle 44"/>
            <p:cNvSpPr/>
            <p:nvPr userDrawn="1"/>
          </p:nvSpPr>
          <p:spPr>
            <a:xfrm>
              <a:off x="533498" y="3255767"/>
              <a:ext cx="6588732" cy="600164"/>
            </a:xfrm>
            <a:prstGeom prst="rect">
              <a:avLst/>
            </a:prstGeom>
          </p:spPr>
          <p:txBody>
            <a:bodyPr wrap="square">
              <a:spAutoFit/>
            </a:bodyPr>
            <a:lstStyle/>
            <a:p>
              <a:pPr marL="285750" indent="-285750" rtl="0">
                <a:buFont typeface="Arial" panose="020B0604020202020204" pitchFamily="34" charset="0"/>
                <a:buChar char="•"/>
              </a:pPr>
              <a:r>
                <a:rPr lang="en-US" sz="1600">
                  <a:solidFill>
                    <a:srgbClr val="FF0000"/>
                  </a:solidFill>
                  <a:latin typeface="+mn-lt"/>
                </a:rPr>
                <a:t>Summary description lorem ipsum. </a:t>
              </a:r>
              <a:r>
                <a:rPr lang="en-US" sz="1600" err="1">
                  <a:solidFill>
                    <a:srgbClr val="FF0000"/>
                  </a:solidFill>
                  <a:latin typeface="+mn-lt"/>
                </a:rPr>
                <a:t>Rcil</a:t>
              </a:r>
              <a:r>
                <a:rPr lang="en-US" sz="1600">
                  <a:solidFill>
                    <a:srgbClr val="FF0000"/>
                  </a:solidFill>
                  <a:latin typeface="+mn-lt"/>
                </a:rPr>
                <a:t> </a:t>
              </a:r>
              <a:r>
                <a:rPr lang="en-US" sz="1600" err="1">
                  <a:solidFill>
                    <a:srgbClr val="FF0000"/>
                  </a:solidFill>
                  <a:latin typeface="+mn-lt"/>
                </a:rPr>
                <a:t>ipsument</a:t>
              </a:r>
              <a:r>
                <a:rPr lang="en-US" sz="1600">
                  <a:solidFill>
                    <a:srgbClr val="FF0000"/>
                  </a:solidFill>
                  <a:latin typeface="+mn-lt"/>
                </a:rPr>
                <a:t> </a:t>
              </a:r>
              <a:r>
                <a:rPr lang="en-US" sz="1600" err="1">
                  <a:solidFill>
                    <a:srgbClr val="FF0000"/>
                  </a:solidFill>
                  <a:latin typeface="+mn-lt"/>
                </a:rPr>
                <a:t>ugiae</a:t>
              </a:r>
              <a:r>
                <a:rPr lang="en-US" sz="1600">
                  <a:solidFill>
                    <a:srgbClr val="FF0000"/>
                  </a:solidFill>
                  <a:latin typeface="+mn-lt"/>
                </a:rPr>
                <a:t> mint </a:t>
              </a:r>
              <a:r>
                <a:rPr lang="en-US" sz="1600" err="1">
                  <a:solidFill>
                    <a:srgbClr val="FF0000"/>
                  </a:solidFill>
                  <a:latin typeface="+mn-lt"/>
                </a:rPr>
                <a:t>ut</a:t>
              </a:r>
              <a:r>
                <a:rPr lang="en-US" sz="1600">
                  <a:solidFill>
                    <a:srgbClr val="FF0000"/>
                  </a:solidFill>
                  <a:latin typeface="+mn-lt"/>
                </a:rPr>
                <a:t> res </a:t>
              </a:r>
              <a:r>
                <a:rPr lang="en-US" sz="1600" err="1">
                  <a:solidFill>
                    <a:srgbClr val="FF0000"/>
                  </a:solidFill>
                  <a:latin typeface="+mn-lt"/>
                </a:rPr>
                <a:t>esed</a:t>
              </a:r>
              <a:endParaRPr lang="en-US" sz="1600">
                <a:solidFill>
                  <a:srgbClr val="FF0000"/>
                </a:solidFill>
                <a:latin typeface="+mn-lt"/>
              </a:endParaRPr>
            </a:p>
            <a:p>
              <a:pPr marL="285750" indent="-285750" rtl="0">
                <a:buFont typeface="Arial" panose="020B0604020202020204" pitchFamily="34" charset="0"/>
                <a:buChar char="•"/>
              </a:pPr>
              <a:r>
                <a:rPr lang="en-US" sz="1600" err="1">
                  <a:solidFill>
                    <a:srgbClr val="FF0000"/>
                  </a:solidFill>
                  <a:latin typeface="+mn-lt"/>
                </a:rPr>
                <a:t>essitatatiis</a:t>
              </a:r>
              <a:r>
                <a:rPr lang="en-US" sz="1600">
                  <a:solidFill>
                    <a:srgbClr val="FF0000"/>
                  </a:solidFill>
                  <a:latin typeface="+mn-lt"/>
                </a:rPr>
                <a:t> </a:t>
              </a:r>
              <a:r>
                <a:rPr lang="en-US" sz="1600" err="1">
                  <a:solidFill>
                    <a:srgbClr val="FF0000"/>
                  </a:solidFill>
                  <a:latin typeface="+mn-lt"/>
                </a:rPr>
                <a:t>dus</a:t>
              </a:r>
              <a:r>
                <a:rPr lang="en-US" sz="1600">
                  <a:solidFill>
                    <a:srgbClr val="FF0000"/>
                  </a:solidFill>
                  <a:latin typeface="+mn-lt"/>
                </a:rPr>
                <a:t>, </a:t>
              </a:r>
              <a:r>
                <a:rPr lang="en-US" sz="1600" err="1">
                  <a:solidFill>
                    <a:srgbClr val="FF0000"/>
                  </a:solidFill>
                  <a:latin typeface="+mn-lt"/>
                </a:rPr>
                <a:t>sandam</a:t>
              </a:r>
              <a:r>
                <a:rPr lang="en-US" sz="1600">
                  <a:solidFill>
                    <a:srgbClr val="FF0000"/>
                  </a:solidFill>
                  <a:latin typeface="+mn-lt"/>
                </a:rPr>
                <a:t>, </a:t>
              </a:r>
              <a:r>
                <a:rPr lang="en-US" sz="1600" err="1">
                  <a:solidFill>
                    <a:srgbClr val="FF0000"/>
                  </a:solidFill>
                  <a:latin typeface="+mn-lt"/>
                </a:rPr>
                <a:t>offici</a:t>
              </a:r>
              <a:r>
                <a:rPr lang="en-US" sz="1600">
                  <a:solidFill>
                    <a:srgbClr val="FF0000"/>
                  </a:solidFill>
                  <a:latin typeface="+mn-lt"/>
                </a:rPr>
                <a:t> </a:t>
              </a:r>
              <a:r>
                <a:rPr lang="en-US" sz="1600" err="1">
                  <a:solidFill>
                    <a:srgbClr val="FF0000"/>
                  </a:solidFill>
                  <a:latin typeface="+mn-lt"/>
                </a:rPr>
                <a:t>quasperum</a:t>
              </a:r>
              <a:r>
                <a:rPr lang="en-US" sz="1600">
                  <a:solidFill>
                    <a:srgbClr val="FF0000"/>
                  </a:solidFill>
                  <a:latin typeface="+mn-lt"/>
                </a:rPr>
                <a:t> qui </a:t>
              </a:r>
              <a:r>
                <a:rPr lang="en-US" sz="1600" err="1">
                  <a:solidFill>
                    <a:srgbClr val="FF0000"/>
                  </a:solidFill>
                  <a:latin typeface="+mn-lt"/>
                </a:rPr>
                <a:t>blabo</a:t>
              </a:r>
              <a:r>
                <a:rPr lang="en-US" sz="1600">
                  <a:solidFill>
                    <a:srgbClr val="FF0000"/>
                  </a:solidFill>
                  <a:latin typeface="+mn-lt"/>
                </a:rPr>
                <a:t> </a:t>
              </a:r>
              <a:r>
                <a:rPr lang="en-US" sz="1600" err="1">
                  <a:solidFill>
                    <a:srgbClr val="FF0000"/>
                  </a:solidFill>
                  <a:latin typeface="+mn-lt"/>
                </a:rPr>
                <a:t>remque</a:t>
              </a:r>
              <a:r>
                <a:rPr lang="en-US" sz="1600">
                  <a:solidFill>
                    <a:srgbClr val="FF0000"/>
                  </a:solidFill>
                  <a:latin typeface="+mn-lt"/>
                </a:rPr>
                <a:t> </a:t>
              </a:r>
              <a:r>
                <a:rPr lang="en-US" sz="1600" err="1">
                  <a:solidFill>
                    <a:srgbClr val="FF0000"/>
                  </a:solidFill>
                  <a:latin typeface="+mn-lt"/>
                </a:rPr>
                <a:t>plaut</a:t>
              </a:r>
              <a:r>
                <a:rPr lang="en-US" sz="1600">
                  <a:solidFill>
                    <a:srgbClr val="FF0000"/>
                  </a:solidFill>
                  <a:latin typeface="+mn-lt"/>
                </a:rPr>
                <a:t> do.</a:t>
              </a:r>
            </a:p>
          </p:txBody>
        </p:sp>
      </p:grpSp>
      <p:cxnSp>
        <p:nvCxnSpPr>
          <p:cNvPr id="49" name="Straight Connector 48"/>
          <p:cNvCxnSpPr/>
          <p:nvPr userDrawn="1"/>
        </p:nvCxnSpPr>
        <p:spPr>
          <a:xfrm>
            <a:off x="486594" y="6509279"/>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486594" y="6182254"/>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userDrawn="1"/>
        </p:nvCxnSpPr>
        <p:spPr>
          <a:xfrm>
            <a:off x="0" y="6201308"/>
            <a:ext cx="9986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userDrawn="1"/>
        </p:nvSpPr>
        <p:spPr>
          <a:xfrm>
            <a:off x="5399268" y="6217187"/>
            <a:ext cx="1944216" cy="230832"/>
          </a:xfrm>
          <a:prstGeom prst="rect">
            <a:avLst/>
          </a:prstGeom>
        </p:spPr>
        <p:txBody>
          <a:bodyPr wrap="square">
            <a:spAutoFit/>
          </a:bodyPr>
          <a:lstStyle/>
          <a:p>
            <a:pPr algn="r" rtl="0"/>
            <a:r>
              <a:rPr lang="en-US" sz="900" b="1">
                <a:solidFill>
                  <a:srgbClr val="4C515A"/>
                </a:solidFill>
                <a:latin typeface="+mn-lt"/>
              </a:rPr>
              <a:t>Board of Directors Update</a:t>
            </a:r>
          </a:p>
        </p:txBody>
      </p:sp>
      <p:sp>
        <p:nvSpPr>
          <p:cNvPr id="67" name="Rectangle 66"/>
          <p:cNvSpPr/>
          <p:nvPr userDrawn="1"/>
        </p:nvSpPr>
        <p:spPr>
          <a:xfrm>
            <a:off x="7268205" y="6217187"/>
            <a:ext cx="1030008" cy="230832"/>
          </a:xfrm>
          <a:prstGeom prst="rect">
            <a:avLst/>
          </a:prstGeom>
        </p:spPr>
        <p:txBody>
          <a:bodyPr wrap="square">
            <a:spAutoFit/>
          </a:bodyPr>
          <a:lstStyle/>
          <a:p>
            <a:pPr algn="l" rtl="0"/>
            <a:r>
              <a:rPr lang="en-US" sz="900" b="1">
                <a:solidFill>
                  <a:srgbClr val="4C515A"/>
                </a:solidFill>
                <a:latin typeface="+mn-lt"/>
              </a:rPr>
              <a:t>November 2016</a:t>
            </a:r>
          </a:p>
        </p:txBody>
      </p:sp>
      <p:cxnSp>
        <p:nvCxnSpPr>
          <p:cNvPr id="70" name="Straight Connector 69"/>
          <p:cNvCxnSpPr>
            <a:cxnSpLocks/>
          </p:cNvCxnSpPr>
          <p:nvPr userDrawn="1"/>
        </p:nvCxnSpPr>
        <p:spPr>
          <a:xfrm>
            <a:off x="7305923" y="6296610"/>
            <a:ext cx="0" cy="97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a:xfrm>
            <a:off x="8576808" y="6224954"/>
            <a:ext cx="248786" cy="230832"/>
          </a:xfrm>
          <a:prstGeom prst="rect">
            <a:avLst/>
          </a:prstGeom>
          <a:noFill/>
        </p:spPr>
        <p:txBody>
          <a:bodyPr wrap="none" rtlCol="0">
            <a:spAutoFit/>
          </a:bodyPr>
          <a:lstStyle/>
          <a:p>
            <a:r>
              <a:rPr lang="ar-SA" sz="900">
                <a:solidFill>
                  <a:srgbClr val="4C515A"/>
                </a:solidFill>
              </a:rPr>
              <a:t>2</a:t>
            </a:r>
            <a:endParaRPr lang="en-US" sz="900">
              <a:solidFill>
                <a:srgbClr val="4C515A"/>
              </a:solidFill>
            </a:endParaRPr>
          </a:p>
        </p:txBody>
      </p:sp>
      <p:grpSp>
        <p:nvGrpSpPr>
          <p:cNvPr id="47" name="Group 46"/>
          <p:cNvGrpSpPr/>
          <p:nvPr userDrawn="1"/>
        </p:nvGrpSpPr>
        <p:grpSpPr>
          <a:xfrm>
            <a:off x="-1686595" y="-39648"/>
            <a:ext cx="1545400" cy="6863569"/>
            <a:chOff x="-1684265" y="-187412"/>
            <a:chExt cx="1545400" cy="6863569"/>
          </a:xfrm>
        </p:grpSpPr>
        <p:grpSp>
          <p:nvGrpSpPr>
            <p:cNvPr id="48" name="Group 47"/>
            <p:cNvGrpSpPr/>
            <p:nvPr/>
          </p:nvGrpSpPr>
          <p:grpSpPr>
            <a:xfrm>
              <a:off x="-1684265" y="200118"/>
              <a:ext cx="1545400" cy="6476039"/>
              <a:chOff x="5233838" y="1329860"/>
              <a:chExt cx="1545400" cy="6476039"/>
            </a:xfrm>
          </p:grpSpPr>
          <p:grpSp>
            <p:nvGrpSpPr>
              <p:cNvPr id="55" name="Group 54"/>
              <p:cNvGrpSpPr/>
              <p:nvPr/>
            </p:nvGrpSpPr>
            <p:grpSpPr>
              <a:xfrm>
                <a:off x="6068918" y="1342086"/>
                <a:ext cx="710320" cy="6463813"/>
                <a:chOff x="4457518" y="1337197"/>
                <a:chExt cx="710320" cy="6463813"/>
              </a:xfrm>
            </p:grpSpPr>
            <p:sp>
              <p:nvSpPr>
                <p:cNvPr id="73" name="Rectangle 72"/>
                <p:cNvSpPr/>
                <p:nvPr/>
              </p:nvSpPr>
              <p:spPr>
                <a:xfrm>
                  <a:off x="4457518" y="4568713"/>
                  <a:ext cx="709684" cy="589111"/>
                </a:xfrm>
                <a:prstGeom prst="rect">
                  <a:avLst/>
                </a:prstGeom>
                <a:solidFill>
                  <a:srgbClr val="4ABDBC"/>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03</a:t>
                  </a:r>
                </a:p>
              </p:txBody>
            </p:sp>
            <p:sp>
              <p:nvSpPr>
                <p:cNvPr id="74" name="Rectangle 73"/>
                <p:cNvSpPr/>
                <p:nvPr/>
              </p:nvSpPr>
              <p:spPr>
                <a:xfrm>
                  <a:off x="4457518" y="3927048"/>
                  <a:ext cx="709684" cy="589111"/>
                </a:xfrm>
                <a:prstGeom prst="rect">
                  <a:avLst/>
                </a:prstGeom>
                <a:solidFill>
                  <a:srgbClr val="71B25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04</a:t>
                  </a:r>
                </a:p>
              </p:txBody>
            </p:sp>
            <p:sp>
              <p:nvSpPr>
                <p:cNvPr id="75" name="Rectangle 74"/>
                <p:cNvSpPr/>
                <p:nvPr/>
              </p:nvSpPr>
              <p:spPr>
                <a:xfrm>
                  <a:off x="4457518" y="5238051"/>
                  <a:ext cx="709684" cy="589111"/>
                </a:xfrm>
                <a:prstGeom prst="rect">
                  <a:avLst/>
                </a:prstGeom>
                <a:solidFill>
                  <a:srgbClr val="F47920"/>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02</a:t>
                  </a:r>
                </a:p>
              </p:txBody>
            </p:sp>
            <p:sp>
              <p:nvSpPr>
                <p:cNvPr id="76" name="Rectangle 75"/>
                <p:cNvSpPr/>
                <p:nvPr/>
              </p:nvSpPr>
              <p:spPr>
                <a:xfrm>
                  <a:off x="4458154" y="3266831"/>
                  <a:ext cx="709684" cy="589111"/>
                </a:xfrm>
                <a:prstGeom prst="rect">
                  <a:avLst/>
                </a:prstGeom>
                <a:solidFill>
                  <a:srgbClr val="5F5A9D"/>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05</a:t>
                  </a:r>
                </a:p>
              </p:txBody>
            </p:sp>
            <p:sp>
              <p:nvSpPr>
                <p:cNvPr id="77" name="Rectangle 76"/>
                <p:cNvSpPr/>
                <p:nvPr/>
              </p:nvSpPr>
              <p:spPr>
                <a:xfrm>
                  <a:off x="4458154" y="2621301"/>
                  <a:ext cx="709684" cy="589111"/>
                </a:xfrm>
                <a:prstGeom prst="rect">
                  <a:avLst/>
                </a:prstGeom>
                <a:solidFill>
                  <a:srgbClr val="E6C27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06</a:t>
                  </a:r>
                </a:p>
              </p:txBody>
            </p:sp>
            <p:sp>
              <p:nvSpPr>
                <p:cNvPr id="78" name="Rectangle 77"/>
                <p:cNvSpPr/>
                <p:nvPr/>
              </p:nvSpPr>
              <p:spPr>
                <a:xfrm>
                  <a:off x="4457518" y="5894753"/>
                  <a:ext cx="709684" cy="589111"/>
                </a:xfrm>
                <a:prstGeom prst="rect">
                  <a:avLst/>
                </a:prstGeom>
                <a:solidFill>
                  <a:srgbClr val="044C7F"/>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01</a:t>
                  </a:r>
                </a:p>
              </p:txBody>
            </p:sp>
            <p:sp>
              <p:nvSpPr>
                <p:cNvPr id="79" name="Rectangle 78"/>
                <p:cNvSpPr/>
                <p:nvPr/>
              </p:nvSpPr>
              <p:spPr>
                <a:xfrm>
                  <a:off x="4458154" y="1982726"/>
                  <a:ext cx="709684" cy="589111"/>
                </a:xfrm>
                <a:prstGeom prst="rect">
                  <a:avLst/>
                </a:prstGeom>
                <a:solidFill>
                  <a:srgbClr val="B6ADA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07</a:t>
                  </a:r>
                </a:p>
              </p:txBody>
            </p:sp>
            <p:sp>
              <p:nvSpPr>
                <p:cNvPr id="80" name="Rectangle 79"/>
                <p:cNvSpPr/>
                <p:nvPr/>
              </p:nvSpPr>
              <p:spPr>
                <a:xfrm>
                  <a:off x="4458154" y="1337197"/>
                  <a:ext cx="709684" cy="589111"/>
                </a:xfrm>
                <a:prstGeom prst="rect">
                  <a:avLst/>
                </a:prstGeom>
                <a:solidFill>
                  <a:srgbClr val="575B6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08</a:t>
                  </a:r>
                </a:p>
              </p:txBody>
            </p:sp>
            <p:sp>
              <p:nvSpPr>
                <p:cNvPr id="81" name="Rectangle 80"/>
                <p:cNvSpPr/>
                <p:nvPr/>
              </p:nvSpPr>
              <p:spPr>
                <a:xfrm>
                  <a:off x="4457518" y="7211899"/>
                  <a:ext cx="709684" cy="589111"/>
                </a:xfrm>
                <a:prstGeom prst="rect">
                  <a:avLst/>
                </a:prstGeom>
                <a:solidFill>
                  <a:srgbClr val="D0BD86"/>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sp>
              <p:nvSpPr>
                <p:cNvPr id="82" name="Rectangle 81"/>
                <p:cNvSpPr/>
                <p:nvPr/>
              </p:nvSpPr>
              <p:spPr>
                <a:xfrm>
                  <a:off x="4457518" y="6566368"/>
                  <a:ext cx="709684" cy="589111"/>
                </a:xfrm>
                <a:prstGeom prst="rect">
                  <a:avLst/>
                </a:prstGeom>
                <a:solidFill>
                  <a:srgbClr val="C6AE6C"/>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grpSp>
          <p:grpSp>
            <p:nvGrpSpPr>
              <p:cNvPr id="56" name="Group 55"/>
              <p:cNvGrpSpPr/>
              <p:nvPr/>
            </p:nvGrpSpPr>
            <p:grpSpPr>
              <a:xfrm>
                <a:off x="5233838" y="1329860"/>
                <a:ext cx="731866" cy="6476039"/>
                <a:chOff x="5233838" y="1329860"/>
                <a:chExt cx="731866" cy="6476039"/>
              </a:xfrm>
            </p:grpSpPr>
            <p:sp>
              <p:nvSpPr>
                <p:cNvPr id="57" name="Rectangle 56"/>
                <p:cNvSpPr/>
                <p:nvPr/>
              </p:nvSpPr>
              <p:spPr>
                <a:xfrm>
                  <a:off x="5243402" y="4997325"/>
                  <a:ext cx="709684" cy="589111"/>
                </a:xfrm>
                <a:prstGeom prst="rect">
                  <a:avLst/>
                </a:prstGeom>
                <a:solidFill>
                  <a:srgbClr val="BCB8D6"/>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Purple</a:t>
                  </a:r>
                </a:p>
              </p:txBody>
            </p:sp>
            <p:sp>
              <p:nvSpPr>
                <p:cNvPr id="58" name="Rectangle 57"/>
                <p:cNvSpPr/>
                <p:nvPr/>
              </p:nvSpPr>
              <p:spPr>
                <a:xfrm>
                  <a:off x="5243402" y="5654027"/>
                  <a:ext cx="709684" cy="589111"/>
                </a:xfrm>
                <a:prstGeom prst="rect">
                  <a:avLst/>
                </a:prstGeom>
                <a:solidFill>
                  <a:srgbClr val="FCD4B5"/>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Orange</a:t>
                  </a:r>
                </a:p>
              </p:txBody>
            </p:sp>
            <p:sp>
              <p:nvSpPr>
                <p:cNvPr id="59" name="Rectangle 58"/>
                <p:cNvSpPr/>
                <p:nvPr/>
              </p:nvSpPr>
              <p:spPr>
                <a:xfrm>
                  <a:off x="5256020" y="3983092"/>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Text</a:t>
                  </a:r>
                </a:p>
              </p:txBody>
            </p:sp>
            <p:sp>
              <p:nvSpPr>
                <p:cNvPr id="60" name="Rectangle 59"/>
                <p:cNvSpPr/>
                <p:nvPr/>
              </p:nvSpPr>
              <p:spPr>
                <a:xfrm>
                  <a:off x="5256020" y="3337563"/>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Heading</a:t>
                  </a:r>
                </a:p>
              </p:txBody>
            </p:sp>
            <p:sp>
              <p:nvSpPr>
                <p:cNvPr id="61" name="Rectangle 60"/>
                <p:cNvSpPr/>
                <p:nvPr/>
              </p:nvSpPr>
              <p:spPr>
                <a:xfrm>
                  <a:off x="5256020" y="3017353"/>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Whi-08</a:t>
                  </a:r>
                </a:p>
              </p:txBody>
            </p:sp>
            <p:sp>
              <p:nvSpPr>
                <p:cNvPr id="62" name="Rectangle 61"/>
                <p:cNvSpPr/>
                <p:nvPr/>
              </p:nvSpPr>
              <p:spPr>
                <a:xfrm>
                  <a:off x="5256020" y="2333700"/>
                  <a:ext cx="709684" cy="589112"/>
                </a:xfrm>
                <a:prstGeom prst="rect">
                  <a:avLst/>
                </a:prstGeom>
                <a:solidFill>
                  <a:srgbClr val="84838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Footer Text</a:t>
                  </a:r>
                </a:p>
              </p:txBody>
            </p:sp>
            <p:sp>
              <p:nvSpPr>
                <p:cNvPr id="63" name="Rectangle 62"/>
                <p:cNvSpPr/>
                <p:nvPr/>
              </p:nvSpPr>
              <p:spPr>
                <a:xfrm>
                  <a:off x="5256020" y="1688170"/>
                  <a:ext cx="709684" cy="589112"/>
                </a:xfrm>
                <a:prstGeom prst="rect">
                  <a:avLst/>
                </a:prstGeom>
                <a:solidFill>
                  <a:srgbClr val="CBCBCB"/>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Heading</a:t>
                  </a:r>
                </a:p>
              </p:txBody>
            </p:sp>
            <p:sp>
              <p:nvSpPr>
                <p:cNvPr id="64" name="Rectangle 63"/>
                <p:cNvSpPr/>
                <p:nvPr/>
              </p:nvSpPr>
              <p:spPr>
                <a:xfrm>
                  <a:off x="5256020" y="1329860"/>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BLA-08</a:t>
                  </a:r>
                </a:p>
              </p:txBody>
            </p:sp>
            <p:sp>
              <p:nvSpPr>
                <p:cNvPr id="65" name="Rectangle 64"/>
                <p:cNvSpPr/>
                <p:nvPr/>
              </p:nvSpPr>
              <p:spPr>
                <a:xfrm>
                  <a:off x="5243402" y="6310729"/>
                  <a:ext cx="709684" cy="589111"/>
                </a:xfrm>
                <a:prstGeom prst="rect">
                  <a:avLst/>
                </a:prstGeom>
                <a:solidFill>
                  <a:srgbClr val="D3E3BF"/>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Green</a:t>
                  </a:r>
                </a:p>
              </p:txBody>
            </p:sp>
            <p:sp>
              <p:nvSpPr>
                <p:cNvPr id="68" name="Rectangle 67"/>
                <p:cNvSpPr/>
                <p:nvPr/>
              </p:nvSpPr>
              <p:spPr>
                <a:xfrm>
                  <a:off x="5233838" y="6945971"/>
                  <a:ext cx="709684" cy="478134"/>
                </a:xfrm>
                <a:prstGeom prst="rect">
                  <a:avLst/>
                </a:prstGeom>
                <a:solidFill>
                  <a:srgbClr val="C9DEE3"/>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Light Blue</a:t>
                  </a:r>
                </a:p>
              </p:txBody>
            </p:sp>
            <p:sp>
              <p:nvSpPr>
                <p:cNvPr id="69" name="Rectangle 68"/>
                <p:cNvSpPr/>
                <p:nvPr/>
              </p:nvSpPr>
              <p:spPr>
                <a:xfrm>
                  <a:off x="5256020" y="4653089"/>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3rd</a:t>
                  </a:r>
                </a:p>
              </p:txBody>
            </p:sp>
            <p:sp>
              <p:nvSpPr>
                <p:cNvPr id="72" name="Rectangle 71"/>
                <p:cNvSpPr/>
                <p:nvPr/>
              </p:nvSpPr>
              <p:spPr>
                <a:xfrm>
                  <a:off x="5233838" y="7460708"/>
                  <a:ext cx="709684" cy="345191"/>
                </a:xfrm>
                <a:prstGeom prst="rect">
                  <a:avLst/>
                </a:prstGeom>
                <a:solidFill>
                  <a:srgbClr val="B9D6DA"/>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Blue</a:t>
                  </a:r>
                </a:p>
              </p:txBody>
            </p:sp>
          </p:grpSp>
        </p:grpSp>
        <p:grpSp>
          <p:nvGrpSpPr>
            <p:cNvPr id="51" name="Group 50"/>
            <p:cNvGrpSpPr/>
            <p:nvPr/>
          </p:nvGrpSpPr>
          <p:grpSpPr>
            <a:xfrm>
              <a:off x="-1684265" y="-187412"/>
              <a:ext cx="1544765" cy="343336"/>
              <a:chOff x="6563900" y="1161195"/>
              <a:chExt cx="1544765" cy="343336"/>
            </a:xfrm>
          </p:grpSpPr>
          <p:sp>
            <p:nvSpPr>
              <p:cNvPr id="52" name="Rectangle 51"/>
              <p:cNvSpPr/>
              <p:nvPr/>
            </p:nvSpPr>
            <p:spPr>
              <a:xfrm>
                <a:off x="6563900" y="1196521"/>
                <a:ext cx="1544764" cy="308010"/>
              </a:xfrm>
              <a:prstGeom prst="rect">
                <a:avLst/>
              </a:prstGeom>
              <a:solidFill>
                <a:srgbClr val="4F81BD"/>
              </a:solidFill>
              <a:ln w="25400" cap="flat" cmpd="sng" algn="ctr">
                <a:noFill/>
                <a:prstDash val="solid"/>
              </a:ln>
              <a:effectLst/>
            </p:spPr>
            <p:txBody>
              <a:bodyPr rtlCol="0" anchor="ctr"/>
              <a:lstStyle/>
              <a:p>
                <a:pPr algn="ctr" defTabSz="914400">
                  <a:defRPr/>
                </a:pPr>
                <a:endParaRPr lang="en-US" sz="1800" kern="0">
                  <a:solidFill>
                    <a:prstClr val="white"/>
                  </a:solidFill>
                  <a:latin typeface="Segoe UI Light"/>
                </a:endParaRPr>
              </a:p>
            </p:txBody>
          </p:sp>
          <p:sp>
            <p:nvSpPr>
              <p:cNvPr id="54" name="TextBox 53"/>
              <p:cNvSpPr txBox="1"/>
              <p:nvPr/>
            </p:nvSpPr>
            <p:spPr>
              <a:xfrm>
                <a:off x="6563901" y="1161195"/>
                <a:ext cx="1544764" cy="338554"/>
              </a:xfrm>
              <a:prstGeom prst="rect">
                <a:avLst/>
              </a:prstGeom>
              <a:solidFill>
                <a:srgbClr val="044C7F"/>
              </a:solidFill>
            </p:spPr>
            <p:txBody>
              <a:bodyPr wrap="square" rtlCol="0">
                <a:spAutoFit/>
              </a:bodyPr>
              <a:lstStyle/>
              <a:p>
                <a:pPr algn="ctr" defTabSz="914400">
                  <a:defRPr/>
                </a:pPr>
                <a:r>
                  <a:rPr lang="en-US" sz="1600" b="1" kern="0">
                    <a:solidFill>
                      <a:prstClr val="white"/>
                    </a:solidFill>
                    <a:latin typeface="Segoe UI Light"/>
                  </a:rPr>
                  <a:t>CMW</a:t>
                </a:r>
              </a:p>
            </p:txBody>
          </p:sp>
        </p:grpSp>
      </p:grpSp>
      <p:sp>
        <p:nvSpPr>
          <p:cNvPr id="10" name="TextBox 9"/>
          <p:cNvSpPr txBox="1"/>
          <p:nvPr userDrawn="1"/>
        </p:nvSpPr>
        <p:spPr>
          <a:xfrm>
            <a:off x="387352" y="757623"/>
            <a:ext cx="6811480" cy="2898294"/>
          </a:xfrm>
          <a:prstGeom prst="rect">
            <a:avLst/>
          </a:prstGeom>
          <a:noFill/>
        </p:spPr>
        <p:txBody>
          <a:bodyPr wrap="none" rtlCol="0">
            <a:spAutoFit/>
          </a:bodyPr>
          <a:lstStyle/>
          <a:p>
            <a:pPr>
              <a:lnSpc>
                <a:spcPct val="110000"/>
              </a:lnSpc>
            </a:pPr>
            <a:r>
              <a:rPr lang="en-US" sz="2800" b="1">
                <a:solidFill>
                  <a:srgbClr val="FF0000"/>
                </a:solidFill>
              </a:rPr>
              <a:t>“ Any institution in existence for close</a:t>
            </a:r>
          </a:p>
          <a:p>
            <a:pPr>
              <a:lnSpc>
                <a:spcPct val="110000"/>
              </a:lnSpc>
            </a:pPr>
            <a:r>
              <a:rPr lang="en-US" sz="2800" b="1">
                <a:solidFill>
                  <a:srgbClr val="FF0000"/>
                </a:solidFill>
              </a:rPr>
              <a:t>to a hundred years has likely borne</a:t>
            </a:r>
          </a:p>
          <a:p>
            <a:pPr>
              <a:lnSpc>
                <a:spcPct val="110000"/>
              </a:lnSpc>
            </a:pPr>
            <a:r>
              <a:rPr lang="en-US" sz="2800" b="1">
                <a:solidFill>
                  <a:srgbClr val="FF0000"/>
                </a:solidFill>
              </a:rPr>
              <a:t>witness to a lot of transition. That is</a:t>
            </a:r>
          </a:p>
          <a:p>
            <a:pPr>
              <a:lnSpc>
                <a:spcPct val="110000"/>
              </a:lnSpc>
            </a:pPr>
            <a:r>
              <a:rPr lang="en-US" sz="2800" b="1">
                <a:solidFill>
                  <a:srgbClr val="FF0000"/>
                </a:solidFill>
              </a:rPr>
              <a:t>particularly true for a philanthropy, like</a:t>
            </a:r>
          </a:p>
          <a:p>
            <a:pPr>
              <a:lnSpc>
                <a:spcPct val="110000"/>
              </a:lnSpc>
            </a:pPr>
            <a:r>
              <a:rPr lang="en-US" sz="2800" b="1">
                <a:solidFill>
                  <a:srgbClr val="FF0000"/>
                </a:solidFill>
              </a:rPr>
              <a:t>The Commonwealth Fund, whose purpose</a:t>
            </a:r>
          </a:p>
          <a:p>
            <a:pPr>
              <a:lnSpc>
                <a:spcPct val="110000"/>
              </a:lnSpc>
            </a:pPr>
            <a:r>
              <a:rPr lang="en-US" sz="2800" b="1">
                <a:solidFill>
                  <a:srgbClr val="FF0000"/>
                </a:solidFill>
              </a:rPr>
              <a:t>is to bring about positive social change.”</a:t>
            </a:r>
          </a:p>
        </p:txBody>
      </p:sp>
      <p:sp>
        <p:nvSpPr>
          <p:cNvPr id="2" name="Oval 1"/>
          <p:cNvSpPr/>
          <p:nvPr userDrawn="1"/>
        </p:nvSpPr>
        <p:spPr>
          <a:xfrm>
            <a:off x="521878" y="3800209"/>
            <a:ext cx="772617" cy="772617"/>
          </a:xfrm>
          <a:prstGeom prst="ellipse">
            <a:avLst/>
          </a:prstGeom>
          <a:solidFill>
            <a:schemeClr val="accent1">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1357971" y="3888560"/>
            <a:ext cx="2037737" cy="346249"/>
          </a:xfrm>
          <a:prstGeom prst="rect">
            <a:avLst/>
          </a:prstGeom>
          <a:noFill/>
        </p:spPr>
        <p:txBody>
          <a:bodyPr wrap="none" rtlCol="0">
            <a:spAutoFit/>
          </a:bodyPr>
          <a:lstStyle/>
          <a:p>
            <a:pPr>
              <a:lnSpc>
                <a:spcPct val="110000"/>
              </a:lnSpc>
            </a:pPr>
            <a:r>
              <a:rPr lang="en-US" sz="1500" b="1" spc="0" baseline="0">
                <a:solidFill>
                  <a:srgbClr val="FF0000"/>
                </a:solidFill>
              </a:rPr>
              <a:t>David </a:t>
            </a:r>
            <a:r>
              <a:rPr lang="en-US" sz="1500" b="1" spc="0" baseline="0" err="1">
                <a:solidFill>
                  <a:srgbClr val="FF0000"/>
                </a:solidFill>
              </a:rPr>
              <a:t>Blumethal</a:t>
            </a:r>
            <a:r>
              <a:rPr lang="en-US" sz="1500" b="1" spc="0" baseline="0">
                <a:solidFill>
                  <a:srgbClr val="FF0000"/>
                </a:solidFill>
              </a:rPr>
              <a:t>, M.D.</a:t>
            </a:r>
          </a:p>
        </p:txBody>
      </p:sp>
      <p:sp>
        <p:nvSpPr>
          <p:cNvPr id="84" name="TextBox 83"/>
          <p:cNvSpPr txBox="1"/>
          <p:nvPr userDrawn="1"/>
        </p:nvSpPr>
        <p:spPr>
          <a:xfrm>
            <a:off x="1357971" y="4131230"/>
            <a:ext cx="2667718" cy="325923"/>
          </a:xfrm>
          <a:prstGeom prst="rect">
            <a:avLst/>
          </a:prstGeom>
          <a:noFill/>
        </p:spPr>
        <p:txBody>
          <a:bodyPr wrap="none" rtlCol="0">
            <a:spAutoFit/>
          </a:bodyPr>
          <a:lstStyle/>
          <a:p>
            <a:pPr>
              <a:lnSpc>
                <a:spcPct val="110000"/>
              </a:lnSpc>
            </a:pPr>
            <a:r>
              <a:rPr lang="en-US" sz="1500" b="0" spc="0" baseline="0">
                <a:solidFill>
                  <a:srgbClr val="FF0000"/>
                </a:solidFill>
              </a:rPr>
              <a:t>Commonwealth Fund President</a:t>
            </a:r>
          </a:p>
        </p:txBody>
      </p:sp>
      <p:cxnSp>
        <p:nvCxnSpPr>
          <p:cNvPr id="4" name="Straight Connector 3"/>
          <p:cNvCxnSpPr>
            <a:cxnSpLocks/>
          </p:cNvCxnSpPr>
          <p:nvPr userDrawn="1"/>
        </p:nvCxnSpPr>
        <p:spPr>
          <a:xfrm>
            <a:off x="511149" y="437578"/>
            <a:ext cx="0" cy="614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userDrawn="1"/>
        </p:nvSpPr>
        <p:spPr>
          <a:xfrm>
            <a:off x="443010" y="5231482"/>
            <a:ext cx="2896947" cy="244682"/>
          </a:xfrm>
          <a:prstGeom prst="rect">
            <a:avLst/>
          </a:prstGeom>
          <a:noFill/>
        </p:spPr>
        <p:txBody>
          <a:bodyPr wrap="none" rtlCol="0">
            <a:spAutoFit/>
          </a:bodyPr>
          <a:lstStyle/>
          <a:p>
            <a:pPr>
              <a:lnSpc>
                <a:spcPct val="110000"/>
              </a:lnSpc>
            </a:pPr>
            <a:r>
              <a:rPr lang="en-US" sz="900" b="1" i="0" spc="0" baseline="0">
                <a:solidFill>
                  <a:schemeClr val="bg1"/>
                </a:solidFill>
              </a:rPr>
              <a:t>Source: National Center for Education Statistics, 2016</a:t>
            </a:r>
          </a:p>
        </p:txBody>
      </p:sp>
      <p:sp>
        <p:nvSpPr>
          <p:cNvPr id="5" name="Rectangle 4"/>
          <p:cNvSpPr/>
          <p:nvPr userDrawn="1"/>
        </p:nvSpPr>
        <p:spPr>
          <a:xfrm>
            <a:off x="287524" y="355853"/>
            <a:ext cx="8632850" cy="830997"/>
          </a:xfrm>
          <a:prstGeom prst="rect">
            <a:avLst/>
          </a:prstGeom>
        </p:spPr>
        <p:txBody>
          <a:bodyPr wrap="square">
            <a:spAutoFit/>
          </a:bodyPr>
          <a:lstStyle/>
          <a:p>
            <a:pPr algn="ctr"/>
            <a:r>
              <a:rPr lang="en-US" sz="2400">
                <a:solidFill>
                  <a:srgbClr val="FF0000"/>
                </a:solidFill>
                <a:latin typeface="+mj-lt"/>
              </a:rPr>
              <a:t>Exhibit 1. There Is Room for Improvement in</a:t>
            </a:r>
          </a:p>
          <a:p>
            <a:pPr algn="ctr"/>
            <a:r>
              <a:rPr lang="en-US" sz="2400">
                <a:solidFill>
                  <a:srgbClr val="FF0000"/>
                </a:solidFill>
                <a:latin typeface="+mj-lt"/>
              </a:rPr>
              <a:t>Patient-Centered Communication for High-Need Patients</a:t>
            </a:r>
          </a:p>
        </p:txBody>
      </p:sp>
      <p:cxnSp>
        <p:nvCxnSpPr>
          <p:cNvPr id="7" name="Straight Connector 6"/>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620595" y="6042128"/>
            <a:ext cx="1390167" cy="399999"/>
          </a:xfrm>
          <a:prstGeom prst="rect">
            <a:avLst/>
          </a:prstGeom>
        </p:spPr>
      </p:pic>
      <p:sp>
        <p:nvSpPr>
          <p:cNvPr id="12" name="Rectangle 11"/>
          <p:cNvSpPr/>
          <p:nvPr userDrawn="1"/>
        </p:nvSpPr>
        <p:spPr>
          <a:xfrm>
            <a:off x="2248694" y="5928127"/>
            <a:ext cx="6557850" cy="646331"/>
          </a:xfrm>
          <a:prstGeom prst="rect">
            <a:avLst/>
          </a:prstGeom>
        </p:spPr>
        <p:txBody>
          <a:bodyPr wrap="square">
            <a:spAutoFit/>
          </a:bodyPr>
          <a:lstStyle/>
          <a:p>
            <a:r>
              <a:rPr lang="en-US" sz="900">
                <a:solidFill>
                  <a:srgbClr val="FF0000"/>
                </a:solidFill>
              </a:rPr>
              <a:t>Note: Significantly different from not high-need adults at the p&lt;0.05 level. Data: The 2016 Commonwealth Fund Survey of High-Need Patients, June–September 2016.*</a:t>
            </a:r>
          </a:p>
          <a:p>
            <a:r>
              <a:rPr lang="en-US" sz="900">
                <a:solidFill>
                  <a:srgbClr val="FF0000"/>
                </a:solidFill>
              </a:rPr>
              <a:t>Source: J. Ryan, M. K. Abrams, M. M. Doty, T. Shah, and E. C. Schneider, How High-Need Patients Experience Health Care in the United States, The Commonwealth Fund, December 2016.</a:t>
            </a:r>
          </a:p>
        </p:txBody>
      </p:sp>
      <p:sp>
        <p:nvSpPr>
          <p:cNvPr id="8" name="TextBox 7"/>
          <p:cNvSpPr txBox="1"/>
          <p:nvPr userDrawn="1"/>
        </p:nvSpPr>
        <p:spPr>
          <a:xfrm>
            <a:off x="9144000" y="3140968"/>
            <a:ext cx="518091" cy="461665"/>
          </a:xfrm>
          <a:prstGeom prst="rect">
            <a:avLst/>
          </a:prstGeom>
          <a:noFill/>
        </p:spPr>
        <p:txBody>
          <a:bodyPr wrap="none" rtlCol="0">
            <a:spAutoFit/>
          </a:bodyPr>
          <a:lstStyle/>
          <a:p>
            <a:r>
              <a:rPr lang="en-US"/>
              <a:t>15</a:t>
            </a:r>
          </a:p>
        </p:txBody>
      </p:sp>
      <p:pic>
        <p:nvPicPr>
          <p:cNvPr id="13" name="Picture 12"/>
          <p:cNvPicPr>
            <a:picLocks noChangeAspect="1"/>
          </p:cNvPicPr>
          <p:nvPr userDrawn="1"/>
        </p:nvPicPr>
        <p:blipFill>
          <a:blip r:embed="rId3"/>
          <a:stretch>
            <a:fillRect/>
          </a:stretch>
        </p:blipFill>
        <p:spPr>
          <a:xfrm>
            <a:off x="-508" y="0"/>
            <a:ext cx="9144508" cy="6858000"/>
          </a:xfrm>
          <a:prstGeom prst="rect">
            <a:avLst/>
          </a:prstGeom>
        </p:spPr>
      </p:pic>
    </p:spTree>
    <p:extLst>
      <p:ext uri="{BB962C8B-B14F-4D97-AF65-F5344CB8AC3E}">
        <p14:creationId xmlns:p14="http://schemas.microsoft.com/office/powerpoint/2010/main" val="42821246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MW Section Three Layout">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850963"/>
            <a:ext cx="7772400" cy="1470025"/>
          </a:xfrm>
          <a:effectLst/>
        </p:spPr>
        <p:txBody>
          <a:bodyPr>
            <a:normAutofit/>
          </a:bodyPr>
          <a:lstStyle>
            <a:lvl1pPr algn="l">
              <a:lnSpc>
                <a:spcPct val="100000"/>
              </a:lnSpc>
              <a:defRPr sz="4000" spc="0" baseline="0">
                <a:solidFill>
                  <a:schemeClr val="bg1"/>
                </a:solidFill>
                <a:effectLst>
                  <a:outerShdw blurRad="25400" dist="6350" dir="2700000" algn="ctr" rotWithShape="0">
                    <a:srgbClr val="000000">
                      <a:alpha val="40000"/>
                    </a:srgbClr>
                  </a:outerShdw>
                </a:effectLst>
              </a:defRPr>
            </a:lvl1pPr>
          </a:lstStyle>
          <a:p>
            <a:r>
              <a:rPr lang="en-US"/>
              <a:t>Click to edit master title style</a:t>
            </a:r>
          </a:p>
        </p:txBody>
      </p:sp>
      <p:sp>
        <p:nvSpPr>
          <p:cNvPr id="36" name="Subtitle 2"/>
          <p:cNvSpPr>
            <a:spLocks noGrp="1"/>
          </p:cNvSpPr>
          <p:nvPr>
            <p:ph type="subTitle" idx="1" hasCustomPrompt="1"/>
          </p:nvPr>
        </p:nvSpPr>
        <p:spPr>
          <a:xfrm>
            <a:off x="627435" y="1694904"/>
            <a:ext cx="7133854" cy="493860"/>
          </a:xfrm>
        </p:spPr>
        <p:txBody>
          <a:bodyPr>
            <a:normAutofit/>
          </a:bodyPr>
          <a:lstStyle>
            <a:lvl1pPr marL="0" indent="0" algn="l">
              <a:lnSpc>
                <a:spcPct val="100000"/>
              </a:lnSpc>
              <a:buNone/>
              <a:defRPr sz="1300" spc="100" baseline="0">
                <a:solidFill>
                  <a:srgbClr val="D3E3BF"/>
                </a:solidFill>
                <a:latin typeface="InterFace XBold" panose="020B09030302030200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6" y="3270684"/>
            <a:ext cx="7256932" cy="914400"/>
          </a:xfrm>
        </p:spPr>
        <p:txBody>
          <a:bodyPr>
            <a:normAutofit/>
          </a:bodyPr>
          <a:lstStyle>
            <a:lvl1pPr marL="0" indent="0">
              <a:buNone/>
              <a:defRPr sz="1600" spc="0">
                <a:solidFill>
                  <a:schemeClr val="bg1"/>
                </a:solidFill>
              </a:defRPr>
            </a:lvl1pPr>
          </a:lstStyle>
          <a:p>
            <a:pPr lvl="0"/>
            <a:r>
              <a:rPr lang="en-US"/>
              <a:t>Insert sub text</a:t>
            </a:r>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bg1"/>
                </a:solidFill>
                <a:latin typeface="+mn-lt"/>
              </a:rPr>
              <a:pPr algn="ctr"/>
              <a:t>‹#›</a:t>
            </a:fld>
            <a:endParaRPr lang="en-US" sz="900">
              <a:solidFill>
                <a:schemeClr val="bg1"/>
              </a:solidFill>
              <a:latin typeface="+mn-lt"/>
            </a:endParaRPr>
          </a:p>
        </p:txBody>
      </p:sp>
      <p:sp>
        <p:nvSpPr>
          <p:cNvPr id="48" name="Text Placeholder 43"/>
          <p:cNvSpPr>
            <a:spLocks noGrp="1"/>
          </p:cNvSpPr>
          <p:nvPr>
            <p:ph type="body" sz="quarter" idx="11"/>
          </p:nvPr>
        </p:nvSpPr>
        <p:spPr>
          <a:xfrm>
            <a:off x="5112060" y="6263653"/>
            <a:ext cx="2132714" cy="178474"/>
          </a:xfrm>
        </p:spPr>
        <p:txBody>
          <a:bodyPr>
            <a:normAutofit/>
          </a:bodyPr>
          <a:lstStyle>
            <a:lvl1pPr marL="0" indent="0" algn="r">
              <a:buNone/>
              <a:defRPr sz="900" b="1" spc="0">
                <a:solidFill>
                  <a:schemeClr val="bg1"/>
                </a:solidFill>
              </a:defRPr>
            </a:lvl1pPr>
          </a:lstStyle>
          <a:p>
            <a:pPr lvl="0"/>
            <a:r>
              <a:rPr lang="en-US"/>
              <a:t>Edit Master text styles</a:t>
            </a:r>
          </a:p>
        </p:txBody>
      </p:sp>
      <p:sp>
        <p:nvSpPr>
          <p:cNvPr id="49" name="Text Placeholder 43"/>
          <p:cNvSpPr>
            <a:spLocks noGrp="1"/>
          </p:cNvSpPr>
          <p:nvPr>
            <p:ph type="body" sz="quarter" idx="12"/>
          </p:nvPr>
        </p:nvSpPr>
        <p:spPr>
          <a:xfrm>
            <a:off x="7369969" y="6263653"/>
            <a:ext cx="1198475" cy="178474"/>
          </a:xfrm>
        </p:spPr>
        <p:txBody>
          <a:bodyPr>
            <a:normAutofit/>
          </a:bodyPr>
          <a:lstStyle>
            <a:lvl1pPr marL="0" indent="0" algn="l">
              <a:buNone/>
              <a:defRPr sz="900" spc="0">
                <a:solidFill>
                  <a:schemeClr val="bg1"/>
                </a:solidFill>
              </a:defRPr>
            </a:lvl1pPr>
          </a:lstStyle>
          <a:p>
            <a:pPr lvl="0"/>
            <a:r>
              <a:rPr lang="en-US"/>
              <a:t>Edit Master text styles</a:t>
            </a:r>
          </a:p>
        </p:txBody>
      </p:sp>
      <p:cxnSp>
        <p:nvCxnSpPr>
          <p:cNvPr id="50" name="Straight Connector 49"/>
          <p:cNvCxnSpPr>
            <a:cxnSpLocks/>
          </p:cNvCxnSpPr>
          <p:nvPr userDrawn="1"/>
        </p:nvCxnSpPr>
        <p:spPr>
          <a:xfrm>
            <a:off x="7305923" y="6289467"/>
            <a:ext cx="0" cy="97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6771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ontent Layout: 02">
    <p:bg>
      <p:bgPr>
        <a:solidFill>
          <a:srgbClr val="044C7F"/>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B9D6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bg1"/>
                </a:solidFill>
                <a:latin typeface="+mn-lt"/>
              </a:rPr>
              <a:pPr algn="ctr"/>
              <a:t>‹#›</a:t>
            </a:fld>
            <a:endParaRPr lang="en-US" sz="900">
              <a:solidFill>
                <a:schemeClr val="bg1"/>
              </a:solidFill>
              <a:latin typeface="+mn-lt"/>
            </a:endParaRPr>
          </a:p>
        </p:txBody>
      </p:sp>
      <p:cxnSp>
        <p:nvCxnSpPr>
          <p:cNvPr id="50" name="Straight Connector 49"/>
          <p:cNvCxnSpPr>
            <a:cxnSpLocks/>
          </p:cNvCxnSpPr>
          <p:nvPr userDrawn="1"/>
        </p:nvCxnSpPr>
        <p:spPr>
          <a:xfrm>
            <a:off x="7305923" y="6289467"/>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627434" y="3002506"/>
            <a:ext cx="4005072"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Box 29"/>
          <p:cNvSpPr txBox="1"/>
          <p:nvPr userDrawn="1"/>
        </p:nvSpPr>
        <p:spPr>
          <a:xfrm>
            <a:off x="5107299" y="6216043"/>
            <a:ext cx="2225886" cy="230832"/>
          </a:xfrm>
          <a:prstGeom prst="rect">
            <a:avLst/>
          </a:prstGeom>
          <a:noFill/>
        </p:spPr>
        <p:txBody>
          <a:bodyPr wrap="square" rtlCol="0">
            <a:spAutoFit/>
          </a:bodyPr>
          <a:lstStyle/>
          <a:p>
            <a:pPr marL="0" marR="0" lvl="0" indent="0" algn="r"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1" i="0" u="none" strike="noStrike" kern="800" cap="none" spc="0" normalizeH="0" baseline="0" noProof="0">
                <a:ln>
                  <a:noFill/>
                </a:ln>
                <a:solidFill>
                  <a:prstClr val="white"/>
                </a:solidFill>
                <a:effectLst/>
                <a:uLnTx/>
                <a:uFillTx/>
                <a:latin typeface="+mn-lt"/>
                <a:ea typeface="+mn-ea"/>
                <a:cs typeface="+mn-cs"/>
              </a:rPr>
              <a:t>Board of Directors Update</a:t>
            </a:r>
          </a:p>
        </p:txBody>
      </p:sp>
      <p:sp>
        <p:nvSpPr>
          <p:cNvPr id="31" name="TextBox 30"/>
          <p:cNvSpPr txBox="1"/>
          <p:nvPr userDrawn="1"/>
        </p:nvSpPr>
        <p:spPr>
          <a:xfrm>
            <a:off x="7279123" y="6214532"/>
            <a:ext cx="1338621" cy="230832"/>
          </a:xfrm>
          <a:prstGeom prst="rect">
            <a:avLst/>
          </a:prstGeom>
          <a:noFill/>
        </p:spPr>
        <p:txBody>
          <a:bodyPr wrap="square" rtlCol="0">
            <a:spAutoFit/>
          </a:body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0" normalizeH="0" baseline="0" noProof="0">
                <a:ln>
                  <a:noFill/>
                </a:ln>
                <a:solidFill>
                  <a:prstClr val="white"/>
                </a:solidFill>
                <a:effectLst/>
                <a:uLnTx/>
                <a:uFillTx/>
                <a:latin typeface="+mn-lt"/>
                <a:ea typeface="+mn-ea"/>
                <a:cs typeface="+mn-cs"/>
              </a:rPr>
              <a:t>November 2016</a:t>
            </a:r>
          </a:p>
        </p:txBody>
      </p:sp>
      <p:sp>
        <p:nvSpPr>
          <p:cNvPr id="14" name="Text Placeholder 6"/>
          <p:cNvSpPr>
            <a:spLocks noGrp="1"/>
          </p:cNvSpPr>
          <p:nvPr>
            <p:ph type="body" sz="quarter" idx="15"/>
          </p:nvPr>
        </p:nvSpPr>
        <p:spPr>
          <a:xfrm>
            <a:off x="4775953" y="3002506"/>
            <a:ext cx="4008515"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ctrTitle" hasCustomPrompt="1"/>
          </p:nvPr>
        </p:nvSpPr>
        <p:spPr>
          <a:xfrm>
            <a:off x="627435" y="914860"/>
            <a:ext cx="7868336" cy="1255330"/>
          </a:xfrm>
          <a:effectLst/>
        </p:spPr>
        <p:txBody>
          <a:bodyPr anchor="t">
            <a:normAutofit/>
          </a:bodyPr>
          <a:lstStyle>
            <a:lvl1pPr algn="l">
              <a:lnSpc>
                <a:spcPct val="100000"/>
              </a:lnSpc>
              <a:defRPr sz="3900" spc="0" baseline="0">
                <a:solidFill>
                  <a:schemeClr val="bg1"/>
                </a:solidFill>
                <a:effectLst/>
              </a:defRPr>
            </a:lvl1pPr>
          </a:lstStyle>
          <a:p>
            <a:r>
              <a:rPr lang="en-US"/>
              <a:t>Click to edit master title style</a:t>
            </a:r>
          </a:p>
        </p:txBody>
      </p:sp>
      <p:sp>
        <p:nvSpPr>
          <p:cNvPr id="16" name="Subtitle 2"/>
          <p:cNvSpPr>
            <a:spLocks noGrp="1"/>
          </p:cNvSpPr>
          <p:nvPr>
            <p:ph type="subTitle" idx="1" hasCustomPrompt="1"/>
          </p:nvPr>
        </p:nvSpPr>
        <p:spPr>
          <a:xfrm>
            <a:off x="627435" y="332656"/>
            <a:ext cx="7133854" cy="493860"/>
          </a:xfrm>
        </p:spPr>
        <p:txBody>
          <a:bodyPr anchor="b">
            <a:normAutofit/>
          </a:bodyPr>
          <a:lstStyle>
            <a:lvl1pPr marL="0" indent="0" algn="l">
              <a:lnSpc>
                <a:spcPct val="100000"/>
              </a:lnSpc>
              <a:buNone/>
              <a:defRPr sz="1300" b="1" spc="100" baseline="0">
                <a:solidFill>
                  <a:srgbClr val="B9D6DA"/>
                </a:solidFill>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29" name="Text Placeholder 2"/>
          <p:cNvSpPr>
            <a:spLocks noGrp="1"/>
          </p:cNvSpPr>
          <p:nvPr>
            <p:ph type="body" idx="22"/>
          </p:nvPr>
        </p:nvSpPr>
        <p:spPr>
          <a:xfrm>
            <a:off x="627434" y="2246675"/>
            <a:ext cx="7556446" cy="246221"/>
          </a:xfrm>
        </p:spPr>
        <p:txBody>
          <a:bodyPr wrap="square" anchor="t">
            <a:spAutoFit/>
          </a:bodyPr>
          <a:lstStyle>
            <a:lvl1pPr marL="0" indent="0">
              <a:lnSpc>
                <a:spcPct val="100000"/>
              </a:lnSpc>
              <a:spcBef>
                <a:spcPts val="800"/>
              </a:spcBef>
              <a:buNone/>
              <a:defRPr sz="1600" b="1" spc="0">
                <a:solidFill>
                  <a:schemeClr val="bg1"/>
                </a:solidFill>
                <a:latin typeface="+mn-lt"/>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42741481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CMWF Graph - Blu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1" y="5999997"/>
            <a:ext cx="5567641"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066" y="6159014"/>
            <a:ext cx="1921542" cy="429995"/>
          </a:xfrm>
          <a:prstGeom prst="rect">
            <a:avLst/>
          </a:prstGeom>
        </p:spPr>
      </p:pic>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Tree>
    <p:extLst>
      <p:ext uri="{BB962C8B-B14F-4D97-AF65-F5344CB8AC3E}">
        <p14:creationId xmlns:p14="http://schemas.microsoft.com/office/powerpoint/2010/main" val="34474282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2042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2123728" y="6368920"/>
            <a:ext cx="6948770" cy="408452"/>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a:t>Source:</a:t>
            </a:r>
          </a:p>
        </p:txBody>
      </p:sp>
      <p:sp>
        <p:nvSpPr>
          <p:cNvPr id="53" name="Title 1"/>
          <p:cNvSpPr>
            <a:spLocks noGrp="1"/>
          </p:cNvSpPr>
          <p:nvPr>
            <p:ph type="ctrTitle" hasCustomPrompt="1"/>
          </p:nvPr>
        </p:nvSpPr>
        <p:spPr>
          <a:xfrm>
            <a:off x="71500" y="296652"/>
            <a:ext cx="9001000" cy="756084"/>
          </a:xfrm>
          <a:effectLst/>
        </p:spPr>
        <p:txBody>
          <a:bodyPr anchor="t">
            <a:normAutofit/>
          </a:bodyPr>
          <a:lstStyle>
            <a:lvl1pPr algn="l">
              <a:lnSpc>
                <a:spcPct val="110000"/>
              </a:lnSpc>
              <a:defRPr sz="20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71500" y="1052736"/>
            <a:ext cx="9000999" cy="4596104"/>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500"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9" name="Picture 8">
            <a:extLst>
              <a:ext uri="{FF2B5EF4-FFF2-40B4-BE49-F238E27FC236}">
                <a16:creationId xmlns:a16="http://schemas.microsoft.com/office/drawing/2014/main" id="{8FF54D87-F117-BA45-BBA8-94B4CEDF6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3" y="6373368"/>
            <a:ext cx="1837943" cy="411287"/>
          </a:xfrm>
          <a:prstGeom prst="rect">
            <a:avLst/>
          </a:prstGeom>
        </p:spPr>
      </p:pic>
    </p:spTree>
    <p:extLst>
      <p:ext uri="{BB962C8B-B14F-4D97-AF65-F5344CB8AC3E}">
        <p14:creationId xmlns:p14="http://schemas.microsoft.com/office/powerpoint/2010/main" val="3552665086"/>
      </p:ext>
    </p:extLst>
  </p:cSld>
  <p:clrMapOvr>
    <a:masterClrMapping/>
  </p:clrMapOvr>
  <p:hf sldNum="0"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02399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727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2298334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Graph Layout: 01">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799691" y="6368920"/>
            <a:ext cx="7272807" cy="408452"/>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900"/>
          </a:p>
        </p:txBody>
      </p:sp>
      <p:sp>
        <p:nvSpPr>
          <p:cNvPr id="8" name="Rectangle 7"/>
          <p:cNvSpPr/>
          <p:nvPr userDrawn="1"/>
        </p:nvSpPr>
        <p:spPr>
          <a:xfrm>
            <a:off x="0" y="0"/>
            <a:ext cx="9144000" cy="6284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p:nvPr>
        </p:nvSpPr>
        <p:spPr>
          <a:xfrm>
            <a:off x="98134" y="0"/>
            <a:ext cx="9001000" cy="628410"/>
          </a:xfrm>
          <a:effectLst/>
        </p:spPr>
        <p:txBody>
          <a:bodyPr anchor="ctr">
            <a:noAutofit/>
          </a:bodyPr>
          <a:lstStyle>
            <a:lvl1pPr algn="l">
              <a:lnSpc>
                <a:spcPct val="90000"/>
              </a:lnSpc>
              <a:defRPr sz="1800" b="1" i="0" spc="0" baseline="0">
                <a:solidFill>
                  <a:schemeClr val="bg1"/>
                </a:solidFill>
                <a:effectLst/>
                <a:latin typeface="InterFace" charset="0"/>
                <a:ea typeface="InterFace" charset="0"/>
                <a:cs typeface="InterFace" charset="0"/>
              </a:defRPr>
            </a:lvl1pPr>
          </a:lstStyle>
          <a:p>
            <a:endParaRPr lang="en-US"/>
          </a:p>
        </p:txBody>
      </p:sp>
      <p:sp>
        <p:nvSpPr>
          <p:cNvPr id="57" name="Chart Placeholder 5"/>
          <p:cNvSpPr>
            <a:spLocks noGrp="1"/>
          </p:cNvSpPr>
          <p:nvPr>
            <p:ph type="chart" sz="quarter" idx="19"/>
          </p:nvPr>
        </p:nvSpPr>
        <p:spPr>
          <a:xfrm>
            <a:off x="71500" y="1052736"/>
            <a:ext cx="9000999" cy="4596104"/>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22"/>
          </p:nvPr>
        </p:nvSpPr>
        <p:spPr>
          <a:xfrm>
            <a:off x="71500" y="5697252"/>
            <a:ext cx="9001063" cy="495834"/>
          </a:xfrm>
        </p:spPr>
        <p:txBody>
          <a:bodyPr anchor="b" anchorCtr="0">
            <a:noAutofit/>
          </a:bodyPr>
          <a:lstStyle>
            <a:lvl1pPr marL="0" indent="0">
              <a:lnSpc>
                <a:spcPct val="90000"/>
              </a:lnSpc>
              <a:spcBef>
                <a:spcPts val="0"/>
              </a:spcBef>
              <a:spcAft>
                <a:spcPts val="600"/>
              </a:spcAft>
              <a:buNone/>
              <a:defRPr lang="en-US" sz="900" b="0" i="0" smtClean="0">
                <a:solidFill>
                  <a:schemeClr val="tx1"/>
                </a:solidFill>
                <a:effectLst/>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pic>
        <p:nvPicPr>
          <p:cNvPr id="9" name="Picture 8">
            <a:extLst>
              <a:ext uri="{FF2B5EF4-FFF2-40B4-BE49-F238E27FC236}">
                <a16:creationId xmlns:a16="http://schemas.microsoft.com/office/drawing/2014/main" id="{8C60B9FE-8C74-D946-9B2E-D5E39876B4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Tree>
    <p:extLst>
      <p:ext uri="{BB962C8B-B14F-4D97-AF65-F5344CB8AC3E}">
        <p14:creationId xmlns:p14="http://schemas.microsoft.com/office/powerpoint/2010/main" val="4102896644"/>
      </p:ext>
    </p:extLst>
  </p:cSld>
  <p:clrMapOvr>
    <a:masterClrMapping/>
  </p:clrMapOvr>
  <p:hf sldNum="0"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19" name="Text Placeholder 18"/>
          <p:cNvSpPr>
            <a:spLocks noGrp="1"/>
          </p:cNvSpPr>
          <p:nvPr>
            <p:ph type="body" sz="quarter" idx="10"/>
          </p:nvPr>
        </p:nvSpPr>
        <p:spPr>
          <a:xfrm>
            <a:off x="0" y="0"/>
            <a:ext cx="9144000" cy="301752"/>
          </a:xfrm>
          <a:prstGeom prst="rect">
            <a:avLst/>
          </a:prstGeom>
        </p:spPr>
        <p:txBody>
          <a:bodyPr/>
          <a:lstStyle>
            <a:lvl1pPr marL="0" indent="0">
              <a:buNone/>
              <a:defRPr sz="1600" b="0" i="0">
                <a:solidFill>
                  <a:schemeClr val="accent6"/>
                </a:solidFill>
                <a:latin typeface="Calibri Light" charset="0"/>
                <a:ea typeface="Calibri Light" charset="0"/>
                <a:cs typeface="Calibri Light" charset="0"/>
              </a:defRPr>
            </a:lvl1pPr>
            <a:lvl2pPr marL="457200" indent="0">
              <a:buNone/>
              <a:defRPr sz="1600" b="0" i="0">
                <a:solidFill>
                  <a:schemeClr val="accent6"/>
                </a:solidFill>
                <a:latin typeface="Calibri Light" charset="0"/>
                <a:ea typeface="Calibri Light" charset="0"/>
                <a:cs typeface="Calibri Light" charset="0"/>
              </a:defRPr>
            </a:lvl2pPr>
            <a:lvl3pPr marL="914400" indent="0">
              <a:buNone/>
              <a:defRPr sz="1600" b="0" i="0">
                <a:solidFill>
                  <a:schemeClr val="accent6"/>
                </a:solidFill>
                <a:latin typeface="Calibri Light" charset="0"/>
                <a:ea typeface="Calibri Light" charset="0"/>
                <a:cs typeface="Calibri Light" charset="0"/>
              </a:defRPr>
            </a:lvl3pPr>
            <a:lvl4pPr marL="1371600" indent="0">
              <a:buNone/>
              <a:defRPr sz="1600" b="0" i="0">
                <a:solidFill>
                  <a:schemeClr val="accent6"/>
                </a:solidFill>
                <a:latin typeface="Calibri Light" charset="0"/>
                <a:ea typeface="Calibri Light" charset="0"/>
                <a:cs typeface="Calibri Light" charset="0"/>
              </a:defRPr>
            </a:lvl4pPr>
            <a:lvl5pPr marL="1828800" indent="0">
              <a:buNone/>
              <a:defRPr sz="1600" b="0"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2" name="Text Placeholder 21"/>
          <p:cNvSpPr>
            <a:spLocks noGrp="1"/>
          </p:cNvSpPr>
          <p:nvPr>
            <p:ph type="body" sz="quarter" idx="11"/>
          </p:nvPr>
        </p:nvSpPr>
        <p:spPr>
          <a:xfrm>
            <a:off x="-1" y="304800"/>
            <a:ext cx="9132017" cy="911352"/>
          </a:xfrm>
          <a:prstGeom prst="rect">
            <a:avLst/>
          </a:prstGeom>
        </p:spPr>
        <p:txBody>
          <a:bodyPr/>
          <a:lstStyle>
            <a:lvl1pPr marL="0" indent="0">
              <a:lnSpc>
                <a:spcPct val="90000"/>
              </a:lnSpc>
              <a:spcBef>
                <a:spcPts val="0"/>
              </a:spcBef>
              <a:buNone/>
              <a:defRPr sz="2600" b="1" i="0">
                <a:solidFill>
                  <a:schemeClr val="accent6"/>
                </a:solidFill>
                <a:latin typeface="Calibri Light" charset="0"/>
                <a:ea typeface="Calibri Light" charset="0"/>
                <a:cs typeface="Calibri Light"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5" name="Text Placeholder 24"/>
          <p:cNvSpPr>
            <a:spLocks noGrp="1"/>
          </p:cNvSpPr>
          <p:nvPr>
            <p:ph type="body" sz="quarter" idx="12"/>
          </p:nvPr>
        </p:nvSpPr>
        <p:spPr>
          <a:xfrm>
            <a:off x="0" y="5524500"/>
            <a:ext cx="9144000" cy="604264"/>
          </a:xfrm>
          <a:prstGeom prst="rect">
            <a:avLst/>
          </a:prstGeom>
        </p:spPr>
        <p:txBody>
          <a:bodyPr anchor="b" anchorCtr="0"/>
          <a:lstStyle>
            <a:lvl1pPr marL="0" indent="0">
              <a:buNone/>
              <a:defRPr sz="1100">
                <a:solidFill>
                  <a:schemeClr val="accent6"/>
                </a:solidFill>
                <a:latin typeface="Calibri" charset="0"/>
                <a:ea typeface="Calibri"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a:t>Click to edit Master text styles</a:t>
            </a:r>
          </a:p>
        </p:txBody>
      </p:sp>
    </p:spTree>
    <p:extLst>
      <p:ext uri="{BB962C8B-B14F-4D97-AF65-F5344CB8AC3E}">
        <p14:creationId xmlns:p14="http://schemas.microsoft.com/office/powerpoint/2010/main" val="3865657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7" name="Slide Number Placeholder 5">
            <a:extLst>
              <a:ext uri="{FF2B5EF4-FFF2-40B4-BE49-F238E27FC236}">
                <a16:creationId xmlns:a16="http://schemas.microsoft.com/office/drawing/2014/main" id="{9C34CA94-E2B6-4703-B8F5-4FFEC8DAF4CD}"/>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a:solidFill>
                <a:schemeClr val="tx2"/>
              </a:solidFill>
              <a:latin typeface="+mn-lt"/>
            </a:endParaRPr>
          </a:p>
        </p:txBody>
      </p:sp>
    </p:spTree>
    <p:extLst>
      <p:ext uri="{BB962C8B-B14F-4D97-AF65-F5344CB8AC3E}">
        <p14:creationId xmlns:p14="http://schemas.microsoft.com/office/powerpoint/2010/main" val="3773991365"/>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71500" y="296652"/>
            <a:ext cx="9001000" cy="756084"/>
          </a:xfrm>
          <a:effectLst/>
        </p:spPr>
        <p:txBody>
          <a:bodyPr anchor="t">
            <a:normAutofit/>
          </a:bodyPr>
          <a:lstStyle>
            <a:lvl1pPr algn="l">
              <a:lnSpc>
                <a:spcPct val="110000"/>
              </a:lnSpc>
              <a:defRPr sz="20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71500" y="1052736"/>
            <a:ext cx="9000999" cy="4596104"/>
          </a:xfrm>
        </p:spPr>
        <p:txBody>
          <a:bodyPr>
            <a:normAutofit/>
          </a:bodyPr>
          <a:lstStyle>
            <a:lvl1pPr>
              <a:defRPr sz="1300">
                <a:solidFill>
                  <a:srgbClr val="4C515A"/>
                </a:solidFill>
              </a:defRPr>
            </a:lvl1pPr>
          </a:lstStyle>
          <a:p>
            <a:r>
              <a:rPr lang="en-US"/>
              <a:t>Click icon to add chart</a:t>
            </a:r>
          </a:p>
        </p:txBody>
      </p:sp>
      <p:cxnSp>
        <p:nvCxnSpPr>
          <p:cNvPr id="61" name="Straight Connector 60"/>
          <p:cNvCxnSpPr>
            <a:cxnSpLocks/>
          </p:cNvCxnSpPr>
          <p:nvPr/>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500"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11" name="Picture 10">
            <a:extLst>
              <a:ext uri="{FF2B5EF4-FFF2-40B4-BE49-F238E27FC236}">
                <a16:creationId xmlns:a16="http://schemas.microsoft.com/office/drawing/2014/main" id="{2A0AEE61-C891-BA42-B7F1-B1A62EBB51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
        <p:nvSpPr>
          <p:cNvPr id="2" name="TextBox 1">
            <a:extLst>
              <a:ext uri="{FF2B5EF4-FFF2-40B4-BE49-F238E27FC236}">
                <a16:creationId xmlns:a16="http://schemas.microsoft.com/office/drawing/2014/main" id="{40DEC17A-1645-5447-BE15-F96248D56B9B}"/>
              </a:ext>
            </a:extLst>
          </p:cNvPr>
          <p:cNvSpPr txBox="1"/>
          <p:nvPr userDrawn="1"/>
        </p:nvSpPr>
        <p:spPr>
          <a:xfrm>
            <a:off x="-2692400" y="497840"/>
            <a:ext cx="0" cy="0"/>
          </a:xfrm>
          <a:prstGeom prst="rect">
            <a:avLst/>
          </a:prstGeom>
          <a:noFill/>
        </p:spPr>
        <p:txBody>
          <a:bodyPr wrap="non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pPr>
            <a:endParaRPr lang="en-US" sz="900"/>
          </a:p>
        </p:txBody>
      </p:sp>
      <p:sp>
        <p:nvSpPr>
          <p:cNvPr id="9" name="TextBox 8">
            <a:extLst>
              <a:ext uri="{FF2B5EF4-FFF2-40B4-BE49-F238E27FC236}">
                <a16:creationId xmlns:a16="http://schemas.microsoft.com/office/drawing/2014/main" id="{4915A646-8BAA-C943-AC84-369B29354CFD}"/>
              </a:ext>
            </a:extLst>
          </p:cNvPr>
          <p:cNvSpPr txBox="1"/>
          <p:nvPr userDrawn="1"/>
        </p:nvSpPr>
        <p:spPr>
          <a:xfrm>
            <a:off x="1763687" y="6368920"/>
            <a:ext cx="7344817" cy="408452"/>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latin typeface="+mn-lt"/>
              </a:rPr>
              <a:t>Source: Sara R. Collins, David C. Radley, and Jesse Baumgartner, </a:t>
            </a:r>
            <a:r>
              <a:rPr lang="en-US" sz="900" i="1" dirty="0">
                <a:latin typeface="+mn-lt"/>
              </a:rPr>
              <a:t>Trends in Employer Health Care Coverage, 2010–2020  </a:t>
            </a:r>
            <a:r>
              <a:rPr lang="en-US" sz="900" dirty="0">
                <a:latin typeface="+mn-lt"/>
              </a:rPr>
              <a:t>(Commonwealth Fund, Dec. 2021).</a:t>
            </a:r>
          </a:p>
        </p:txBody>
      </p:sp>
    </p:spTree>
    <p:extLst>
      <p:ext uri="{BB962C8B-B14F-4D97-AF65-F5344CB8AC3E}">
        <p14:creationId xmlns:p14="http://schemas.microsoft.com/office/powerpoint/2010/main" val="9615587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34720131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bg1"/>
                </a:solidFill>
                <a:latin typeface="+mn-lt"/>
              </a:rPr>
              <a:pPr algn="r"/>
              <a:t>‹#›</a:t>
            </a:fld>
            <a:endParaRPr lang="en-US" sz="1400" dirty="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2011394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0182424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7223355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3460779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910827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7814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25294499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14324124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2231860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41114999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881685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3733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1115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6045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7363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50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52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bg1"/>
                </a:solidFill>
                <a:latin typeface="+mn-lt"/>
              </a:rPr>
              <a:pPr algn="r"/>
              <a:t>‹#›</a:t>
            </a:fld>
            <a:endParaRPr lang="en-US" sz="1400" dirty="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7512078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5783625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dirty="0"/>
              <a:t>Drag picture to placeholder or click icon to add</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9340193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620496312"/>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299122456"/>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dirty="0"/>
              <a:t>Drag picture to placeholder or click icon to add</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711879569"/>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8" name="Slide Number Placeholder 5">
            <a:extLst>
              <a:ext uri="{FF2B5EF4-FFF2-40B4-BE49-F238E27FC236}">
                <a16:creationId xmlns:a16="http://schemas.microsoft.com/office/drawing/2014/main" id="{4858ABFE-E7D8-4CEF-9DEE-6D65FD8D3977}"/>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Tree>
    <p:extLst>
      <p:ext uri="{BB962C8B-B14F-4D97-AF65-F5344CB8AC3E}">
        <p14:creationId xmlns:p14="http://schemas.microsoft.com/office/powerpoint/2010/main" val="1968567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8" name="Slide Number Placeholder 5">
            <a:extLst>
              <a:ext uri="{FF2B5EF4-FFF2-40B4-BE49-F238E27FC236}">
                <a16:creationId xmlns:a16="http://schemas.microsoft.com/office/drawing/2014/main" id="{1B71D384-C107-4783-8768-02DAE67D209A}"/>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Tree>
    <p:extLst>
      <p:ext uri="{BB962C8B-B14F-4D97-AF65-F5344CB8AC3E}">
        <p14:creationId xmlns:p14="http://schemas.microsoft.com/office/powerpoint/2010/main" val="11124330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6070468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343026"/>
            <a:ext cx="7919046"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4622005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7319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803854810"/>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dirty="0"/>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804178562"/>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152650" y="5999997"/>
            <a:ext cx="6325525"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2" name="Rectangle 11">
            <a:extLst>
              <a:ext uri="{FF2B5EF4-FFF2-40B4-BE49-F238E27FC236}">
                <a16:creationId xmlns:a16="http://schemas.microsoft.com/office/drawing/2014/main" id="{AAF80E98-87C5-3747-B455-FD0354C39028}"/>
              </a:ext>
            </a:extLst>
          </p:cNvPr>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7254936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2485377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1722418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318271047"/>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522190286"/>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dirty="0"/>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985145866"/>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5158254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056516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589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1534000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342219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4093060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169829961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10336796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7870679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2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19" name="Text Placeholder 18"/>
          <p:cNvSpPr>
            <a:spLocks noGrp="1"/>
          </p:cNvSpPr>
          <p:nvPr>
            <p:ph type="body" sz="quarter" idx="10"/>
          </p:nvPr>
        </p:nvSpPr>
        <p:spPr>
          <a:xfrm>
            <a:off x="0" y="0"/>
            <a:ext cx="9144000" cy="301752"/>
          </a:xfrm>
          <a:prstGeom prst="rect">
            <a:avLst/>
          </a:prstGeom>
        </p:spPr>
        <p:txBody>
          <a:bodyPr/>
          <a:lstStyle>
            <a:lvl1pPr marL="0" indent="0">
              <a:buNone/>
              <a:defRPr sz="1600" b="0" i="0">
                <a:solidFill>
                  <a:schemeClr val="accent6"/>
                </a:solidFill>
                <a:latin typeface="Calibri Light" charset="0"/>
                <a:ea typeface="Calibri Light" charset="0"/>
                <a:cs typeface="Calibri Light" charset="0"/>
              </a:defRPr>
            </a:lvl1pPr>
            <a:lvl2pPr marL="457200" indent="0">
              <a:buNone/>
              <a:defRPr sz="1600" b="0" i="0">
                <a:solidFill>
                  <a:schemeClr val="accent6"/>
                </a:solidFill>
                <a:latin typeface="Calibri Light" charset="0"/>
                <a:ea typeface="Calibri Light" charset="0"/>
                <a:cs typeface="Calibri Light" charset="0"/>
              </a:defRPr>
            </a:lvl2pPr>
            <a:lvl3pPr marL="914400" indent="0">
              <a:buNone/>
              <a:defRPr sz="1600" b="0" i="0">
                <a:solidFill>
                  <a:schemeClr val="accent6"/>
                </a:solidFill>
                <a:latin typeface="Calibri Light" charset="0"/>
                <a:ea typeface="Calibri Light" charset="0"/>
                <a:cs typeface="Calibri Light" charset="0"/>
              </a:defRPr>
            </a:lvl3pPr>
            <a:lvl4pPr marL="1371600" indent="0">
              <a:buNone/>
              <a:defRPr sz="1600" b="0" i="0">
                <a:solidFill>
                  <a:schemeClr val="accent6"/>
                </a:solidFill>
                <a:latin typeface="Calibri Light" charset="0"/>
                <a:ea typeface="Calibri Light" charset="0"/>
                <a:cs typeface="Calibri Light" charset="0"/>
              </a:defRPr>
            </a:lvl4pPr>
            <a:lvl5pPr marL="1828800" indent="0">
              <a:buNone/>
              <a:defRPr sz="1600" b="0"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2" name="Text Placeholder 21"/>
          <p:cNvSpPr>
            <a:spLocks noGrp="1"/>
          </p:cNvSpPr>
          <p:nvPr>
            <p:ph type="body" sz="quarter" idx="11"/>
          </p:nvPr>
        </p:nvSpPr>
        <p:spPr>
          <a:xfrm>
            <a:off x="-1" y="304800"/>
            <a:ext cx="9132017" cy="911352"/>
          </a:xfrm>
          <a:prstGeom prst="rect">
            <a:avLst/>
          </a:prstGeom>
        </p:spPr>
        <p:txBody>
          <a:bodyPr/>
          <a:lstStyle>
            <a:lvl1pPr marL="0" indent="0">
              <a:lnSpc>
                <a:spcPct val="90000"/>
              </a:lnSpc>
              <a:spcBef>
                <a:spcPts val="0"/>
              </a:spcBef>
              <a:buNone/>
              <a:defRPr sz="2600" b="1" i="0">
                <a:solidFill>
                  <a:schemeClr val="accent6"/>
                </a:solidFill>
                <a:latin typeface="Calibri Light" charset="0"/>
                <a:ea typeface="Calibri Light" charset="0"/>
                <a:cs typeface="Calibri Light"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5" name="Text Placeholder 24"/>
          <p:cNvSpPr>
            <a:spLocks noGrp="1"/>
          </p:cNvSpPr>
          <p:nvPr>
            <p:ph type="body" sz="quarter" idx="12"/>
          </p:nvPr>
        </p:nvSpPr>
        <p:spPr>
          <a:xfrm>
            <a:off x="0" y="5524500"/>
            <a:ext cx="9144000" cy="604264"/>
          </a:xfrm>
          <a:prstGeom prst="rect">
            <a:avLst/>
          </a:prstGeom>
        </p:spPr>
        <p:txBody>
          <a:bodyPr anchor="b" anchorCtr="0"/>
          <a:lstStyle>
            <a:lvl1pPr marL="0" indent="0">
              <a:buNone/>
              <a:defRPr sz="1100" b="0" i="0">
                <a:solidFill>
                  <a:schemeClr val="accent6"/>
                </a:solidFill>
                <a:latin typeface="Trebuchet MS" panose="020B0703020202090204" pitchFamily="34" charset="0"/>
                <a:ea typeface="Trebuchet MS" panose="020B0703020202090204" pitchFamily="34"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a:t>Click to edit Master text styles</a:t>
            </a:r>
          </a:p>
        </p:txBody>
      </p:sp>
    </p:spTree>
    <p:extLst>
      <p:ext uri="{BB962C8B-B14F-4D97-AF65-F5344CB8AC3E}">
        <p14:creationId xmlns:p14="http://schemas.microsoft.com/office/powerpoint/2010/main" val="7438536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066" y="6156774"/>
            <a:ext cx="1921542" cy="434475"/>
          </a:xfrm>
          <a:prstGeom prst="rect">
            <a:avLst/>
          </a:prstGeom>
        </p:spPr>
      </p:pic>
    </p:spTree>
    <p:extLst>
      <p:ext uri="{BB962C8B-B14F-4D97-AF65-F5344CB8AC3E}">
        <p14:creationId xmlns:p14="http://schemas.microsoft.com/office/powerpoint/2010/main" val="12958478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7" name="Slide Number Placeholder 5">
            <a:extLst>
              <a:ext uri="{FF2B5EF4-FFF2-40B4-BE49-F238E27FC236}">
                <a16:creationId xmlns:a16="http://schemas.microsoft.com/office/drawing/2014/main" id="{9C34CA94-E2B6-4703-B8F5-4FFEC8DAF4CD}"/>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Tree>
    <p:extLst>
      <p:ext uri="{BB962C8B-B14F-4D97-AF65-F5344CB8AC3E}">
        <p14:creationId xmlns:p14="http://schemas.microsoft.com/office/powerpoint/2010/main" val="31391662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9952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5314" y="354485"/>
            <a:ext cx="8838200" cy="947956"/>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dirty="0"/>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9" name="Text Placeholder 5"/>
          <p:cNvSpPr>
            <a:spLocks noGrp="1"/>
          </p:cNvSpPr>
          <p:nvPr>
            <p:ph type="body" sz="quarter" idx="22" hasCustomPrompt="1"/>
          </p:nvPr>
        </p:nvSpPr>
        <p:spPr>
          <a:xfrm>
            <a:off x="7282094" y="60753"/>
            <a:ext cx="1713988" cy="298476"/>
          </a:xfrm>
        </p:spPr>
        <p:txBody>
          <a:bodyPr anchor="ctr">
            <a:noAutofit/>
          </a:bodyPr>
          <a:lstStyle>
            <a:lvl1pPr marL="0" indent="0" algn="r">
              <a:buNone/>
              <a:defRPr sz="1200" b="1">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Tree>
    <p:extLst>
      <p:ext uri="{BB962C8B-B14F-4D97-AF65-F5344CB8AC3E}">
        <p14:creationId xmlns:p14="http://schemas.microsoft.com/office/powerpoint/2010/main" val="3349727170"/>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9144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Arial" panose="020B0604020202020204" pitchFamily="34" charset="0"/>
            </a:endParaRPr>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71501" y="1259840"/>
            <a:ext cx="9000999" cy="4389000"/>
          </a:xfrm>
        </p:spPr>
        <p:txBody>
          <a:bodyPr>
            <a:normAutofit/>
          </a:bodyPr>
          <a:lstStyle>
            <a:lvl1pPr marL="0" indent="0">
              <a:buNone/>
              <a:defRPr sz="1300" b="0" i="0">
                <a:solidFill>
                  <a:schemeClr val="tx1"/>
                </a:solidFill>
                <a:latin typeface="Arial" panose="020B0604020202020204" pitchFamily="34" charset="0"/>
                <a:cs typeface="Arial" panose="020B0604020202020204" pitchFamily="34" charset="0"/>
              </a:defRPr>
            </a:lvl1pPr>
          </a:lstStyle>
          <a:p>
            <a:endParaRPr lang="en-US"/>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60"/>
          </a:xfrm>
        </p:spPr>
        <p:txBody>
          <a:bodyPr>
            <a:normAutofit/>
          </a:bodyPr>
          <a:lstStyle>
            <a:lvl1pPr algn="l">
              <a:lnSpc>
                <a:spcPct val="100000"/>
              </a:lnSpc>
              <a:defRPr sz="1800" b="0" i="0" spc="0">
                <a:solidFill>
                  <a:schemeClr val="bg1"/>
                </a:solidFill>
                <a:latin typeface="Georgia" panose="02040502050405020303" pitchFamily="18" charset="0"/>
              </a:defRPr>
            </a:lvl1pPr>
          </a:lstStyle>
          <a:p>
            <a:r>
              <a:rPr lang="en-US"/>
              <a:t>Click to edit Master title style</a:t>
            </a:r>
          </a:p>
        </p:txBody>
      </p:sp>
      <p:pic>
        <p:nvPicPr>
          <p:cNvPr id="8" name="Picture 7">
            <a:extLst>
              <a:ext uri="{FF2B5EF4-FFF2-40B4-BE49-F238E27FC236}">
                <a16:creationId xmlns:a16="http://schemas.microsoft.com/office/drawing/2014/main" id="{DAF191D3-54B4-4C4C-8206-6943E947856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7596336" y="6345324"/>
            <a:ext cx="1476164" cy="468052"/>
          </a:xfrm>
          <a:prstGeom prst="rect">
            <a:avLst/>
          </a:prstGeom>
        </p:spPr>
      </p:pic>
      <p:sp>
        <p:nvSpPr>
          <p:cNvPr id="9" name="TextBox 8">
            <a:extLst>
              <a:ext uri="{FF2B5EF4-FFF2-40B4-BE49-F238E27FC236}">
                <a16:creationId xmlns:a16="http://schemas.microsoft.com/office/drawing/2014/main" id="{D4E5BFCE-1A2D-B94D-8E6F-7A9F5E4C24F7}"/>
              </a:ext>
            </a:extLst>
          </p:cNvPr>
          <p:cNvSpPr txBox="1"/>
          <p:nvPr userDrawn="1"/>
        </p:nvSpPr>
        <p:spPr>
          <a:xfrm>
            <a:off x="71500" y="6394513"/>
            <a:ext cx="7030340"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dirty="0">
                <a:latin typeface="Arial" panose="020B0604020202020204" pitchFamily="34" charset="0"/>
                <a:cs typeface="Arial" panose="020B0604020202020204" pitchFamily="34" charset="0"/>
              </a:rPr>
              <a:t>Source: Sara R. Collins, Gabriella N. Aboulafia, and Munira Z. Gunja, </a:t>
            </a:r>
            <a:r>
              <a:rPr lang="en-US" sz="800" b="0" i="1" dirty="0">
                <a:latin typeface="Arial" panose="020B0604020202020204" pitchFamily="34" charset="0"/>
                <a:cs typeface="Arial" panose="020B0604020202020204" pitchFamily="34" charset="0"/>
              </a:rPr>
              <a:t>As the Pandemic Eases, What Is the State of Health Care Coverage and Affordability in the U.S.? Findings from the Commonwealth Fund Health Care Coverage and COVID-19 Survey, March–June 2021 </a:t>
            </a:r>
            <a:r>
              <a:rPr lang="en-US" sz="800" b="0" i="0" dirty="0">
                <a:latin typeface="Arial" panose="020B0604020202020204" pitchFamily="34" charset="0"/>
                <a:cs typeface="Arial" panose="020B0604020202020204" pitchFamily="34" charset="0"/>
              </a:rPr>
              <a:t>(Commonwealth Fund, July 2021).</a:t>
            </a:r>
          </a:p>
        </p:txBody>
      </p:sp>
    </p:spTree>
    <p:extLst>
      <p:ext uri="{BB962C8B-B14F-4D97-AF65-F5344CB8AC3E}">
        <p14:creationId xmlns:p14="http://schemas.microsoft.com/office/powerpoint/2010/main" val="50120725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71500" y="296652"/>
            <a:ext cx="9001000" cy="756084"/>
          </a:xfrm>
          <a:effectLst/>
        </p:spPr>
        <p:txBody>
          <a:bodyPr anchor="t">
            <a:normAutofit/>
          </a:bodyPr>
          <a:lstStyle>
            <a:lvl1pPr algn="l">
              <a:lnSpc>
                <a:spcPct val="110000"/>
              </a:lnSpc>
              <a:defRPr sz="20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71500" y="1052736"/>
            <a:ext cx="9000999" cy="4596104"/>
          </a:xfrm>
        </p:spPr>
        <p:txBody>
          <a:bodyPr>
            <a:normAutofit/>
          </a:bodyPr>
          <a:lstStyle>
            <a:lvl1pPr>
              <a:defRPr sz="1300">
                <a:solidFill>
                  <a:srgbClr val="4C515A"/>
                </a:solidFill>
              </a:defRPr>
            </a:lvl1pPr>
          </a:lstStyle>
          <a:p>
            <a:r>
              <a:rPr lang="en-US"/>
              <a:t>Click icon to add chart</a:t>
            </a:r>
          </a:p>
        </p:txBody>
      </p:sp>
      <p:cxnSp>
        <p:nvCxnSpPr>
          <p:cNvPr id="61" name="Straight Connector 60"/>
          <p:cNvCxnSpPr>
            <a:cxnSpLocks/>
          </p:cNvCxnSpPr>
          <p:nvPr/>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500"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11" name="Picture 10">
            <a:extLst>
              <a:ext uri="{FF2B5EF4-FFF2-40B4-BE49-F238E27FC236}">
                <a16:creationId xmlns:a16="http://schemas.microsoft.com/office/drawing/2014/main" id="{2A0AEE61-C891-BA42-B7F1-B1A62EBB51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
        <p:nvSpPr>
          <p:cNvPr id="2" name="TextBox 1">
            <a:extLst>
              <a:ext uri="{FF2B5EF4-FFF2-40B4-BE49-F238E27FC236}">
                <a16:creationId xmlns:a16="http://schemas.microsoft.com/office/drawing/2014/main" id="{40DEC17A-1645-5447-BE15-F96248D56B9B}"/>
              </a:ext>
            </a:extLst>
          </p:cNvPr>
          <p:cNvSpPr txBox="1"/>
          <p:nvPr userDrawn="1"/>
        </p:nvSpPr>
        <p:spPr>
          <a:xfrm>
            <a:off x="-2692400" y="497840"/>
            <a:ext cx="0" cy="0"/>
          </a:xfrm>
          <a:prstGeom prst="rect">
            <a:avLst/>
          </a:prstGeom>
          <a:noFill/>
        </p:spPr>
        <p:txBody>
          <a:bodyPr wrap="non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pPr>
            <a:endParaRPr lang="en-US" sz="900"/>
          </a:p>
        </p:txBody>
      </p:sp>
      <p:sp>
        <p:nvSpPr>
          <p:cNvPr id="9" name="TextBox 8">
            <a:extLst>
              <a:ext uri="{FF2B5EF4-FFF2-40B4-BE49-F238E27FC236}">
                <a16:creationId xmlns:a16="http://schemas.microsoft.com/office/drawing/2014/main" id="{4915A646-8BAA-C943-AC84-369B29354CFD}"/>
              </a:ext>
            </a:extLst>
          </p:cNvPr>
          <p:cNvSpPr txBox="1"/>
          <p:nvPr userDrawn="1"/>
        </p:nvSpPr>
        <p:spPr>
          <a:xfrm>
            <a:off x="1763687" y="6368920"/>
            <a:ext cx="7344817" cy="408452"/>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latin typeface="+mn-lt"/>
              </a:rPr>
              <a:t>Source: Sara R. Collins, David C. Radley, and Jesse Baumgartner, </a:t>
            </a:r>
            <a:r>
              <a:rPr lang="en-US" sz="900" i="1" dirty="0">
                <a:latin typeface="+mn-lt"/>
              </a:rPr>
              <a:t>Trends in Employer Health Care Coverage, 2010–2019  </a:t>
            </a:r>
            <a:r>
              <a:rPr lang="en-US" sz="900" dirty="0">
                <a:latin typeface="+mn-lt"/>
              </a:rPr>
              <a:t>(Commonwealth Fund, Nov. 2020).</a:t>
            </a:r>
          </a:p>
        </p:txBody>
      </p:sp>
    </p:spTree>
    <p:extLst>
      <p:ext uri="{BB962C8B-B14F-4D97-AF65-F5344CB8AC3E}">
        <p14:creationId xmlns:p14="http://schemas.microsoft.com/office/powerpoint/2010/main" val="10242644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71500" y="142240"/>
            <a:ext cx="9001000" cy="910496"/>
          </a:xfrm>
          <a:effectLst/>
        </p:spPr>
        <p:txBody>
          <a:bodyPr anchor="t">
            <a:normAutofit/>
          </a:bodyPr>
          <a:lstStyle>
            <a:lvl1pPr algn="l">
              <a:lnSpc>
                <a:spcPct val="110000"/>
              </a:lnSpc>
              <a:defRPr sz="20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71500" y="1351280"/>
            <a:ext cx="9000999" cy="4297560"/>
          </a:xfrm>
        </p:spPr>
        <p:txBody>
          <a:bodyPr>
            <a:normAutofit/>
          </a:bodyPr>
          <a:lstStyle>
            <a:lvl1pPr>
              <a:defRPr sz="1300">
                <a:solidFill>
                  <a:srgbClr val="4C515A"/>
                </a:solidFill>
              </a:defRPr>
            </a:lvl1pPr>
          </a:lstStyle>
          <a:p>
            <a:r>
              <a:rPr lang="en-US"/>
              <a:t>Click icon to add chart</a:t>
            </a:r>
          </a:p>
        </p:txBody>
      </p:sp>
      <p:cxnSp>
        <p:nvCxnSpPr>
          <p:cNvPr id="61" name="Straight Connector 60"/>
          <p:cNvCxnSpPr>
            <a:cxnSpLocks/>
          </p:cNvCxnSpPr>
          <p:nvPr/>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11" name="Picture 10">
            <a:extLst>
              <a:ext uri="{FF2B5EF4-FFF2-40B4-BE49-F238E27FC236}">
                <a16:creationId xmlns:a16="http://schemas.microsoft.com/office/drawing/2014/main" id="{2A0AEE61-C891-BA42-B7F1-B1A62EBB51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
        <p:nvSpPr>
          <p:cNvPr id="2" name="TextBox 1">
            <a:extLst>
              <a:ext uri="{FF2B5EF4-FFF2-40B4-BE49-F238E27FC236}">
                <a16:creationId xmlns:a16="http://schemas.microsoft.com/office/drawing/2014/main" id="{40DEC17A-1645-5447-BE15-F96248D56B9B}"/>
              </a:ext>
            </a:extLst>
          </p:cNvPr>
          <p:cNvSpPr txBox="1"/>
          <p:nvPr userDrawn="1"/>
        </p:nvSpPr>
        <p:spPr>
          <a:xfrm>
            <a:off x="-2692400" y="497840"/>
            <a:ext cx="0" cy="0"/>
          </a:xfrm>
          <a:prstGeom prst="rect">
            <a:avLst/>
          </a:prstGeom>
          <a:noFill/>
        </p:spPr>
        <p:txBody>
          <a:bodyPr wrap="non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pPr>
            <a:endParaRPr lang="en-US" sz="900"/>
          </a:p>
        </p:txBody>
      </p:sp>
      <p:sp>
        <p:nvSpPr>
          <p:cNvPr id="12" name="Text Placeholder 9">
            <a:extLst>
              <a:ext uri="{FF2B5EF4-FFF2-40B4-BE49-F238E27FC236}">
                <a16:creationId xmlns:a16="http://schemas.microsoft.com/office/drawing/2014/main" id="{C1233B26-FEE7-834B-AA61-C2B299C9B2B4}"/>
              </a:ext>
            </a:extLst>
          </p:cNvPr>
          <p:cNvSpPr>
            <a:spLocks noGrp="1"/>
          </p:cNvSpPr>
          <p:nvPr>
            <p:ph type="body" sz="quarter" idx="23" hasCustomPrompt="1"/>
          </p:nvPr>
        </p:nvSpPr>
        <p:spPr>
          <a:xfrm>
            <a:off x="1763687" y="6337332"/>
            <a:ext cx="7308812" cy="495834"/>
          </a:xfrm>
        </p:spPr>
        <p:txBody>
          <a:bodyPr anchor="ctr"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dirty="0"/>
              <a:t>Source:</a:t>
            </a:r>
          </a:p>
        </p:txBody>
      </p:sp>
    </p:spTree>
    <p:extLst>
      <p:ext uri="{BB962C8B-B14F-4D97-AF65-F5344CB8AC3E}">
        <p14:creationId xmlns:p14="http://schemas.microsoft.com/office/powerpoint/2010/main" val="31239289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1_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71500" y="296652"/>
            <a:ext cx="9001000" cy="756084"/>
          </a:xfrm>
          <a:effectLst/>
        </p:spPr>
        <p:txBody>
          <a:bodyPr anchor="t">
            <a:normAutofit/>
          </a:bodyPr>
          <a:lstStyle>
            <a:lvl1pPr algn="l">
              <a:lnSpc>
                <a:spcPct val="110000"/>
              </a:lnSpc>
              <a:defRPr sz="20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71500" y="1052736"/>
            <a:ext cx="9000999" cy="4596104"/>
          </a:xfrm>
        </p:spPr>
        <p:txBody>
          <a:bodyPr>
            <a:normAutofit/>
          </a:bodyPr>
          <a:lstStyle>
            <a:lvl1pPr>
              <a:defRPr sz="1300">
                <a:solidFill>
                  <a:srgbClr val="4C515A"/>
                </a:solidFill>
              </a:defRPr>
            </a:lvl1pPr>
          </a:lstStyle>
          <a:p>
            <a:r>
              <a:rPr lang="en-US"/>
              <a:t>Click icon to add chart</a:t>
            </a:r>
          </a:p>
        </p:txBody>
      </p:sp>
      <p:cxnSp>
        <p:nvCxnSpPr>
          <p:cNvPr id="61" name="Straight Connector 60"/>
          <p:cNvCxnSpPr>
            <a:cxnSpLocks/>
          </p:cNvCxnSpPr>
          <p:nvPr/>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500"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11" name="Picture 10">
            <a:extLst>
              <a:ext uri="{FF2B5EF4-FFF2-40B4-BE49-F238E27FC236}">
                <a16:creationId xmlns:a16="http://schemas.microsoft.com/office/drawing/2014/main" id="{2A0AEE61-C891-BA42-B7F1-B1A62EBB51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
        <p:nvSpPr>
          <p:cNvPr id="2" name="TextBox 1">
            <a:extLst>
              <a:ext uri="{FF2B5EF4-FFF2-40B4-BE49-F238E27FC236}">
                <a16:creationId xmlns:a16="http://schemas.microsoft.com/office/drawing/2014/main" id="{40DEC17A-1645-5447-BE15-F96248D56B9B}"/>
              </a:ext>
            </a:extLst>
          </p:cNvPr>
          <p:cNvSpPr txBox="1"/>
          <p:nvPr userDrawn="1"/>
        </p:nvSpPr>
        <p:spPr>
          <a:xfrm>
            <a:off x="-2692400" y="497840"/>
            <a:ext cx="0" cy="0"/>
          </a:xfrm>
          <a:prstGeom prst="rect">
            <a:avLst/>
          </a:prstGeom>
          <a:noFill/>
        </p:spPr>
        <p:txBody>
          <a:bodyPr wrap="non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pPr>
            <a:endParaRPr lang="en-US" sz="900"/>
          </a:p>
        </p:txBody>
      </p:sp>
      <p:sp>
        <p:nvSpPr>
          <p:cNvPr id="9" name="TextBox 8">
            <a:extLst>
              <a:ext uri="{FF2B5EF4-FFF2-40B4-BE49-F238E27FC236}">
                <a16:creationId xmlns:a16="http://schemas.microsoft.com/office/drawing/2014/main" id="{4915A646-8BAA-C943-AC84-369B29354CFD}"/>
              </a:ext>
            </a:extLst>
          </p:cNvPr>
          <p:cNvSpPr txBox="1"/>
          <p:nvPr userDrawn="1"/>
        </p:nvSpPr>
        <p:spPr>
          <a:xfrm>
            <a:off x="1828800" y="6345936"/>
            <a:ext cx="7260336" cy="493776"/>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spc="-10" baseline="0" dirty="0">
                <a:solidFill>
                  <a:schemeClr val="tx1"/>
                </a:solidFill>
                <a:latin typeface="Arial" panose="020B0604020202020204" pitchFamily="34" charset="0"/>
                <a:cs typeface="Arial" panose="020B0604020202020204" pitchFamily="34" charset="0"/>
              </a:rPr>
              <a:t>Source: Sara R. Collins, David C. Radley, and Jesse C. Baumgartner, </a:t>
            </a:r>
            <a:r>
              <a:rPr lang="en-US" sz="900" i="1" spc="-10" baseline="0" dirty="0">
                <a:solidFill>
                  <a:schemeClr val="tx1"/>
                </a:solidFill>
                <a:latin typeface="Arial" panose="020B0604020202020204" pitchFamily="34" charset="0"/>
                <a:cs typeface="Arial" panose="020B0604020202020204" pitchFamily="34" charset="0"/>
              </a:rPr>
              <a:t>Trends in Employer Health Care Coverage, 2010–2020</a:t>
            </a:r>
            <a:r>
              <a:rPr lang="en-US" sz="900" i="0" spc="-10" baseline="0" dirty="0">
                <a:solidFill>
                  <a:schemeClr val="tx1"/>
                </a:solidFill>
                <a:latin typeface="Arial" panose="020B0604020202020204" pitchFamily="34" charset="0"/>
                <a:cs typeface="Arial" panose="020B0604020202020204" pitchFamily="34" charset="0"/>
              </a:rPr>
              <a:t> </a:t>
            </a:r>
            <a:r>
              <a:rPr lang="en-US" sz="900" spc="-10" baseline="0" dirty="0">
                <a:solidFill>
                  <a:schemeClr val="tx1"/>
                </a:solidFill>
                <a:latin typeface="Arial" panose="020B0604020202020204" pitchFamily="34" charset="0"/>
                <a:cs typeface="Arial" panose="020B0604020202020204" pitchFamily="34" charset="0"/>
              </a:rPr>
              <a:t>(Commonwealth Fund, forthcoming, Dec. 2021).</a:t>
            </a:r>
          </a:p>
        </p:txBody>
      </p:sp>
    </p:spTree>
    <p:extLst>
      <p:ext uri="{BB962C8B-B14F-4D97-AF65-F5344CB8AC3E}">
        <p14:creationId xmlns:p14="http://schemas.microsoft.com/office/powerpoint/2010/main" val="34864660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9"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9"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4"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Tree>
    <p:extLst>
      <p:ext uri="{BB962C8B-B14F-4D97-AF65-F5344CB8AC3E}">
        <p14:creationId xmlns:p14="http://schemas.microsoft.com/office/powerpoint/2010/main" val="8516853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6"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47"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7"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084940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a:solidFill>
                <a:schemeClr val="accent2">
                  <a:lumMod val="20000"/>
                  <a:lumOff val="80000"/>
                </a:schemeClr>
              </a:solidFill>
              <a:latin typeface="+mn-lt"/>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1539133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6"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9"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a:solidFill>
                <a:schemeClr val="bg2">
                  <a:lumMod val="40000"/>
                  <a:lumOff val="60000"/>
                </a:schemeClr>
              </a:solidFill>
              <a:latin typeface="+mn-lt"/>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980848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a:solidFill>
                <a:schemeClr val="accent4">
                  <a:lumMod val="40000"/>
                  <a:lumOff val="60000"/>
                </a:schemeClr>
              </a:solidFill>
              <a:latin typeface="+mn-lt"/>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90953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9144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Arial" panose="020B0604020202020204" pitchFamily="34" charset="0"/>
            </a:endParaRPr>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71501" y="1259840"/>
            <a:ext cx="9000999" cy="4389000"/>
          </a:xfrm>
        </p:spPr>
        <p:txBody>
          <a:bodyPr>
            <a:normAutofit/>
          </a:bodyPr>
          <a:lstStyle>
            <a:lvl1pPr marL="0" indent="0">
              <a:buNone/>
              <a:defRPr sz="1300" b="0" i="0">
                <a:solidFill>
                  <a:schemeClr val="tx1"/>
                </a:solidFill>
                <a:latin typeface="Arial" panose="020B0604020202020204" pitchFamily="34" charset="0"/>
                <a:cs typeface="Arial" panose="020B0604020202020204" pitchFamily="34" charset="0"/>
              </a:defRPr>
            </a:lvl1pPr>
          </a:lstStyle>
          <a:p>
            <a:endParaRPr lang="en-US"/>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60"/>
          </a:xfrm>
        </p:spPr>
        <p:txBody>
          <a:bodyPr>
            <a:normAutofit/>
          </a:bodyPr>
          <a:lstStyle>
            <a:lvl1pPr algn="l">
              <a:lnSpc>
                <a:spcPct val="100000"/>
              </a:lnSpc>
              <a:defRPr sz="1800" b="0" i="0" spc="0">
                <a:solidFill>
                  <a:schemeClr val="bg1"/>
                </a:solidFill>
                <a:latin typeface="Georgia" panose="02040502050405020303" pitchFamily="18" charset="0"/>
              </a:defRPr>
            </a:lvl1pPr>
          </a:lstStyle>
          <a:p>
            <a:r>
              <a:rPr lang="en-US"/>
              <a:t>Click to edit Master title style</a:t>
            </a:r>
          </a:p>
        </p:txBody>
      </p:sp>
      <p:pic>
        <p:nvPicPr>
          <p:cNvPr id="8" name="Picture 7">
            <a:extLst>
              <a:ext uri="{FF2B5EF4-FFF2-40B4-BE49-F238E27FC236}">
                <a16:creationId xmlns:a16="http://schemas.microsoft.com/office/drawing/2014/main" id="{DAF191D3-54B4-4C4C-8206-6943E947856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7596336" y="6345324"/>
            <a:ext cx="1476164" cy="468052"/>
          </a:xfrm>
          <a:prstGeom prst="rect">
            <a:avLst/>
          </a:prstGeom>
        </p:spPr>
      </p:pic>
      <p:sp>
        <p:nvSpPr>
          <p:cNvPr id="9" name="TextBox 8">
            <a:extLst>
              <a:ext uri="{FF2B5EF4-FFF2-40B4-BE49-F238E27FC236}">
                <a16:creationId xmlns:a16="http://schemas.microsoft.com/office/drawing/2014/main" id="{D4E5BFCE-1A2D-B94D-8E6F-7A9F5E4C24F7}"/>
              </a:ext>
            </a:extLst>
          </p:cNvPr>
          <p:cNvSpPr txBox="1"/>
          <p:nvPr userDrawn="1"/>
        </p:nvSpPr>
        <p:spPr>
          <a:xfrm>
            <a:off x="71500" y="6394513"/>
            <a:ext cx="7030340"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Arial" panose="020B0604020202020204" pitchFamily="34" charset="0"/>
                <a:cs typeface="Arial" panose="020B0604020202020204" pitchFamily="34" charset="0"/>
              </a:rPr>
              <a:t>Source: Sara R. Collins, Gabriella N. Aboulafia, and Munira Z. Gunja, </a:t>
            </a:r>
            <a:r>
              <a:rPr lang="en-US" sz="800" b="0" i="1">
                <a:latin typeface="Arial" panose="020B0604020202020204" pitchFamily="34" charset="0"/>
                <a:cs typeface="Arial" panose="020B0604020202020204" pitchFamily="34" charset="0"/>
              </a:rPr>
              <a:t>As the Pandemic Eases, What Is the State of Health Care Coverage and Affordability in the U.S.? Findings from the Commonwealth Fund Health Care Coverage and COVID-19 Survey, March–June 2021 </a:t>
            </a:r>
            <a:r>
              <a:rPr lang="en-US" sz="800" b="0" i="0">
                <a:latin typeface="Arial" panose="020B0604020202020204" pitchFamily="34" charset="0"/>
                <a:cs typeface="Arial" panose="020B0604020202020204" pitchFamily="34" charset="0"/>
              </a:rPr>
              <a:t>(Commonwealth Fund, July 2021).</a:t>
            </a:r>
          </a:p>
        </p:txBody>
      </p:sp>
    </p:spTree>
    <p:extLst>
      <p:ext uri="{BB962C8B-B14F-4D97-AF65-F5344CB8AC3E}">
        <p14:creationId xmlns:p14="http://schemas.microsoft.com/office/powerpoint/2010/main" val="141483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bg1"/>
                </a:solidFill>
                <a:latin typeface="+mn-lt"/>
              </a:rPr>
              <a:pPr algn="r"/>
              <a:t>‹#›</a:t>
            </a:fld>
            <a:endParaRPr lang="en-US" sz="1400" dirty="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52731146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a:solidFill>
                <a:schemeClr val="accent5">
                  <a:lumMod val="40000"/>
                  <a:lumOff val="60000"/>
                </a:schemeClr>
              </a:solidFill>
              <a:latin typeface="+mn-lt"/>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7419974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8420050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206103214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36718567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18303279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240778515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935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6916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16224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663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5147074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3414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p:cNvSpPr>
            <a:spLocks noGrp="1"/>
          </p:cNvSpPr>
          <p:nvPr>
            <p:ph type="subTitle" idx="1" hasCustomPrompt="1"/>
          </p:nvPr>
        </p:nvSpPr>
        <p:spPr>
          <a:xfrm>
            <a:off x="627434" y="223434"/>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5988355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7"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p:cNvSpPr>
            <a:spLocks noGrp="1"/>
          </p:cNvSpPr>
          <p:nvPr>
            <p:ph type="subTitle" idx="1" hasCustomPrompt="1"/>
          </p:nvPr>
        </p:nvSpPr>
        <p:spPr>
          <a:xfrm>
            <a:off x="627434" y="223434"/>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2" name="Text Placeholder 6"/>
          <p:cNvSpPr>
            <a:spLocks noGrp="1"/>
          </p:cNvSpPr>
          <p:nvPr>
            <p:ph type="body" sz="quarter" idx="17"/>
          </p:nvPr>
        </p:nvSpPr>
        <p:spPr>
          <a:xfrm>
            <a:off x="4711702"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1189802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4"/>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p>
        </p:txBody>
      </p:sp>
      <p:sp>
        <p:nvSpPr>
          <p:cNvPr id="11" name="Text Placeholder 6"/>
          <p:cNvSpPr>
            <a:spLocks noGrp="1"/>
          </p:cNvSpPr>
          <p:nvPr>
            <p:ph type="body" sz="quarter" idx="20"/>
          </p:nvPr>
        </p:nvSpPr>
        <p:spPr>
          <a:xfrm>
            <a:off x="627437"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7515684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954389754"/>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749792787"/>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843686166"/>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5" y="1699589"/>
            <a:ext cx="8091115" cy="4054958"/>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79650938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00733155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3"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5"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8"/>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7"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80" y="1781338"/>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34" name="Text Placeholder 4"/>
          <p:cNvSpPr>
            <a:spLocks noGrp="1"/>
          </p:cNvSpPr>
          <p:nvPr>
            <p:ph type="body" sz="quarter" idx="33"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49542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dirty="0"/>
              <a:t>Drag picture to placeholder or click icon to add</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56894892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689067896"/>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199216455"/>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080638176"/>
      </p:ext>
    </p:extLst>
  </p:cSld>
  <p:clrMapOvr>
    <a:overrideClrMapping bg1="lt1" tx1="dk1" bg2="lt2" tx2="dk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148"/>
            <a:ext cx="217054" cy="68591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5" y="1456148"/>
            <a:ext cx="8091115" cy="3420873"/>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4" y="6000001"/>
            <a:ext cx="6199101"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851761"/>
          </a:xfrm>
          <a:effectLst/>
        </p:spPr>
        <p:txBody>
          <a:bodyPr anchor="t">
            <a:no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9"/>
          <p:cNvSpPr>
            <a:spLocks noGrp="1"/>
          </p:cNvSpPr>
          <p:nvPr>
            <p:ph type="body" sz="quarter" idx="23" hasCustomPrompt="1"/>
          </p:nvPr>
        </p:nvSpPr>
        <p:spPr>
          <a:xfrm>
            <a:off x="627435" y="5087567"/>
            <a:ext cx="8091115" cy="666982"/>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Tree>
    <p:extLst>
      <p:ext uri="{BB962C8B-B14F-4D97-AF65-F5344CB8AC3E}">
        <p14:creationId xmlns:p14="http://schemas.microsoft.com/office/powerpoint/2010/main" val="396403494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CMWF Graph - Orange">
    <p:bg>
      <p:bgPr>
        <a:solidFill>
          <a:schemeClr val="bg1"/>
        </a:solidFill>
        <a:effectLst/>
      </p:bgPr>
    </p:bg>
    <p:spTree>
      <p:nvGrpSpPr>
        <p:cNvPr id="1" name=""/>
        <p:cNvGrpSpPr/>
        <p:nvPr/>
      </p:nvGrpSpPr>
      <p:grpSpPr>
        <a:xfrm>
          <a:off x="0" y="0"/>
          <a:ext cx="0" cy="0"/>
          <a:chOff x="0" y="0"/>
          <a:chExt cx="0" cy="0"/>
        </a:xfrm>
      </p:grpSpPr>
      <p:sp>
        <p:nvSpPr>
          <p:cNvPr id="14" name="Table Placeholder 3"/>
          <p:cNvSpPr>
            <a:spLocks noGrp="1"/>
          </p:cNvSpPr>
          <p:nvPr>
            <p:ph type="tbl" sz="quarter" idx="22"/>
          </p:nvPr>
        </p:nvSpPr>
        <p:spPr>
          <a:xfrm>
            <a:off x="627435" y="1456148"/>
            <a:ext cx="8091115" cy="3420873"/>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1148"/>
            <a:ext cx="217054" cy="68591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851761"/>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9"/>
          <p:cNvSpPr>
            <a:spLocks noGrp="1"/>
          </p:cNvSpPr>
          <p:nvPr>
            <p:ph type="body" sz="quarter" idx="23" hasCustomPrompt="1"/>
          </p:nvPr>
        </p:nvSpPr>
        <p:spPr>
          <a:xfrm>
            <a:off x="627435" y="5087567"/>
            <a:ext cx="8091115" cy="666982"/>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Tree>
    <p:extLst>
      <p:ext uri="{BB962C8B-B14F-4D97-AF65-F5344CB8AC3E}">
        <p14:creationId xmlns:p14="http://schemas.microsoft.com/office/powerpoint/2010/main" val="137580444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90090561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3"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5"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8"/>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7"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80" y="1781338"/>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34" name="Text Placeholder 4"/>
          <p:cNvSpPr>
            <a:spLocks noGrp="1"/>
          </p:cNvSpPr>
          <p:nvPr>
            <p:ph type="body" sz="quarter" idx="33"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0297088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138446763"/>
      </p:ext>
    </p:extLst>
  </p:cSld>
  <p:clrMapOvr>
    <a:overrideClrMapping bg1="lt1" tx1="dk1" bg2="lt2" tx2="dk2" accent1="accent1" accent2="accent2" accent3="accent3" accent4="accent4" accent5="accent5" accent6="accent6" hlink="hlink" folHlink="folHlink"/>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4188324975"/>
      </p:ext>
    </p:extLst>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6873953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821235315"/>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48163724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5"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8691967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3"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5"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8"/>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7"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80" y="1781338"/>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34" name="Text Placeholder 4"/>
          <p:cNvSpPr>
            <a:spLocks noGrp="1"/>
          </p:cNvSpPr>
          <p:nvPr>
            <p:ph type="body" sz="quarter" idx="33"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5966836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5"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Tree>
    <p:extLst>
      <p:ext uri="{BB962C8B-B14F-4D97-AF65-F5344CB8AC3E}">
        <p14:creationId xmlns:p14="http://schemas.microsoft.com/office/powerpoint/2010/main" val="15916983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2"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40000"/>
                    <a:lumOff val="60000"/>
                  </a:schemeClr>
                </a:solidFill>
                <a:latin typeface="+mn-lt"/>
              </a:rPr>
              <a:pPr algn="r"/>
              <a:t>‹#›</a:t>
            </a:fld>
            <a:endParaRPr lang="en-US" sz="900">
              <a:solidFill>
                <a:schemeClr val="accent2">
                  <a:lumMod val="40000"/>
                  <a:lumOff val="60000"/>
                </a:schemeClr>
              </a:solidFill>
              <a:latin typeface="+mn-lt"/>
            </a:endParaRPr>
          </a:p>
        </p:txBody>
      </p:sp>
    </p:spTree>
    <p:extLst>
      <p:ext uri="{BB962C8B-B14F-4D97-AF65-F5344CB8AC3E}">
        <p14:creationId xmlns:p14="http://schemas.microsoft.com/office/powerpoint/2010/main" val="315773777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a:solidFill>
                <a:schemeClr val="bg2">
                  <a:lumMod val="40000"/>
                  <a:lumOff val="60000"/>
                </a:schemeClr>
              </a:solidFill>
              <a:latin typeface="+mn-lt"/>
            </a:endParaRPr>
          </a:p>
        </p:txBody>
      </p:sp>
    </p:spTree>
    <p:extLst>
      <p:ext uri="{BB962C8B-B14F-4D97-AF65-F5344CB8AC3E}">
        <p14:creationId xmlns:p14="http://schemas.microsoft.com/office/powerpoint/2010/main" val="18150561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a:solidFill>
                <a:schemeClr val="accent4">
                  <a:lumMod val="40000"/>
                  <a:lumOff val="60000"/>
                </a:schemeClr>
              </a:solidFill>
              <a:latin typeface="+mn-lt"/>
            </a:endParaRPr>
          </a:p>
        </p:txBody>
      </p:sp>
    </p:spTree>
    <p:extLst>
      <p:ext uri="{BB962C8B-B14F-4D97-AF65-F5344CB8AC3E}">
        <p14:creationId xmlns:p14="http://schemas.microsoft.com/office/powerpoint/2010/main" val="243496585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a:solidFill>
                <a:schemeClr val="accent5">
                  <a:lumMod val="40000"/>
                  <a:lumOff val="60000"/>
                </a:schemeClr>
              </a:solidFill>
              <a:latin typeface="+mn-lt"/>
            </a:endParaRPr>
          </a:p>
        </p:txBody>
      </p:sp>
    </p:spTree>
    <p:extLst>
      <p:ext uri="{BB962C8B-B14F-4D97-AF65-F5344CB8AC3E}">
        <p14:creationId xmlns:p14="http://schemas.microsoft.com/office/powerpoint/2010/main" val="56253492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9875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Table Layout: 01">
    <p:bg>
      <p:bgPr>
        <a:solidFill>
          <a:schemeClr val="bg1"/>
        </a:solid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21"/>
          </p:nvPr>
        </p:nvSpPr>
        <p:spPr>
          <a:xfrm>
            <a:off x="71501" y="1052740"/>
            <a:ext cx="9000999" cy="4680407"/>
          </a:xfrm>
        </p:spPr>
        <p:txBody>
          <a:bodyPr/>
          <a:lstStyle/>
          <a:p>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9" name="Title 1"/>
          <p:cNvSpPr>
            <a:spLocks noGrp="1"/>
          </p:cNvSpPr>
          <p:nvPr>
            <p:ph type="ctrTitle" hasCustomPrompt="1"/>
          </p:nvPr>
        </p:nvSpPr>
        <p:spPr>
          <a:xfrm>
            <a:off x="71502" y="296652"/>
            <a:ext cx="9001000" cy="756084"/>
          </a:xfrm>
          <a:effectLst/>
        </p:spPr>
        <p:txBody>
          <a:bodyPr anchor="t">
            <a:noAutofit/>
          </a:bodyPr>
          <a:lstStyle>
            <a:lvl1pPr algn="l">
              <a:lnSpc>
                <a:spcPct val="110000"/>
              </a:lnSpc>
              <a:defRPr sz="2000" spc="0" baseline="0">
                <a:solidFill>
                  <a:srgbClr val="4C515A"/>
                </a:solidFill>
                <a:effectLst/>
              </a:defRPr>
            </a:lvl1pPr>
          </a:lstStyle>
          <a:p>
            <a:r>
              <a:rPr lang="en-US"/>
              <a:t>Click to edit master title style</a:t>
            </a:r>
          </a:p>
        </p:txBody>
      </p:sp>
      <p:cxnSp>
        <p:nvCxnSpPr>
          <p:cNvPr id="11" name="Straight Connector 10"/>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22" hasCustomPrompt="1"/>
          </p:nvPr>
        </p:nvSpPr>
        <p:spPr>
          <a:xfrm>
            <a:off x="71502"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3" name="Text Placeholder 9"/>
          <p:cNvSpPr>
            <a:spLocks noGrp="1"/>
          </p:cNvSpPr>
          <p:nvPr>
            <p:ph type="body" sz="quarter" idx="23" hasCustomPrompt="1"/>
          </p:nvPr>
        </p:nvSpPr>
        <p:spPr>
          <a:xfrm>
            <a:off x="71501" y="5753887"/>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
        <p:nvSpPr>
          <p:cNvPr id="3" name="Rectangle 2"/>
          <p:cNvSpPr/>
          <p:nvPr userDrawn="1"/>
        </p:nvSpPr>
        <p:spPr>
          <a:xfrm>
            <a:off x="1655676" y="6408041"/>
            <a:ext cx="7416824" cy="369332"/>
          </a:xfrm>
          <a:prstGeom prst="rect">
            <a:avLst/>
          </a:prstGeom>
        </p:spPr>
        <p:txBody>
          <a:bodyPr wrap="square">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a:solidFill>
                  <a:schemeClr val="tx1"/>
                </a:solidFill>
              </a:rPr>
              <a:t>Source: M. Z. Gunja, S. R. Collins, M.</a:t>
            </a:r>
            <a:r>
              <a:rPr lang="en-US" sz="900" baseline="0">
                <a:solidFill>
                  <a:schemeClr val="tx1"/>
                </a:solidFill>
              </a:rPr>
              <a:t> </a:t>
            </a:r>
            <a:r>
              <a:rPr lang="en-US" sz="900">
                <a:solidFill>
                  <a:schemeClr val="tx1"/>
                </a:solidFill>
              </a:rPr>
              <a:t>M. Doty, and S. Beutel, </a:t>
            </a:r>
            <a:r>
              <a:rPr lang="en-US" sz="900" b="0" i="1">
                <a:solidFill>
                  <a:schemeClr val="tx1"/>
                </a:solidFill>
                <a:latin typeface="InterFace" charset="0"/>
                <a:ea typeface="InterFace" charset="0"/>
                <a:cs typeface="InterFace" charset="0"/>
              </a:rPr>
              <a:t>How the Affordable Care Act Has Helped Women Gain Insurance and Improved Their Ability to Get Health Care: Findings from the Commonwealth Fund Biennial Health Insurance Survey, 2016, </a:t>
            </a:r>
            <a:r>
              <a:rPr lang="en-US" sz="900">
                <a:solidFill>
                  <a:schemeClr val="tx1"/>
                </a:solidFill>
              </a:rPr>
              <a:t>The Commonwealth Fund, August</a:t>
            </a:r>
            <a:r>
              <a:rPr lang="en-US" sz="900" baseline="0">
                <a:solidFill>
                  <a:schemeClr val="tx1"/>
                </a:solidFill>
              </a:rPr>
              <a:t> 2017.</a:t>
            </a:r>
            <a:endParaRPr lang="en-US" sz="900">
              <a:solidFill>
                <a:schemeClr val="tx1"/>
              </a:solidFill>
            </a:endParaRPr>
          </a:p>
        </p:txBody>
      </p:sp>
    </p:spTree>
    <p:extLst>
      <p:ext uri="{BB962C8B-B14F-4D97-AF65-F5344CB8AC3E}">
        <p14:creationId xmlns:p14="http://schemas.microsoft.com/office/powerpoint/2010/main" val="3221472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212211316"/>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7" name="Slide Number Placeholder 5">
            <a:extLst>
              <a:ext uri="{FF2B5EF4-FFF2-40B4-BE49-F238E27FC236}">
                <a16:creationId xmlns:a16="http://schemas.microsoft.com/office/drawing/2014/main" id="{9C34CA94-E2B6-4703-B8F5-4FFEC8DAF4CD}"/>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a:solidFill>
                <a:schemeClr val="tx2"/>
              </a:solidFill>
              <a:latin typeface="+mn-lt"/>
            </a:endParaRPr>
          </a:p>
        </p:txBody>
      </p:sp>
    </p:spTree>
    <p:extLst>
      <p:ext uri="{BB962C8B-B14F-4D97-AF65-F5344CB8AC3E}">
        <p14:creationId xmlns:p14="http://schemas.microsoft.com/office/powerpoint/2010/main" val="3755914101"/>
      </p:ext>
    </p:extLst>
  </p:cSld>
  <p:clrMapOvr>
    <a:overrideClrMapping bg1="lt1" tx1="dk1" bg2="lt2" tx2="dk2" accent1="accent1" accent2="accent2" accent3="accent3" accent4="accent4" accent5="accent5" accent6="accent6" hlink="hlink" folHlink="folHlink"/>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p:nvPr>
        </p:nvSpPr>
        <p:spPr>
          <a:xfrm>
            <a:off x="157150" y="289173"/>
            <a:ext cx="8838200" cy="947956"/>
          </a:xfrm>
          <a:effectLst/>
        </p:spPr>
        <p:txBody>
          <a:bodyPr anchor="t">
            <a:noAutofit/>
          </a:bodyPr>
          <a:lstStyle>
            <a:lvl1pPr algn="l">
              <a:lnSpc>
                <a:spcPct val="100000"/>
              </a:lnSpc>
              <a:defRPr sz="2400" spc="0" baseline="0">
                <a:solidFill>
                  <a:srgbClr val="4C515A"/>
                </a:solidFill>
                <a:effectLst/>
              </a:defRPr>
            </a:lvl1pPr>
          </a:lstStyle>
          <a:p>
            <a:endParaRPr lang="en-US"/>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6" name="Text Placeholder 5"/>
          <p:cNvSpPr>
            <a:spLocks noGrp="1"/>
          </p:cNvSpPr>
          <p:nvPr>
            <p:ph type="body" sz="quarter" idx="22" hasCustomPrompt="1"/>
          </p:nvPr>
        </p:nvSpPr>
        <p:spPr>
          <a:xfrm>
            <a:off x="157150" y="78497"/>
            <a:ext cx="1713988" cy="210676"/>
          </a:xfrm>
        </p:spPr>
        <p:txBody>
          <a:bodyPr>
            <a:noAutofit/>
          </a:bodyPr>
          <a:lstStyle>
            <a:lvl1pPr marL="0" indent="0">
              <a:buNone/>
              <a:defRPr sz="1200" b="0">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
        <p:nvSpPr>
          <p:cNvPr id="7" name="Rectangle 6"/>
          <p:cNvSpPr/>
          <p:nvPr userDrawn="1"/>
        </p:nvSpPr>
        <p:spPr>
          <a:xfrm>
            <a:off x="2072081" y="6246035"/>
            <a:ext cx="6923267" cy="400110"/>
          </a:xfrm>
          <a:prstGeom prst="rect">
            <a:avLst/>
          </a:prstGeom>
        </p:spPr>
        <p:txBody>
          <a:bodyPr wrap="square" anchor="ctr" anchorCtr="0">
            <a:spAutoFit/>
          </a:bodyPr>
          <a:lstStyle/>
          <a:p>
            <a:pPr lvl="0"/>
            <a:r>
              <a:rPr lang="en-US" sz="1000" b="0" i="0">
                <a:solidFill>
                  <a:schemeClr val="tx1"/>
                </a:solidFill>
              </a:rPr>
              <a:t>Source: David C. Radley, Sara R. Collins,</a:t>
            </a:r>
            <a:r>
              <a:rPr lang="en-US" sz="1000" b="0" i="0" baseline="0">
                <a:solidFill>
                  <a:schemeClr val="tx1"/>
                </a:solidFill>
              </a:rPr>
              <a:t> and </a:t>
            </a:r>
            <a:r>
              <a:rPr lang="en-US" sz="1000" b="0" i="0">
                <a:solidFill>
                  <a:schemeClr val="tx1"/>
                </a:solidFill>
              </a:rPr>
              <a:t>Jesse C. Baumgartner, </a:t>
            </a:r>
            <a:r>
              <a:rPr lang="en-US" sz="1000" b="0" i="1">
                <a:solidFill>
                  <a:schemeClr val="tx1"/>
                </a:solidFill>
              </a:rPr>
              <a:t>2020 Scorecard on State Health System Performance</a:t>
            </a:r>
            <a:r>
              <a:rPr lang="en-US" sz="1000" b="0" i="0">
                <a:solidFill>
                  <a:schemeClr val="tx1"/>
                </a:solidFill>
              </a:rPr>
              <a:t> </a:t>
            </a:r>
            <a:br>
              <a:rPr lang="en-US" sz="1000" b="0" i="0">
                <a:solidFill>
                  <a:schemeClr val="tx1"/>
                </a:solidFill>
              </a:rPr>
            </a:br>
            <a:r>
              <a:rPr lang="en-US" sz="1000" b="0" i="0">
                <a:solidFill>
                  <a:schemeClr val="tx1"/>
                </a:solidFill>
              </a:rPr>
              <a:t>(The Commonwealth Fund, MONTHTK 2020).</a:t>
            </a:r>
          </a:p>
        </p:txBody>
      </p:sp>
      <p:pic>
        <p:nvPicPr>
          <p:cNvPr id="9" name="Picture 8"/>
          <p:cNvPicPr>
            <a:picLocks noChangeAspect="1"/>
          </p:cNvPicPr>
          <p:nvPr userDrawn="1"/>
        </p:nvPicPr>
        <p:blipFill>
          <a:blip r:embed="rId2"/>
          <a:stretch>
            <a:fillRect/>
          </a:stretch>
        </p:blipFill>
        <p:spPr>
          <a:xfrm>
            <a:off x="201145" y="6218296"/>
            <a:ext cx="1588965" cy="457200"/>
          </a:xfrm>
          <a:prstGeom prst="rect">
            <a:avLst/>
          </a:prstGeom>
        </p:spPr>
      </p:pic>
    </p:spTree>
    <p:extLst>
      <p:ext uri="{BB962C8B-B14F-4D97-AF65-F5344CB8AC3E}">
        <p14:creationId xmlns:p14="http://schemas.microsoft.com/office/powerpoint/2010/main" val="2806054238"/>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dirty="0"/>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373646559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r>
              <a:rPr lang="en-US"/>
              <a:t>Meeting Name  |  Meeting Date</a:t>
            </a:r>
            <a:endParaRPr lang="en-US" dirty="0"/>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37605938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r>
              <a:rPr lang="en-US"/>
              <a:t>Meeting Name  |  Meeting Date</a:t>
            </a:r>
            <a:endParaRPr lang="en-US" dirty="0"/>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6803340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00778939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r>
              <a:rPr lang="en-US"/>
              <a:t>Meeting Name  |  Meeting Date</a:t>
            </a:r>
            <a:endParaRPr lang="en-US" dirty="0"/>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5766143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r>
              <a:rPr lang="en-US"/>
              <a:t>Meeting Name  |  Meeting Date</a:t>
            </a:r>
            <a:endParaRPr lang="en-US" dirty="0"/>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7436096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40500016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938225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dirty="0"/>
              <a:t>Drag picture to placeholder or click icon to add</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271145"/>
      </p:ext>
    </p:extLst>
  </p:cSld>
  <p:clrMapOvr>
    <a:overrideClrMapping bg1="lt1" tx1="dk1" bg2="lt2" tx2="dk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9312745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09117211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5496739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7117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6667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88655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0881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91741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8526555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99002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8" name="Slide Number Placeholder 5">
            <a:extLst>
              <a:ext uri="{FF2B5EF4-FFF2-40B4-BE49-F238E27FC236}">
                <a16:creationId xmlns:a16="http://schemas.microsoft.com/office/drawing/2014/main" id="{4858ABFE-E7D8-4CEF-9DEE-6D65FD8D3977}"/>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Tree>
    <p:extLst>
      <p:ext uri="{BB962C8B-B14F-4D97-AF65-F5344CB8AC3E}">
        <p14:creationId xmlns:p14="http://schemas.microsoft.com/office/powerpoint/2010/main" val="5281807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Drag picture to placeholder or click icon to add</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72499261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452132204"/>
      </p:ext>
    </p:extLst>
  </p:cSld>
  <p:clrMapOvr>
    <a:overrideClrMapping bg1="lt1" tx1="dk1" bg2="lt2" tx2="dk2" accent1="accent1" accent2="accent2" accent3="accent3" accent4="accent4" accent5="accent5" accent6="accent6" hlink="hlink" folHlink="folHlink"/>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697908277"/>
      </p:ext>
    </p:extLst>
  </p:cSld>
  <p:clrMapOvr>
    <a:overrideClrMapping bg1="lt1" tx1="dk1" bg2="lt2" tx2="dk2" accent1="accent1" accent2="accent2" accent3="accent3" accent4="accent4" accent5="accent5" accent6="accent6" hlink="hlink" folHlink="folHlink"/>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Drag picture to placeholder or click icon to add</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060719127"/>
      </p:ext>
    </p:extLst>
  </p:cSld>
  <p:clrMapOvr>
    <a:overrideClrMapping bg1="lt1" tx1="dk1" bg2="lt2" tx2="dk2" accent1="accent1" accent2="accent2" accent3="accent3" accent4="accent4" accent5="accent5" accent6="accent6" hlink="hlink" folHlink="folHlink"/>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9459805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20118170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98774711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883824368"/>
      </p:ext>
    </p:extLst>
  </p:cSld>
  <p:clrMapOvr>
    <a:overrideClrMapping bg1="lt1" tx1="dk1" bg2="lt2" tx2="dk2" accent1="accent1" accent2="accent2" accent3="accent3" accent4="accent4" accent5="accent5" accent6="accent6" hlink="hlink" folHlink="folHlink"/>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469290160"/>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Drag picture to placeholder or click icon to add</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6194042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8" name="Slide Number Placeholder 5">
            <a:extLst>
              <a:ext uri="{FF2B5EF4-FFF2-40B4-BE49-F238E27FC236}">
                <a16:creationId xmlns:a16="http://schemas.microsoft.com/office/drawing/2014/main" id="{1B71D384-C107-4783-8768-02DAE67D209A}"/>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Tree>
    <p:extLst>
      <p:ext uri="{BB962C8B-B14F-4D97-AF65-F5344CB8AC3E}">
        <p14:creationId xmlns:p14="http://schemas.microsoft.com/office/powerpoint/2010/main" val="261295298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7817"/>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42681805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37859664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75866737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402332890"/>
      </p:ext>
    </p:extLst>
  </p:cSld>
  <p:clrMapOvr>
    <a:overrideClrMapping bg1="lt1" tx1="dk1" bg2="lt2" tx2="dk2" accent1="accent1" accent2="accent2" accent3="accent3" accent4="accent4" accent5="accent5" accent6="accent6" hlink="hlink" folHlink="folHlink"/>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533445264"/>
      </p:ext>
    </p:extLst>
  </p:cSld>
  <p:clrMapOvr>
    <a:overrideClrMapping bg1="lt1" tx1="dk1" bg2="lt2" tx2="dk2" accent1="accent1" accent2="accent2" accent3="accent3" accent4="accent4" accent5="accent5" accent6="accent6" hlink="hlink" folHlink="folHlink"/>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Drag picture to placeholder or click icon to add</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220859803"/>
      </p:ext>
    </p:extLst>
  </p:cSld>
  <p:clrMapOvr>
    <a:overrideClrMapping bg1="lt1" tx1="dk1" bg2="lt2" tx2="dk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14896443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72321425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77892358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380893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0299441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75438492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85110743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85296269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82111840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33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71500" y="142240"/>
            <a:ext cx="9001000" cy="910496"/>
          </a:xfrm>
          <a:effectLst/>
        </p:spPr>
        <p:txBody>
          <a:bodyPr anchor="t">
            <a:normAutofit/>
          </a:bodyPr>
          <a:lstStyle>
            <a:lvl1pPr algn="l">
              <a:lnSpc>
                <a:spcPct val="110000"/>
              </a:lnSpc>
              <a:defRPr sz="20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71500" y="1351280"/>
            <a:ext cx="9000999" cy="4297560"/>
          </a:xfrm>
        </p:spPr>
        <p:txBody>
          <a:bodyPr>
            <a:normAutofit/>
          </a:bodyPr>
          <a:lstStyle>
            <a:lvl1pPr>
              <a:defRPr sz="1300">
                <a:solidFill>
                  <a:srgbClr val="4C515A"/>
                </a:solidFill>
              </a:defRPr>
            </a:lvl1pPr>
          </a:lstStyle>
          <a:p>
            <a:r>
              <a:rPr lang="en-US"/>
              <a:t>Click icon to add chart</a:t>
            </a:r>
          </a:p>
        </p:txBody>
      </p:sp>
      <p:cxnSp>
        <p:nvCxnSpPr>
          <p:cNvPr id="61" name="Straight Connector 60"/>
          <p:cNvCxnSpPr>
            <a:cxnSpLocks/>
          </p:cNvCxnSpPr>
          <p:nvPr/>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11" name="Picture 10">
            <a:extLst>
              <a:ext uri="{FF2B5EF4-FFF2-40B4-BE49-F238E27FC236}">
                <a16:creationId xmlns:a16="http://schemas.microsoft.com/office/drawing/2014/main" id="{2A0AEE61-C891-BA42-B7F1-B1A62EBB51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
        <p:nvSpPr>
          <p:cNvPr id="2" name="TextBox 1">
            <a:extLst>
              <a:ext uri="{FF2B5EF4-FFF2-40B4-BE49-F238E27FC236}">
                <a16:creationId xmlns:a16="http://schemas.microsoft.com/office/drawing/2014/main" id="{40DEC17A-1645-5447-BE15-F96248D56B9B}"/>
              </a:ext>
            </a:extLst>
          </p:cNvPr>
          <p:cNvSpPr txBox="1"/>
          <p:nvPr userDrawn="1"/>
        </p:nvSpPr>
        <p:spPr>
          <a:xfrm>
            <a:off x="-2692400" y="497840"/>
            <a:ext cx="0" cy="0"/>
          </a:xfrm>
          <a:prstGeom prst="rect">
            <a:avLst/>
          </a:prstGeom>
          <a:noFill/>
        </p:spPr>
        <p:txBody>
          <a:bodyPr wrap="non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pPr>
            <a:endParaRPr lang="en-US" sz="900"/>
          </a:p>
        </p:txBody>
      </p:sp>
      <p:sp>
        <p:nvSpPr>
          <p:cNvPr id="12" name="Text Placeholder 9">
            <a:extLst>
              <a:ext uri="{FF2B5EF4-FFF2-40B4-BE49-F238E27FC236}">
                <a16:creationId xmlns:a16="http://schemas.microsoft.com/office/drawing/2014/main" id="{C1233B26-FEE7-834B-AA61-C2B299C9B2B4}"/>
              </a:ext>
            </a:extLst>
          </p:cNvPr>
          <p:cNvSpPr>
            <a:spLocks noGrp="1"/>
          </p:cNvSpPr>
          <p:nvPr>
            <p:ph type="body" sz="quarter" idx="23" hasCustomPrompt="1"/>
          </p:nvPr>
        </p:nvSpPr>
        <p:spPr>
          <a:xfrm>
            <a:off x="1763687" y="6337332"/>
            <a:ext cx="7308812" cy="495834"/>
          </a:xfrm>
        </p:spPr>
        <p:txBody>
          <a:bodyPr anchor="ctr"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dirty="0"/>
              <a:t>Source:</a:t>
            </a:r>
          </a:p>
        </p:txBody>
      </p:sp>
    </p:spTree>
    <p:extLst>
      <p:ext uri="{BB962C8B-B14F-4D97-AF65-F5344CB8AC3E}">
        <p14:creationId xmlns:p14="http://schemas.microsoft.com/office/powerpoint/2010/main" val="213431895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883322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343026"/>
            <a:ext cx="7919046"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8452644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649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12191747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dirty="0"/>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9667689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152650" y="5999997"/>
            <a:ext cx="6325525"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2" name="Rectangle 11">
            <a:extLst>
              <a:ext uri="{FF2B5EF4-FFF2-40B4-BE49-F238E27FC236}">
                <a16:creationId xmlns:a16="http://schemas.microsoft.com/office/drawing/2014/main" id="{AAF80E98-87C5-3747-B455-FD0354C39028}"/>
              </a:ext>
            </a:extLst>
          </p:cNvPr>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831449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795467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05963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04529119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08831799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dirty="0"/>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84311240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262869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9134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3294380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149458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797437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4258718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1179232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4274551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3811332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09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19" name="Text Placeholder 18"/>
          <p:cNvSpPr>
            <a:spLocks noGrp="1"/>
          </p:cNvSpPr>
          <p:nvPr>
            <p:ph type="body" sz="quarter" idx="10"/>
          </p:nvPr>
        </p:nvSpPr>
        <p:spPr>
          <a:xfrm>
            <a:off x="0" y="0"/>
            <a:ext cx="9144000" cy="301752"/>
          </a:xfrm>
          <a:prstGeom prst="rect">
            <a:avLst/>
          </a:prstGeom>
        </p:spPr>
        <p:txBody>
          <a:bodyPr/>
          <a:lstStyle>
            <a:lvl1pPr marL="0" indent="0">
              <a:buNone/>
              <a:defRPr sz="1600" b="0" i="0">
                <a:solidFill>
                  <a:schemeClr val="accent6"/>
                </a:solidFill>
                <a:latin typeface="Calibri Light" charset="0"/>
                <a:ea typeface="Calibri Light" charset="0"/>
                <a:cs typeface="Calibri Light" charset="0"/>
              </a:defRPr>
            </a:lvl1pPr>
            <a:lvl2pPr marL="457200" indent="0">
              <a:buNone/>
              <a:defRPr sz="1600" b="0" i="0">
                <a:solidFill>
                  <a:schemeClr val="accent6"/>
                </a:solidFill>
                <a:latin typeface="Calibri Light" charset="0"/>
                <a:ea typeface="Calibri Light" charset="0"/>
                <a:cs typeface="Calibri Light" charset="0"/>
              </a:defRPr>
            </a:lvl2pPr>
            <a:lvl3pPr marL="914400" indent="0">
              <a:buNone/>
              <a:defRPr sz="1600" b="0" i="0">
                <a:solidFill>
                  <a:schemeClr val="accent6"/>
                </a:solidFill>
                <a:latin typeface="Calibri Light" charset="0"/>
                <a:ea typeface="Calibri Light" charset="0"/>
                <a:cs typeface="Calibri Light" charset="0"/>
              </a:defRPr>
            </a:lvl3pPr>
            <a:lvl4pPr marL="1371600" indent="0">
              <a:buNone/>
              <a:defRPr sz="1600" b="0" i="0">
                <a:solidFill>
                  <a:schemeClr val="accent6"/>
                </a:solidFill>
                <a:latin typeface="Calibri Light" charset="0"/>
                <a:ea typeface="Calibri Light" charset="0"/>
                <a:cs typeface="Calibri Light" charset="0"/>
              </a:defRPr>
            </a:lvl4pPr>
            <a:lvl5pPr marL="1828800" indent="0">
              <a:buNone/>
              <a:defRPr sz="1600" b="0"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2" name="Text Placeholder 21"/>
          <p:cNvSpPr>
            <a:spLocks noGrp="1"/>
          </p:cNvSpPr>
          <p:nvPr>
            <p:ph type="body" sz="quarter" idx="11"/>
          </p:nvPr>
        </p:nvSpPr>
        <p:spPr>
          <a:xfrm>
            <a:off x="-1" y="304800"/>
            <a:ext cx="9132017" cy="911352"/>
          </a:xfrm>
          <a:prstGeom prst="rect">
            <a:avLst/>
          </a:prstGeom>
        </p:spPr>
        <p:txBody>
          <a:bodyPr/>
          <a:lstStyle>
            <a:lvl1pPr marL="0" indent="0">
              <a:lnSpc>
                <a:spcPct val="90000"/>
              </a:lnSpc>
              <a:spcBef>
                <a:spcPts val="0"/>
              </a:spcBef>
              <a:buNone/>
              <a:defRPr sz="2600" b="1" i="0">
                <a:solidFill>
                  <a:schemeClr val="accent6"/>
                </a:solidFill>
                <a:latin typeface="Calibri Light" charset="0"/>
                <a:ea typeface="Calibri Light" charset="0"/>
                <a:cs typeface="Calibri Light"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5" name="Text Placeholder 24"/>
          <p:cNvSpPr>
            <a:spLocks noGrp="1"/>
          </p:cNvSpPr>
          <p:nvPr>
            <p:ph type="body" sz="quarter" idx="12"/>
          </p:nvPr>
        </p:nvSpPr>
        <p:spPr>
          <a:xfrm>
            <a:off x="0" y="5524500"/>
            <a:ext cx="9144000" cy="604264"/>
          </a:xfrm>
          <a:prstGeom prst="rect">
            <a:avLst/>
          </a:prstGeom>
        </p:spPr>
        <p:txBody>
          <a:bodyPr anchor="b" anchorCtr="0"/>
          <a:lstStyle>
            <a:lvl1pPr marL="0" indent="0">
              <a:buNone/>
              <a:defRPr sz="1100" b="0" i="0">
                <a:solidFill>
                  <a:schemeClr val="accent6"/>
                </a:solidFill>
                <a:latin typeface="Trebuchet MS" panose="020B0703020202090204" pitchFamily="34" charset="0"/>
                <a:ea typeface="Trebuchet MS" panose="020B0703020202090204" pitchFamily="34"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a:t>Click to edit Master text styles</a:t>
            </a:r>
          </a:p>
        </p:txBody>
      </p:sp>
    </p:spTree>
    <p:extLst>
      <p:ext uri="{BB962C8B-B14F-4D97-AF65-F5344CB8AC3E}">
        <p14:creationId xmlns:p14="http://schemas.microsoft.com/office/powerpoint/2010/main" val="376918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066" y="6156774"/>
            <a:ext cx="1921542" cy="434475"/>
          </a:xfrm>
          <a:prstGeom prst="rect">
            <a:avLst/>
          </a:prstGeom>
        </p:spPr>
      </p:pic>
    </p:spTree>
    <p:extLst>
      <p:ext uri="{BB962C8B-B14F-4D97-AF65-F5344CB8AC3E}">
        <p14:creationId xmlns:p14="http://schemas.microsoft.com/office/powerpoint/2010/main" val="2205765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7" name="Slide Number Placeholder 5">
            <a:extLst>
              <a:ext uri="{FF2B5EF4-FFF2-40B4-BE49-F238E27FC236}">
                <a16:creationId xmlns:a16="http://schemas.microsoft.com/office/drawing/2014/main" id="{9C34CA94-E2B6-4703-B8F5-4FFEC8DAF4CD}"/>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dirty="0">
              <a:solidFill>
                <a:schemeClr val="tx2"/>
              </a:solidFill>
              <a:latin typeface="+mn-lt"/>
            </a:endParaRPr>
          </a:p>
        </p:txBody>
      </p:sp>
    </p:spTree>
    <p:extLst>
      <p:ext uri="{BB962C8B-B14F-4D97-AF65-F5344CB8AC3E}">
        <p14:creationId xmlns:p14="http://schemas.microsoft.com/office/powerpoint/2010/main" val="188670618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bg1"/>
                </a:solidFill>
                <a:latin typeface="+mn-lt"/>
              </a:rPr>
              <a:pPr algn="r"/>
              <a:t>‹#›</a:t>
            </a:fld>
            <a:endParaRPr lang="en-US" sz="1400" dirty="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330889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5314" y="354485"/>
            <a:ext cx="8838200" cy="947956"/>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dirty="0"/>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9" name="Text Placeholder 5"/>
          <p:cNvSpPr>
            <a:spLocks noGrp="1"/>
          </p:cNvSpPr>
          <p:nvPr>
            <p:ph type="body" sz="quarter" idx="22" hasCustomPrompt="1"/>
          </p:nvPr>
        </p:nvSpPr>
        <p:spPr>
          <a:xfrm>
            <a:off x="7282094" y="60753"/>
            <a:ext cx="1713988" cy="298476"/>
          </a:xfrm>
        </p:spPr>
        <p:txBody>
          <a:bodyPr anchor="ctr">
            <a:noAutofit/>
          </a:bodyPr>
          <a:lstStyle>
            <a:lvl1pPr marL="0" indent="0" algn="r">
              <a:buNone/>
              <a:defRPr sz="1200" b="1">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Tree>
    <p:extLst>
      <p:ext uri="{BB962C8B-B14F-4D97-AF65-F5344CB8AC3E}">
        <p14:creationId xmlns:p14="http://schemas.microsoft.com/office/powerpoint/2010/main" val="1947920894"/>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71500" y="296652"/>
            <a:ext cx="9001000" cy="756084"/>
          </a:xfrm>
          <a:effectLst/>
        </p:spPr>
        <p:txBody>
          <a:bodyPr anchor="t">
            <a:normAutofit/>
          </a:bodyPr>
          <a:lstStyle>
            <a:lvl1pPr algn="l">
              <a:lnSpc>
                <a:spcPct val="110000"/>
              </a:lnSpc>
              <a:defRPr sz="20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71500" y="1052736"/>
            <a:ext cx="9000999" cy="4596104"/>
          </a:xfrm>
        </p:spPr>
        <p:txBody>
          <a:bodyPr>
            <a:normAutofit/>
          </a:bodyPr>
          <a:lstStyle>
            <a:lvl1pPr>
              <a:defRPr sz="1300">
                <a:solidFill>
                  <a:srgbClr val="4C515A"/>
                </a:solidFill>
              </a:defRPr>
            </a:lvl1pPr>
          </a:lstStyle>
          <a:p>
            <a:r>
              <a:rPr lang="en-US"/>
              <a:t>Click icon to add chart</a:t>
            </a:r>
          </a:p>
        </p:txBody>
      </p:sp>
      <p:cxnSp>
        <p:nvCxnSpPr>
          <p:cNvPr id="61" name="Straight Connector 60"/>
          <p:cNvCxnSpPr>
            <a:cxnSpLocks/>
          </p:cNvCxnSpPr>
          <p:nvPr/>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500"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11" name="Picture 10">
            <a:extLst>
              <a:ext uri="{FF2B5EF4-FFF2-40B4-BE49-F238E27FC236}">
                <a16:creationId xmlns:a16="http://schemas.microsoft.com/office/drawing/2014/main" id="{2A0AEE61-C891-BA42-B7F1-B1A62EBB51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
        <p:nvSpPr>
          <p:cNvPr id="2" name="TextBox 1">
            <a:extLst>
              <a:ext uri="{FF2B5EF4-FFF2-40B4-BE49-F238E27FC236}">
                <a16:creationId xmlns:a16="http://schemas.microsoft.com/office/drawing/2014/main" id="{40DEC17A-1645-5447-BE15-F96248D56B9B}"/>
              </a:ext>
            </a:extLst>
          </p:cNvPr>
          <p:cNvSpPr txBox="1"/>
          <p:nvPr userDrawn="1"/>
        </p:nvSpPr>
        <p:spPr>
          <a:xfrm>
            <a:off x="-2692400" y="497840"/>
            <a:ext cx="0" cy="0"/>
          </a:xfrm>
          <a:prstGeom prst="rect">
            <a:avLst/>
          </a:prstGeom>
          <a:noFill/>
        </p:spPr>
        <p:txBody>
          <a:bodyPr wrap="non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pPr>
            <a:endParaRPr lang="en-US" sz="900"/>
          </a:p>
        </p:txBody>
      </p:sp>
      <p:sp>
        <p:nvSpPr>
          <p:cNvPr id="9" name="TextBox 8">
            <a:extLst>
              <a:ext uri="{FF2B5EF4-FFF2-40B4-BE49-F238E27FC236}">
                <a16:creationId xmlns:a16="http://schemas.microsoft.com/office/drawing/2014/main" id="{4915A646-8BAA-C943-AC84-369B29354CFD}"/>
              </a:ext>
            </a:extLst>
          </p:cNvPr>
          <p:cNvSpPr txBox="1"/>
          <p:nvPr userDrawn="1"/>
        </p:nvSpPr>
        <p:spPr>
          <a:xfrm>
            <a:off x="1763687" y="6368920"/>
            <a:ext cx="7344817" cy="408452"/>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latin typeface="+mn-lt"/>
              </a:rPr>
              <a:t>Source: Sara R. Collins, David C. Radley, and Jesse Baumgartner, </a:t>
            </a:r>
            <a:r>
              <a:rPr lang="en-US" sz="900" i="1" dirty="0">
                <a:latin typeface="+mn-lt"/>
              </a:rPr>
              <a:t>Trends in Employer Health Care Coverage, 2010–2019  </a:t>
            </a:r>
            <a:r>
              <a:rPr lang="en-US" sz="900" dirty="0">
                <a:latin typeface="+mn-lt"/>
              </a:rPr>
              <a:t>(Commonwealth Fund, Nov. 2020).</a:t>
            </a:r>
          </a:p>
        </p:txBody>
      </p:sp>
    </p:spTree>
    <p:extLst>
      <p:ext uri="{BB962C8B-B14F-4D97-AF65-F5344CB8AC3E}">
        <p14:creationId xmlns:p14="http://schemas.microsoft.com/office/powerpoint/2010/main" val="1752522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dirty="0"/>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2120114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735748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503332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591353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95622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1665996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789971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193526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109430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2804032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729868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1609870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90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5974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2577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892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162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918705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44125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3446759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dirty="0"/>
              <a:t>Drag picture to placeholder or click icon to add</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582556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713731261"/>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82696210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dirty="0"/>
              <a:t>Drag picture to placeholder or click icon to add</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27726511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9085499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2020025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6951931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343026"/>
            <a:ext cx="7919046"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843695108"/>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dirty="0"/>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36843171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dirty="0"/>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93354511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026465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152650" y="5999997"/>
            <a:ext cx="6325525"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2" name="Rectangle 11">
            <a:extLst>
              <a:ext uri="{FF2B5EF4-FFF2-40B4-BE49-F238E27FC236}">
                <a16:creationId xmlns:a16="http://schemas.microsoft.com/office/drawing/2014/main" id="{AAF80E98-87C5-3747-B455-FD0354C39028}"/>
              </a:ext>
            </a:extLst>
          </p:cNvPr>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1183885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733406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846177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75266439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36055675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dirty="0"/>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286458210"/>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999775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7467684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4423738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30817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2248155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9139168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7025784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19277341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866208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0208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19" name="Text Placeholder 18"/>
          <p:cNvSpPr>
            <a:spLocks noGrp="1"/>
          </p:cNvSpPr>
          <p:nvPr>
            <p:ph type="body" sz="quarter" idx="10"/>
          </p:nvPr>
        </p:nvSpPr>
        <p:spPr>
          <a:xfrm>
            <a:off x="0" y="0"/>
            <a:ext cx="9144000" cy="301752"/>
          </a:xfrm>
          <a:prstGeom prst="rect">
            <a:avLst/>
          </a:prstGeom>
        </p:spPr>
        <p:txBody>
          <a:bodyPr/>
          <a:lstStyle>
            <a:lvl1pPr marL="0" indent="0">
              <a:buNone/>
              <a:defRPr sz="1600" b="0" i="0">
                <a:solidFill>
                  <a:schemeClr val="accent6"/>
                </a:solidFill>
                <a:latin typeface="Calibri Light" charset="0"/>
                <a:ea typeface="Calibri Light" charset="0"/>
                <a:cs typeface="Calibri Light" charset="0"/>
              </a:defRPr>
            </a:lvl1pPr>
            <a:lvl2pPr marL="457200" indent="0">
              <a:buNone/>
              <a:defRPr sz="1600" b="0" i="0">
                <a:solidFill>
                  <a:schemeClr val="accent6"/>
                </a:solidFill>
                <a:latin typeface="Calibri Light" charset="0"/>
                <a:ea typeface="Calibri Light" charset="0"/>
                <a:cs typeface="Calibri Light" charset="0"/>
              </a:defRPr>
            </a:lvl2pPr>
            <a:lvl3pPr marL="914400" indent="0">
              <a:buNone/>
              <a:defRPr sz="1600" b="0" i="0">
                <a:solidFill>
                  <a:schemeClr val="accent6"/>
                </a:solidFill>
                <a:latin typeface="Calibri Light" charset="0"/>
                <a:ea typeface="Calibri Light" charset="0"/>
                <a:cs typeface="Calibri Light" charset="0"/>
              </a:defRPr>
            </a:lvl3pPr>
            <a:lvl4pPr marL="1371600" indent="0">
              <a:buNone/>
              <a:defRPr sz="1600" b="0" i="0">
                <a:solidFill>
                  <a:schemeClr val="accent6"/>
                </a:solidFill>
                <a:latin typeface="Calibri Light" charset="0"/>
                <a:ea typeface="Calibri Light" charset="0"/>
                <a:cs typeface="Calibri Light" charset="0"/>
              </a:defRPr>
            </a:lvl4pPr>
            <a:lvl5pPr marL="1828800" indent="0">
              <a:buNone/>
              <a:defRPr sz="1600" b="0" i="0">
                <a:solidFill>
                  <a:schemeClr val="accent6"/>
                </a:solidFill>
                <a:latin typeface="Calibri Light" charset="0"/>
                <a:ea typeface="Calibri Light" charset="0"/>
                <a:cs typeface="Calibri Light" charset="0"/>
              </a:defRPr>
            </a:lvl5pPr>
          </a:lstStyle>
          <a:p>
            <a:pPr lvl="0"/>
            <a:r>
              <a:rPr lang="en-US" dirty="0"/>
              <a:t>Click to edit Master text styles</a:t>
            </a:r>
          </a:p>
        </p:txBody>
      </p:sp>
      <p:sp>
        <p:nvSpPr>
          <p:cNvPr id="22" name="Text Placeholder 21"/>
          <p:cNvSpPr>
            <a:spLocks noGrp="1"/>
          </p:cNvSpPr>
          <p:nvPr>
            <p:ph type="body" sz="quarter" idx="11"/>
          </p:nvPr>
        </p:nvSpPr>
        <p:spPr>
          <a:xfrm>
            <a:off x="-1" y="304800"/>
            <a:ext cx="9132017" cy="911352"/>
          </a:xfrm>
          <a:prstGeom prst="rect">
            <a:avLst/>
          </a:prstGeom>
        </p:spPr>
        <p:txBody>
          <a:bodyPr/>
          <a:lstStyle>
            <a:lvl1pPr marL="0" indent="0">
              <a:lnSpc>
                <a:spcPct val="90000"/>
              </a:lnSpc>
              <a:spcBef>
                <a:spcPts val="0"/>
              </a:spcBef>
              <a:buNone/>
              <a:defRPr sz="2600" b="1" i="0">
                <a:solidFill>
                  <a:schemeClr val="accent6"/>
                </a:solidFill>
                <a:latin typeface="Calibri Light" charset="0"/>
                <a:ea typeface="Calibri Light" charset="0"/>
                <a:cs typeface="Calibri Light"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dirty="0"/>
              <a:t>Click to edit Master text styles</a:t>
            </a:r>
          </a:p>
        </p:txBody>
      </p:sp>
      <p:sp>
        <p:nvSpPr>
          <p:cNvPr id="25" name="Text Placeholder 24"/>
          <p:cNvSpPr>
            <a:spLocks noGrp="1"/>
          </p:cNvSpPr>
          <p:nvPr>
            <p:ph type="body" sz="quarter" idx="12"/>
          </p:nvPr>
        </p:nvSpPr>
        <p:spPr>
          <a:xfrm>
            <a:off x="0" y="5524500"/>
            <a:ext cx="9144000" cy="604264"/>
          </a:xfrm>
          <a:prstGeom prst="rect">
            <a:avLst/>
          </a:prstGeom>
        </p:spPr>
        <p:txBody>
          <a:bodyPr anchor="b" anchorCtr="0"/>
          <a:lstStyle>
            <a:lvl1pPr marL="0" indent="0">
              <a:buNone/>
              <a:defRPr sz="1100" b="0" i="0">
                <a:solidFill>
                  <a:schemeClr val="accent6"/>
                </a:solidFill>
                <a:latin typeface="Trebuchet MS" panose="020B0703020202090204" pitchFamily="34" charset="0"/>
                <a:ea typeface="Trebuchet MS" panose="020B0703020202090204" pitchFamily="34"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dirty="0"/>
              <a:t>Click to edit Master text styles</a:t>
            </a:r>
          </a:p>
        </p:txBody>
      </p:sp>
    </p:spTree>
    <p:extLst>
      <p:ext uri="{BB962C8B-B14F-4D97-AF65-F5344CB8AC3E}">
        <p14:creationId xmlns:p14="http://schemas.microsoft.com/office/powerpoint/2010/main" val="38876918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2123728" y="6368920"/>
            <a:ext cx="6948770" cy="408452"/>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a:t>Source:</a:t>
            </a:r>
          </a:p>
        </p:txBody>
      </p:sp>
      <p:sp>
        <p:nvSpPr>
          <p:cNvPr id="53" name="Title 1"/>
          <p:cNvSpPr>
            <a:spLocks noGrp="1"/>
          </p:cNvSpPr>
          <p:nvPr>
            <p:ph type="ctrTitle" hasCustomPrompt="1"/>
          </p:nvPr>
        </p:nvSpPr>
        <p:spPr>
          <a:xfrm>
            <a:off x="71500" y="296652"/>
            <a:ext cx="9001000" cy="756084"/>
          </a:xfrm>
          <a:effectLst/>
        </p:spPr>
        <p:txBody>
          <a:bodyPr anchor="t">
            <a:normAutofit/>
          </a:bodyPr>
          <a:lstStyle>
            <a:lvl1pPr algn="l">
              <a:lnSpc>
                <a:spcPct val="110000"/>
              </a:lnSpc>
              <a:defRPr sz="20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71500" y="1052736"/>
            <a:ext cx="9000999" cy="4596104"/>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500"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9" name="Picture 8">
            <a:extLst>
              <a:ext uri="{FF2B5EF4-FFF2-40B4-BE49-F238E27FC236}">
                <a16:creationId xmlns:a16="http://schemas.microsoft.com/office/drawing/2014/main" id="{8FF54D87-F117-BA45-BBA8-94B4CEDF6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3" y="6373368"/>
            <a:ext cx="1837943" cy="411287"/>
          </a:xfrm>
          <a:prstGeom prst="rect">
            <a:avLst/>
          </a:prstGeom>
        </p:spPr>
      </p:pic>
    </p:spTree>
    <p:extLst>
      <p:ext uri="{BB962C8B-B14F-4D97-AF65-F5344CB8AC3E}">
        <p14:creationId xmlns:p14="http://schemas.microsoft.com/office/powerpoint/2010/main" val="1194018155"/>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38819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87982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19" name="Text Placeholder 18"/>
          <p:cNvSpPr>
            <a:spLocks noGrp="1"/>
          </p:cNvSpPr>
          <p:nvPr>
            <p:ph type="body" sz="quarter" idx="10"/>
          </p:nvPr>
        </p:nvSpPr>
        <p:spPr>
          <a:xfrm>
            <a:off x="0" y="0"/>
            <a:ext cx="9144000" cy="301752"/>
          </a:xfrm>
          <a:prstGeom prst="rect">
            <a:avLst/>
          </a:prstGeom>
        </p:spPr>
        <p:txBody>
          <a:bodyPr/>
          <a:lstStyle>
            <a:lvl1pPr marL="0" indent="0">
              <a:buNone/>
              <a:defRPr sz="1600" b="0" i="0">
                <a:solidFill>
                  <a:schemeClr val="accent6"/>
                </a:solidFill>
                <a:latin typeface="Calibri Light" charset="0"/>
                <a:ea typeface="Calibri Light" charset="0"/>
                <a:cs typeface="Calibri Light" charset="0"/>
              </a:defRPr>
            </a:lvl1pPr>
            <a:lvl2pPr marL="457200" indent="0">
              <a:buNone/>
              <a:defRPr sz="1600" b="0" i="0">
                <a:solidFill>
                  <a:schemeClr val="accent6"/>
                </a:solidFill>
                <a:latin typeface="Calibri Light" charset="0"/>
                <a:ea typeface="Calibri Light" charset="0"/>
                <a:cs typeface="Calibri Light" charset="0"/>
              </a:defRPr>
            </a:lvl2pPr>
            <a:lvl3pPr marL="914400" indent="0">
              <a:buNone/>
              <a:defRPr sz="1600" b="0" i="0">
                <a:solidFill>
                  <a:schemeClr val="accent6"/>
                </a:solidFill>
                <a:latin typeface="Calibri Light" charset="0"/>
                <a:ea typeface="Calibri Light" charset="0"/>
                <a:cs typeface="Calibri Light" charset="0"/>
              </a:defRPr>
            </a:lvl3pPr>
            <a:lvl4pPr marL="1371600" indent="0">
              <a:buNone/>
              <a:defRPr sz="1600" b="0" i="0">
                <a:solidFill>
                  <a:schemeClr val="accent6"/>
                </a:solidFill>
                <a:latin typeface="Calibri Light" charset="0"/>
                <a:ea typeface="Calibri Light" charset="0"/>
                <a:cs typeface="Calibri Light" charset="0"/>
              </a:defRPr>
            </a:lvl4pPr>
            <a:lvl5pPr marL="1828800" indent="0">
              <a:buNone/>
              <a:defRPr sz="1600" b="0"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2" name="Text Placeholder 21"/>
          <p:cNvSpPr>
            <a:spLocks noGrp="1"/>
          </p:cNvSpPr>
          <p:nvPr>
            <p:ph type="body" sz="quarter" idx="11"/>
          </p:nvPr>
        </p:nvSpPr>
        <p:spPr>
          <a:xfrm>
            <a:off x="-1" y="304800"/>
            <a:ext cx="9132017" cy="911352"/>
          </a:xfrm>
          <a:prstGeom prst="rect">
            <a:avLst/>
          </a:prstGeom>
        </p:spPr>
        <p:txBody>
          <a:bodyPr/>
          <a:lstStyle>
            <a:lvl1pPr marL="0" indent="0">
              <a:lnSpc>
                <a:spcPct val="90000"/>
              </a:lnSpc>
              <a:spcBef>
                <a:spcPts val="0"/>
              </a:spcBef>
              <a:buNone/>
              <a:defRPr sz="2600" b="1" i="0">
                <a:solidFill>
                  <a:schemeClr val="accent6"/>
                </a:solidFill>
                <a:latin typeface="Calibri Light" charset="0"/>
                <a:ea typeface="Calibri Light" charset="0"/>
                <a:cs typeface="Calibri Light"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5" name="Text Placeholder 24"/>
          <p:cNvSpPr>
            <a:spLocks noGrp="1"/>
          </p:cNvSpPr>
          <p:nvPr>
            <p:ph type="body" sz="quarter" idx="12"/>
          </p:nvPr>
        </p:nvSpPr>
        <p:spPr>
          <a:xfrm>
            <a:off x="0" y="5524500"/>
            <a:ext cx="9144000" cy="604264"/>
          </a:xfrm>
          <a:prstGeom prst="rect">
            <a:avLst/>
          </a:prstGeom>
        </p:spPr>
        <p:txBody>
          <a:bodyPr anchor="b" anchorCtr="0"/>
          <a:lstStyle>
            <a:lvl1pPr marL="0" indent="0">
              <a:buNone/>
              <a:defRPr sz="1100">
                <a:solidFill>
                  <a:schemeClr val="accent6"/>
                </a:solidFill>
                <a:latin typeface="Calibri" charset="0"/>
                <a:ea typeface="Calibri"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a:t>Click to edit Master text styles</a:t>
            </a:r>
          </a:p>
        </p:txBody>
      </p:sp>
    </p:spTree>
    <p:extLst>
      <p:ext uri="{BB962C8B-B14F-4D97-AF65-F5344CB8AC3E}">
        <p14:creationId xmlns:p14="http://schemas.microsoft.com/office/powerpoint/2010/main" val="53846478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9" Type="http://schemas.openxmlformats.org/officeDocument/2006/relationships/slideLayout" Target="../slideLayouts/slideLayout182.xml"/><Relationship Id="rId21" Type="http://schemas.openxmlformats.org/officeDocument/2006/relationships/slideLayout" Target="../slideLayouts/slideLayout164.xml"/><Relationship Id="rId34" Type="http://schemas.openxmlformats.org/officeDocument/2006/relationships/slideLayout" Target="../slideLayouts/slideLayout177.xml"/><Relationship Id="rId42" Type="http://schemas.openxmlformats.org/officeDocument/2006/relationships/slideLayout" Target="../slideLayouts/slideLayout185.xml"/><Relationship Id="rId47" Type="http://schemas.openxmlformats.org/officeDocument/2006/relationships/slideLayout" Target="../slideLayouts/slideLayout190.xml"/><Relationship Id="rId50" Type="http://schemas.openxmlformats.org/officeDocument/2006/relationships/theme" Target="../theme/theme10.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9" Type="http://schemas.openxmlformats.org/officeDocument/2006/relationships/slideLayout" Target="../slideLayouts/slideLayout172.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32" Type="http://schemas.openxmlformats.org/officeDocument/2006/relationships/slideLayout" Target="../slideLayouts/slideLayout175.xml"/><Relationship Id="rId37" Type="http://schemas.openxmlformats.org/officeDocument/2006/relationships/slideLayout" Target="../slideLayouts/slideLayout180.xml"/><Relationship Id="rId40" Type="http://schemas.openxmlformats.org/officeDocument/2006/relationships/slideLayout" Target="../slideLayouts/slideLayout183.xml"/><Relationship Id="rId45" Type="http://schemas.openxmlformats.org/officeDocument/2006/relationships/slideLayout" Target="../slideLayouts/slideLayout188.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36" Type="http://schemas.openxmlformats.org/officeDocument/2006/relationships/slideLayout" Target="../slideLayouts/slideLayout179.xml"/><Relationship Id="rId49" Type="http://schemas.openxmlformats.org/officeDocument/2006/relationships/slideLayout" Target="../slideLayouts/slideLayout192.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31" Type="http://schemas.openxmlformats.org/officeDocument/2006/relationships/slideLayout" Target="../slideLayouts/slideLayout174.xml"/><Relationship Id="rId44" Type="http://schemas.openxmlformats.org/officeDocument/2006/relationships/slideLayout" Target="../slideLayouts/slideLayout187.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 Id="rId35" Type="http://schemas.openxmlformats.org/officeDocument/2006/relationships/slideLayout" Target="../slideLayouts/slideLayout178.xml"/><Relationship Id="rId43" Type="http://schemas.openxmlformats.org/officeDocument/2006/relationships/slideLayout" Target="../slideLayouts/slideLayout186.xml"/><Relationship Id="rId48" Type="http://schemas.openxmlformats.org/officeDocument/2006/relationships/slideLayout" Target="../slideLayouts/slideLayout191.xml"/><Relationship Id="rId8" Type="http://schemas.openxmlformats.org/officeDocument/2006/relationships/slideLayout" Target="../slideLayouts/slideLayout151.xml"/><Relationship Id="rId3" Type="http://schemas.openxmlformats.org/officeDocument/2006/relationships/slideLayout" Target="../slideLayouts/slideLayout146.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33" Type="http://schemas.openxmlformats.org/officeDocument/2006/relationships/slideLayout" Target="../slideLayouts/slideLayout176.xml"/><Relationship Id="rId38" Type="http://schemas.openxmlformats.org/officeDocument/2006/relationships/slideLayout" Target="../slideLayouts/slideLayout181.xml"/><Relationship Id="rId46" Type="http://schemas.openxmlformats.org/officeDocument/2006/relationships/slideLayout" Target="../slideLayouts/slideLayout189.xml"/><Relationship Id="rId20" Type="http://schemas.openxmlformats.org/officeDocument/2006/relationships/slideLayout" Target="../slideLayouts/slideLayout163.xml"/><Relationship Id="rId41" Type="http://schemas.openxmlformats.org/officeDocument/2006/relationships/slideLayout" Target="../slideLayouts/slideLayout184.xml"/><Relationship Id="rId1" Type="http://schemas.openxmlformats.org/officeDocument/2006/relationships/slideLayout" Target="../slideLayouts/slideLayout144.xml"/><Relationship Id="rId6"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94.xml"/><Relationship Id="rId1" Type="http://schemas.openxmlformats.org/officeDocument/2006/relationships/slideLayout" Target="../slideLayouts/slideLayout19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26" Type="http://schemas.openxmlformats.org/officeDocument/2006/relationships/slideLayout" Target="../slideLayouts/slideLayout220.xml"/><Relationship Id="rId39" Type="http://schemas.openxmlformats.org/officeDocument/2006/relationships/slideLayout" Target="../slideLayouts/slideLayout233.xml"/><Relationship Id="rId21" Type="http://schemas.openxmlformats.org/officeDocument/2006/relationships/slideLayout" Target="../slideLayouts/slideLayout215.xml"/><Relationship Id="rId34" Type="http://schemas.openxmlformats.org/officeDocument/2006/relationships/slideLayout" Target="../slideLayouts/slideLayout228.xml"/><Relationship Id="rId42" Type="http://schemas.openxmlformats.org/officeDocument/2006/relationships/slideLayout" Target="../slideLayouts/slideLayout236.xml"/><Relationship Id="rId47" Type="http://schemas.openxmlformats.org/officeDocument/2006/relationships/slideLayout" Target="../slideLayouts/slideLayout241.xml"/><Relationship Id="rId7" Type="http://schemas.openxmlformats.org/officeDocument/2006/relationships/slideLayout" Target="../slideLayouts/slideLayout20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9" Type="http://schemas.openxmlformats.org/officeDocument/2006/relationships/slideLayout" Target="../slideLayouts/slideLayout223.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24" Type="http://schemas.openxmlformats.org/officeDocument/2006/relationships/slideLayout" Target="../slideLayouts/slideLayout218.xml"/><Relationship Id="rId32" Type="http://schemas.openxmlformats.org/officeDocument/2006/relationships/slideLayout" Target="../slideLayouts/slideLayout226.xml"/><Relationship Id="rId37" Type="http://schemas.openxmlformats.org/officeDocument/2006/relationships/slideLayout" Target="../slideLayouts/slideLayout231.xml"/><Relationship Id="rId40" Type="http://schemas.openxmlformats.org/officeDocument/2006/relationships/slideLayout" Target="../slideLayouts/slideLayout234.xml"/><Relationship Id="rId45" Type="http://schemas.openxmlformats.org/officeDocument/2006/relationships/slideLayout" Target="../slideLayouts/slideLayout239.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slideLayout" Target="../slideLayouts/slideLayout217.xml"/><Relationship Id="rId28" Type="http://schemas.openxmlformats.org/officeDocument/2006/relationships/slideLayout" Target="../slideLayouts/slideLayout222.xml"/><Relationship Id="rId36" Type="http://schemas.openxmlformats.org/officeDocument/2006/relationships/slideLayout" Target="../slideLayouts/slideLayout230.xml"/><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31" Type="http://schemas.openxmlformats.org/officeDocument/2006/relationships/slideLayout" Target="../slideLayouts/slideLayout225.xml"/><Relationship Id="rId44" Type="http://schemas.openxmlformats.org/officeDocument/2006/relationships/slideLayout" Target="../slideLayouts/slideLayout238.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slideLayout" Target="../slideLayouts/slideLayout216.xml"/><Relationship Id="rId27" Type="http://schemas.openxmlformats.org/officeDocument/2006/relationships/slideLayout" Target="../slideLayouts/slideLayout221.xml"/><Relationship Id="rId30" Type="http://schemas.openxmlformats.org/officeDocument/2006/relationships/slideLayout" Target="../slideLayouts/slideLayout224.xml"/><Relationship Id="rId35" Type="http://schemas.openxmlformats.org/officeDocument/2006/relationships/slideLayout" Target="../slideLayouts/slideLayout229.xml"/><Relationship Id="rId43" Type="http://schemas.openxmlformats.org/officeDocument/2006/relationships/slideLayout" Target="../slideLayouts/slideLayout237.xml"/><Relationship Id="rId48" Type="http://schemas.openxmlformats.org/officeDocument/2006/relationships/theme" Target="../theme/theme12.xml"/><Relationship Id="rId8" Type="http://schemas.openxmlformats.org/officeDocument/2006/relationships/slideLayout" Target="../slideLayouts/slideLayout202.xml"/><Relationship Id="rId3" Type="http://schemas.openxmlformats.org/officeDocument/2006/relationships/slideLayout" Target="../slideLayouts/slideLayout197.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5" Type="http://schemas.openxmlformats.org/officeDocument/2006/relationships/slideLayout" Target="../slideLayouts/slideLayout219.xml"/><Relationship Id="rId33" Type="http://schemas.openxmlformats.org/officeDocument/2006/relationships/slideLayout" Target="../slideLayouts/slideLayout227.xml"/><Relationship Id="rId38" Type="http://schemas.openxmlformats.org/officeDocument/2006/relationships/slideLayout" Target="../slideLayouts/slideLayout232.xml"/><Relationship Id="rId46" Type="http://schemas.openxmlformats.org/officeDocument/2006/relationships/slideLayout" Target="../slideLayouts/slideLayout240.xml"/><Relationship Id="rId20" Type="http://schemas.openxmlformats.org/officeDocument/2006/relationships/slideLayout" Target="../slideLayouts/slideLayout214.xml"/><Relationship Id="rId41" Type="http://schemas.openxmlformats.org/officeDocument/2006/relationships/slideLayout" Target="../slideLayouts/slideLayout235.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9" Type="http://schemas.openxmlformats.org/officeDocument/2006/relationships/slideLayout" Target="../slideLayouts/slideLayout280.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42" Type="http://schemas.openxmlformats.org/officeDocument/2006/relationships/slideLayout" Target="../slideLayouts/slideLayout283.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41" Type="http://schemas.openxmlformats.org/officeDocument/2006/relationships/slideLayout" Target="../slideLayouts/slideLayout282.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4" Type="http://schemas.openxmlformats.org/officeDocument/2006/relationships/theme" Target="../theme/theme13.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8" Type="http://schemas.openxmlformats.org/officeDocument/2006/relationships/slideLayout" Target="../slideLayouts/slideLayout249.xml"/><Relationship Id="rId3" Type="http://schemas.openxmlformats.org/officeDocument/2006/relationships/slideLayout" Target="../slideLayouts/slideLayout244.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86.xml"/><Relationship Id="rId1" Type="http://schemas.openxmlformats.org/officeDocument/2006/relationships/slideLayout" Target="../slideLayouts/slideLayout28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theme" Target="../theme/theme3.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8" Type="http://schemas.openxmlformats.org/officeDocument/2006/relationships/slideLayout" Target="../slideLayouts/slideLayout11.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1" Type="http://schemas.openxmlformats.org/officeDocument/2006/relationships/slideLayout" Target="../slideLayouts/slideLayout4.xml"/><Relationship Id="rId6"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theme" Target="../theme/theme4.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8" Type="http://schemas.openxmlformats.org/officeDocument/2006/relationships/slideLayout" Target="../slideLayouts/slideLayout59.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20" Type="http://schemas.openxmlformats.org/officeDocument/2006/relationships/slideLayout" Target="../slideLayouts/slideLayout71.xml"/><Relationship Id="rId41"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5.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theme" Target="../theme/theme6.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theme" Target="../theme/theme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39.xml"/><Relationship Id="rId7" Type="http://schemas.openxmlformats.org/officeDocument/2006/relationships/theme" Target="../theme/theme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8683905"/>
      </p:ext>
    </p:extLst>
  </p:cSld>
  <p:clrMap bg1="lt1" tx1="dk1" bg2="lt2" tx2="dk2" accent1="accent1" accent2="accent2" accent3="accent3" accent4="accent4" accent5="accent5" accent6="accent6" hlink="hlink" folHlink="folHlink"/>
  <p:sldLayoutIdLst>
    <p:sldLayoutId id="2147483712" r:id="rId1"/>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chemeClr val="tx1"/>
              </a:solidFill>
            </a:endParaRP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938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 id="2147483895" r:id="rId28"/>
    <p:sldLayoutId id="2147483896" r:id="rId29"/>
    <p:sldLayoutId id="2147483897" r:id="rId30"/>
    <p:sldLayoutId id="2147483898" r:id="rId31"/>
    <p:sldLayoutId id="2147483899" r:id="rId32"/>
    <p:sldLayoutId id="2147483900" r:id="rId33"/>
    <p:sldLayoutId id="2147483901" r:id="rId34"/>
    <p:sldLayoutId id="2147483902" r:id="rId35"/>
    <p:sldLayoutId id="2147483903" r:id="rId36"/>
    <p:sldLayoutId id="2147483904" r:id="rId37"/>
    <p:sldLayoutId id="2147483905" r:id="rId38"/>
    <p:sldLayoutId id="2147483906" r:id="rId39"/>
    <p:sldLayoutId id="2147483907" r:id="rId40"/>
    <p:sldLayoutId id="2147483908" r:id="rId41"/>
    <p:sldLayoutId id="2147483909" r:id="rId42"/>
    <p:sldLayoutId id="2147483910" r:id="rId43"/>
    <p:sldLayoutId id="2147483911" r:id="rId44"/>
    <p:sldLayoutId id="2147483912" r:id="rId45"/>
    <p:sldLayoutId id="2147483913" r:id="rId46"/>
    <p:sldLayoutId id="2147483914" r:id="rId47"/>
    <p:sldLayoutId id="2147483915" r:id="rId48"/>
    <p:sldLayoutId id="2147483916" r:id="rId49"/>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82524"/>
      </p:ext>
    </p:extLst>
  </p:cSld>
  <p:clrMap bg1="lt1" tx1="dk1" bg2="lt2" tx2="dk2" accent1="accent1" accent2="accent2" accent3="accent3" accent4="accent4" accent5="accent5" accent6="accent6" hlink="hlink" folHlink="folHlink"/>
  <p:sldLayoutIdLst>
    <p:sldLayoutId id="2147483925" r:id="rId1"/>
    <p:sldLayoutId id="2147484068" r:id="rId2"/>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3"/>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984921"/>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7" r:id="rId41"/>
    <p:sldLayoutId id="2147483968" r:id="rId42"/>
    <p:sldLayoutId id="2147483969" r:id="rId43"/>
    <p:sldLayoutId id="2147483970" r:id="rId44"/>
    <p:sldLayoutId id="2147483971" r:id="rId45"/>
    <p:sldLayoutId id="2147483972" r:id="rId46"/>
    <p:sldLayoutId id="2147483973" r:id="rId47"/>
  </p:sldLayoutIdLst>
  <p:hf sldNum="0"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solidFill>
                  <a:schemeClr val="tx1"/>
                </a:solidFill>
              </a:rPr>
              <a:t>Meeting Name  |  Meeting Date</a:t>
            </a: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307844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 id="2147483995" r:id="rId21"/>
    <p:sldLayoutId id="2147483996" r:id="rId22"/>
    <p:sldLayoutId id="2147483997" r:id="rId23"/>
    <p:sldLayoutId id="2147483998" r:id="rId24"/>
    <p:sldLayoutId id="2147483999" r:id="rId25"/>
    <p:sldLayoutId id="2147484000" r:id="rId26"/>
    <p:sldLayoutId id="2147484001" r:id="rId27"/>
    <p:sldLayoutId id="2147484002" r:id="rId28"/>
    <p:sldLayoutId id="2147484003" r:id="rId29"/>
    <p:sldLayoutId id="2147484004" r:id="rId30"/>
    <p:sldLayoutId id="2147484005" r:id="rId31"/>
    <p:sldLayoutId id="2147484006" r:id="rId32"/>
    <p:sldLayoutId id="2147484007" r:id="rId33"/>
    <p:sldLayoutId id="2147484008" r:id="rId34"/>
    <p:sldLayoutId id="2147484009" r:id="rId35"/>
    <p:sldLayoutId id="2147484010" r:id="rId36"/>
    <p:sldLayoutId id="2147484011" r:id="rId37"/>
    <p:sldLayoutId id="2147484012" r:id="rId38"/>
    <p:sldLayoutId id="2147484013" r:id="rId39"/>
    <p:sldLayoutId id="2147484014" r:id="rId40"/>
    <p:sldLayoutId id="2147484015" r:id="rId41"/>
    <p:sldLayoutId id="2147484016" r:id="rId42"/>
    <p:sldLayoutId id="2147484017" r:id="rId43"/>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3444934"/>
      </p:ext>
    </p:extLst>
  </p:cSld>
  <p:clrMap bg1="lt1" tx1="dk1" bg2="lt2" tx2="dk2" accent1="accent1" accent2="accent2" accent3="accent3" accent4="accent4" accent5="accent5" accent6="accent6" hlink="hlink" folHlink="folHlink"/>
  <p:sldLayoutIdLst>
    <p:sldLayoutId id="2147484066" r:id="rId1"/>
    <p:sldLayoutId id="2147484067" r:id="rId2"/>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2787"/>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b="0" i="0" kern="800" spc="-10">
          <a:solidFill>
            <a:schemeClr val="tx1"/>
          </a:solidFill>
          <a:latin typeface="Arial" panose="020B0604020202020204" pitchFamily="34" charset="0"/>
          <a:ea typeface="+mn-ea"/>
          <a:cs typeface="Arial" panose="020B0604020202020204" pitchFamily="34" charset="0"/>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chemeClr val="tx1"/>
              </a:solidFill>
            </a:endParaRP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428261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5" r:id="rId48"/>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chemeClr val="tx1"/>
              </a:solidFill>
            </a:endParaRP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99562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 id="2147483806" r:id="rId40"/>
    <p:sldLayoutId id="2147483807" r:id="rId41"/>
    <p:sldLayoutId id="2147483808" r:id="rId42"/>
    <p:sldLayoutId id="2147483809" r:id="rId43"/>
    <p:sldLayoutId id="2147483810" r:id="rId44"/>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86785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7" r:id="rId4"/>
    <p:sldLayoutId id="2147483818" r:id="rId5"/>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47983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721666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14706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956255"/>
      </p:ext>
    </p:extLst>
  </p:cSld>
  <p:clrMap bg1="lt1" tx1="dk1" bg2="lt2" tx2="dk2" accent1="accent1" accent2="accent2" accent3="accent3" accent4="accent4" accent5="accent5" accent6="accent6" hlink="hlink" folHlink="folHlink"/>
  <p:sldLayoutIdLst>
    <p:sldLayoutId id="2147483866" r:id="rId1"/>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9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93.xml"/><Relationship Id="rId4" Type="http://schemas.openxmlformats.org/officeDocument/2006/relationships/hyperlink" Target="https://www.kff.org/health-costs/report/2020-employer-health-benefits-surve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9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93.xml"/><Relationship Id="rId4" Type="http://schemas.openxmlformats.org/officeDocument/2006/relationships/hyperlink" Target="https://www.commonwealthfund.org/publications/issue-briefs/2020/aug/looming-crisis-health-coverage-2020-biennial"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commonwealthfund.org/publications/issue-briefs/2020/aug/looming-crisis-health-coverage-2020-biennial" TargetMode="External"/><Relationship Id="rId1" Type="http://schemas.openxmlformats.org/officeDocument/2006/relationships/slideLayout" Target="../slideLayouts/slideLayout19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3.xml"/></Relationships>
</file>

<file path=ppt/slides/_rels/slide16.xml.rels><?xml version="1.0" encoding="UTF-8" standalone="yes"?>
<Relationships xmlns="http://schemas.openxmlformats.org/package/2006/relationships"><Relationship Id="rId3" Type="http://schemas.openxmlformats.org/officeDocument/2006/relationships/hyperlink" Target="https://www.kff.org/health-costs/report/2020-employer-health-benefits-survey/" TargetMode="External"/><Relationship Id="rId2" Type="http://schemas.openxmlformats.org/officeDocument/2006/relationships/notesSlide" Target="../notesSlides/notesSlide10.xml"/><Relationship Id="rId1" Type="http://schemas.openxmlformats.org/officeDocument/2006/relationships/slideLayout" Target="../slideLayouts/slideLayout193.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93.xml"/><Relationship Id="rId4" Type="http://schemas.openxmlformats.org/officeDocument/2006/relationships/hyperlink" Target="https://www.kff.org/health-costs/report/2020-employer-health-benefits-survey/"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93.xml"/><Relationship Id="rId5" Type="http://schemas.openxmlformats.org/officeDocument/2006/relationships/hyperlink" Target="https://www.commonwealthfund.org/publications/issue-briefs/2020/aug/looming-crisis-health-coverage-2020-biennial" TargetMode="Externa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mmonwealthfund.org/publications/issue-briefs/2021/jul/as-pandemic-eases-what-is-state-coverage-affordability-survey" TargetMode="External"/><Relationship Id="rId2" Type="http://schemas.openxmlformats.org/officeDocument/2006/relationships/chart" Target="../charts/chart15.xml"/><Relationship Id="rId1" Type="http://schemas.openxmlformats.org/officeDocument/2006/relationships/slideLayout" Target="../slideLayouts/slideLayout19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93.xml"/><Relationship Id="rId4" Type="http://schemas.openxmlformats.org/officeDocument/2006/relationships/hyperlink" Target="https://www.kff.org/health-costs/report/2020-employer-health-benefits-surve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ommonwealthfund.org/publications/issue-briefs/2021/jul/as-pandemic-eases-what-is-state-coverage-affordability-survey" TargetMode="External"/><Relationship Id="rId2" Type="http://schemas.openxmlformats.org/officeDocument/2006/relationships/chart" Target="../charts/chart16.xml"/><Relationship Id="rId1" Type="http://schemas.openxmlformats.org/officeDocument/2006/relationships/slideLayout" Target="../slideLayouts/slideLayout193.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monwealthfund.org/publications/issue-briefs/2020/oct/how-many-lost-jobs-employer-coverage-pandemic" TargetMode="External"/><Relationship Id="rId2" Type="http://schemas.openxmlformats.org/officeDocument/2006/relationships/notesSlide" Target="../notesSlides/notesSlide3.xml"/><Relationship Id="rId1" Type="http://schemas.openxmlformats.org/officeDocument/2006/relationships/slideLayout" Target="../slideLayouts/slideLayout193.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commonwealthfund.org/publications/issue-briefs/2021/jul/as-pandemic-eases-what-is-state-coverage-affordability-survey" TargetMode="External"/><Relationship Id="rId1" Type="http://schemas.openxmlformats.org/officeDocument/2006/relationships/slideLayout" Target="../slideLayouts/slideLayout193.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hyperlink" Target="https://www.commonwealthfund.org/publications/issue-briefs/2021/jul/as-pandemic-eases-what-is-state-coverage-affordability-survey" TargetMode="External"/><Relationship Id="rId2" Type="http://schemas.openxmlformats.org/officeDocument/2006/relationships/chart" Target="../charts/chart6.xml"/><Relationship Id="rId1" Type="http://schemas.openxmlformats.org/officeDocument/2006/relationships/slideLayout" Target="../slideLayouts/slideLayout193.xml"/></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s://healthcostinstitute.org/images/pdfs/HCCI_2019_Health_Care_Cost_and_Utilization_Report.pdf" TargetMode="External"/><Relationship Id="rId1" Type="http://schemas.openxmlformats.org/officeDocument/2006/relationships/slideLayout" Target="../slideLayouts/slideLayout193.xml"/></Relationships>
</file>

<file path=ppt/slides/_rels/slide7.xml.rels><?xml version="1.0" encoding="UTF-8" standalone="yes"?>
<Relationships xmlns="http://schemas.openxmlformats.org/package/2006/relationships"><Relationship Id="rId3" Type="http://schemas.openxmlformats.org/officeDocument/2006/relationships/hyperlink" Target="https://www.commonwealthfund.org/publications/scorecard/2020/sep/2020-scorecard-state-health-system-performance" TargetMode="External"/><Relationship Id="rId2" Type="http://schemas.openxmlformats.org/officeDocument/2006/relationships/chart" Target="../charts/chart7.xml"/><Relationship Id="rId1"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19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1500" y="365760"/>
            <a:ext cx="9001000" cy="685800"/>
          </a:xfrm>
        </p:spPr>
        <p:txBody>
          <a:bodyPr>
            <a:normAutofit/>
          </a:bodyPr>
          <a:lstStyle/>
          <a:p>
            <a:r>
              <a:rPr lang="en-US" dirty="0"/>
              <a:t>More than half of the population under age 65 has coverage through an employer; there has been little change since the ACA became law.</a:t>
            </a:r>
          </a:p>
        </p:txBody>
      </p:sp>
      <p:graphicFrame>
        <p:nvGraphicFramePr>
          <p:cNvPr id="18" name="Chart Placeholder 17">
            <a:extLst>
              <a:ext uri="{FF2B5EF4-FFF2-40B4-BE49-F238E27FC236}">
                <a16:creationId xmlns:a16="http://schemas.microsoft.com/office/drawing/2014/main" id="{7EF3BB08-DDA2-4A98-8D25-7A7B5D24FC91}"/>
              </a:ext>
            </a:extLst>
          </p:cNvPr>
          <p:cNvGraphicFramePr>
            <a:graphicFrameLocks noGrp="1"/>
          </p:cNvGraphicFramePr>
          <p:nvPr>
            <p:ph type="chart" sz="quarter" idx="19"/>
            <p:extLst>
              <p:ext uri="{D42A27DB-BD31-4B8C-83A1-F6EECF244321}">
                <p14:modId xmlns:p14="http://schemas.microsoft.com/office/powerpoint/2010/main" val="3765689065"/>
              </p:ext>
            </p:extLst>
          </p:nvPr>
        </p:nvGraphicFramePr>
        <p:xfrm>
          <a:off x="71438" y="1350963"/>
          <a:ext cx="900112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5F5BD2AF-C2BD-F244-A08F-0075424B94C9}"/>
              </a:ext>
            </a:extLst>
          </p:cNvPr>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Note: Employer-sponsored insurance (ESI) estimates include single employer-sponsored insurance and dependent employer-sponsored insurance.</a:t>
            </a:r>
          </a:p>
          <a:p>
            <a:r>
              <a:rPr lang="en-US" dirty="0">
                <a:latin typeface="Arial" panose="020B0604020202020204" pitchFamily="34" charset="0"/>
                <a:cs typeface="Arial" panose="020B0604020202020204" pitchFamily="34" charset="0"/>
              </a:rPr>
              <a:t>Data: </a:t>
            </a:r>
            <a:r>
              <a:rPr lang="en-US" noProof="0" dirty="0">
                <a:latin typeface="Arial" panose="020B0604020202020204" pitchFamily="34" charset="0"/>
                <a:cs typeface="Arial" panose="020B0604020202020204" pitchFamily="34" charset="0"/>
              </a:rPr>
              <a:t>Current Population Survey (CPS), 2013–2021.</a:t>
            </a:r>
          </a:p>
        </p:txBody>
      </p:sp>
      <p:sp>
        <p:nvSpPr>
          <p:cNvPr id="27" name="Text Placeholder 26">
            <a:extLst>
              <a:ext uri="{FF2B5EF4-FFF2-40B4-BE49-F238E27FC236}">
                <a16:creationId xmlns:a16="http://schemas.microsoft.com/office/drawing/2014/main" id="{4A0C418E-21EE-DC40-A978-D7B64F675ACE}"/>
              </a:ext>
            </a:extLst>
          </p:cNvPr>
          <p:cNvSpPr>
            <a:spLocks noGrp="1"/>
          </p:cNvSpPr>
          <p:nvPr>
            <p:ph type="body" sz="quarter" idx="23"/>
          </p:nvPr>
        </p:nvSpPr>
        <p:spPr>
          <a:xfrm>
            <a:off x="1828800" y="6345936"/>
            <a:ext cx="7260336" cy="493776"/>
          </a:xfrm>
        </p:spPr>
        <p:txBody>
          <a:bodyPr/>
          <a:lstStyle/>
          <a:p>
            <a:r>
              <a:rPr lang="en-US" dirty="0">
                <a:latin typeface="Arial" panose="020B0604020202020204" pitchFamily="34" charset="0"/>
                <a:cs typeface="Arial" panose="020B0604020202020204" pitchFamily="34" charset="0"/>
              </a:rPr>
              <a:t>Source: Analysis of the Current Population Survey, 2013–2021, by Sherry Glied of New York University for the Commonwealth Fund.</a:t>
            </a:r>
          </a:p>
        </p:txBody>
      </p:sp>
      <p:sp>
        <p:nvSpPr>
          <p:cNvPr id="21" name="TextBox 20">
            <a:extLst>
              <a:ext uri="{FF2B5EF4-FFF2-40B4-BE49-F238E27FC236}">
                <a16:creationId xmlns:a16="http://schemas.microsoft.com/office/drawing/2014/main" id="{B8CD6A35-CA6D-4B2D-9EBF-9A9EA573531C}"/>
              </a:ext>
            </a:extLst>
          </p:cNvPr>
          <p:cNvSpPr txBox="1"/>
          <p:nvPr/>
        </p:nvSpPr>
        <p:spPr>
          <a:xfrm>
            <a:off x="73152" y="1188720"/>
            <a:ext cx="8997696" cy="184666"/>
          </a:xfrm>
          <a:prstGeom prst="rect">
            <a:avLst/>
          </a:prstGeom>
          <a:noFill/>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1862" b="0" i="0" u="none" strike="noStrike" kern="1200" spc="0" baseline="0">
                <a:solidFill>
                  <a:srgbClr val="4C515A">
                    <a:lumMod val="65000"/>
                    <a:lumOff val="35000"/>
                  </a:srgbClr>
                </a:solidFill>
                <a:latin typeface="+mn-lt"/>
                <a:ea typeface="+mn-ea"/>
                <a:cs typeface="+mn-cs"/>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Employer-sponsored insurance (ESI) coverage (%), 0-to-64-year-olds, 2012–2020</a:t>
            </a:r>
          </a:p>
        </p:txBody>
      </p:sp>
      <p:sp>
        <p:nvSpPr>
          <p:cNvPr id="28" name="TextBox 27">
            <a:extLst>
              <a:ext uri="{FF2B5EF4-FFF2-40B4-BE49-F238E27FC236}">
                <a16:creationId xmlns:a16="http://schemas.microsoft.com/office/drawing/2014/main" id="{72453860-D987-F344-A6B2-9B5B422BC1FA}"/>
              </a:ext>
            </a:extLst>
          </p:cNvPr>
          <p:cNvSpPr txBox="1"/>
          <p:nvPr/>
        </p:nvSpPr>
        <p:spPr>
          <a:xfrm>
            <a:off x="3707704" y="6513534"/>
            <a:ext cx="0" cy="0"/>
          </a:xfrm>
          <a:prstGeom prst="rect">
            <a:avLst/>
          </a:prstGeom>
          <a:noFill/>
        </p:spPr>
        <p:txBody>
          <a:bodyPr wrap="non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C515A"/>
              </a:solidFill>
              <a:effectLst/>
              <a:uLnTx/>
              <a:uFillTx/>
              <a:latin typeface="Arial" charset="0"/>
              <a:ea typeface="+mn-ea"/>
              <a:cs typeface="+mn-cs"/>
            </a:endParaRPr>
          </a:p>
        </p:txBody>
      </p:sp>
      <p:sp>
        <p:nvSpPr>
          <p:cNvPr id="9" name="Text Placeholder 2">
            <a:extLst>
              <a:ext uri="{FF2B5EF4-FFF2-40B4-BE49-F238E27FC236}">
                <a16:creationId xmlns:a16="http://schemas.microsoft.com/office/drawing/2014/main" id="{3AFB7E7A-0EDF-44FE-A1CF-8992BC4050D9}"/>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289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00" y="365760"/>
            <a:ext cx="9001000" cy="685800"/>
          </a:xfrm>
        </p:spPr>
        <p:txBody>
          <a:bodyPr/>
          <a:lstStyle/>
          <a:p>
            <a:r>
              <a:rPr lang="en-US" dirty="0"/>
              <a:t>Workers in states with lower median incomes face higher combined premium contributions and deductibles.</a:t>
            </a:r>
          </a:p>
        </p:txBody>
      </p:sp>
      <p:sp>
        <p:nvSpPr>
          <p:cNvPr id="5" name="Text Placeholder 4"/>
          <p:cNvSpPr>
            <a:spLocks noGrp="1"/>
          </p:cNvSpPr>
          <p:nvPr>
            <p:ph type="body" sz="quarter" idx="22"/>
          </p:nvPr>
        </p:nvSpPr>
        <p:spPr>
          <a:xfrm>
            <a:off x="71500" y="5705856"/>
            <a:ext cx="9001063" cy="495834"/>
          </a:xfrm>
        </p:spPr>
        <p:txBody>
          <a:bodyPr/>
          <a:lstStyle/>
          <a:p>
            <a:pPr>
              <a:spcBef>
                <a:spcPts val="250"/>
              </a:spcBef>
            </a:pPr>
            <a:r>
              <a:rPr lang="en-US" dirty="0">
                <a:latin typeface="Arial" panose="020B0604020202020204" pitchFamily="34" charset="0"/>
                <a:cs typeface="Arial" panose="020B0604020202020204" pitchFamily="34" charset="0"/>
              </a:rPr>
              <a:t>Note: Bubbles are proportionate to the States’ population. Lines represent the average among the associated group of states, weighted by population.</a:t>
            </a:r>
          </a:p>
          <a:p>
            <a:pPr>
              <a:spcBef>
                <a:spcPts val="250"/>
              </a:spcBef>
            </a:pPr>
            <a:r>
              <a:rPr lang="en-US" dirty="0">
                <a:latin typeface="Arial" panose="020B0604020202020204" pitchFamily="34" charset="0"/>
                <a:cs typeface="Arial" panose="020B0604020202020204" pitchFamily="34" charset="0"/>
              </a:rPr>
              <a:t>Data: Premium contributions and deductibles — Medical Expenditure Panel Survey–Insurance Component (MEPS–IC), 2010–2020; Median household income and household distribution type — analysis of the Current Population Survey (CPS), 2010–2021, by </a:t>
            </a:r>
            <a:r>
              <a:rPr lang="en-US" dirty="0">
                <a:solidFill>
                  <a:schemeClr val="tx1">
                    <a:lumMod val="50000"/>
                  </a:schemeClr>
                </a:solidFill>
                <a:latin typeface="Arial" panose="020B0604020202020204" pitchFamily="34" charset="0"/>
                <a:cs typeface="Arial" panose="020B0604020202020204" pitchFamily="34" charset="0"/>
              </a:rPr>
              <a:t>Mikaela Springsteen </a:t>
            </a:r>
            <a:r>
              <a:rPr lang="en-US" dirty="0">
                <a:latin typeface="Arial" panose="020B0604020202020204" pitchFamily="34" charset="0"/>
                <a:cs typeface="Arial" panose="020B0604020202020204" pitchFamily="34" charset="0"/>
              </a:rPr>
              <a:t>and Sherry Glied of New York University for the Commonwealth Fund. </a:t>
            </a:r>
          </a:p>
        </p:txBody>
      </p:sp>
      <p:sp>
        <p:nvSpPr>
          <p:cNvPr id="6" name="Text Placeholder 7">
            <a:extLst>
              <a:ext uri="{FF2B5EF4-FFF2-40B4-BE49-F238E27FC236}">
                <a16:creationId xmlns:a16="http://schemas.microsoft.com/office/drawing/2014/main" id="{35EC1B1F-755D-224E-9FDE-B2A86DC5E73D}"/>
              </a:ext>
            </a:extLst>
          </p:cNvPr>
          <p:cNvSpPr>
            <a:spLocks noGrp="1"/>
          </p:cNvSpPr>
          <p:nvPr>
            <p:ph type="body" sz="quarter" idx="21"/>
          </p:nvPr>
        </p:nvSpPr>
        <p:spPr>
          <a:xfrm>
            <a:off x="71500" y="73152"/>
            <a:ext cx="1709928" cy="210312"/>
          </a:xfrm>
        </p:spPr>
        <p:txBody>
          <a:bodyPr/>
          <a:lstStyle/>
          <a:p>
            <a:r>
              <a:rPr lang="en-US" sz="1100" dirty="0">
                <a:latin typeface="Arial" panose="020B0604020202020204" pitchFamily="34" charset="0"/>
                <a:cs typeface="Arial" panose="020B0604020202020204" pitchFamily="34" charset="0"/>
              </a:rPr>
              <a:t>Exhibit 10</a:t>
            </a:r>
          </a:p>
        </p:txBody>
      </p:sp>
      <p:sp>
        <p:nvSpPr>
          <p:cNvPr id="7" name="Oval 6"/>
          <p:cNvSpPr/>
          <p:nvPr/>
        </p:nvSpPr>
        <p:spPr>
          <a:xfrm>
            <a:off x="1589491" y="1886156"/>
            <a:ext cx="137160" cy="137160"/>
          </a:xfrm>
          <a:prstGeom prst="ellipse">
            <a:avLst/>
          </a:prstGeom>
          <a:solidFill>
            <a:srgbClr val="044C7F"/>
          </a:solidFill>
          <a:ln w="9525">
            <a:solidFill>
              <a:srgbClr val="044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 name="TextBox 7"/>
          <p:cNvSpPr txBox="1"/>
          <p:nvPr/>
        </p:nvSpPr>
        <p:spPr>
          <a:xfrm>
            <a:off x="1753642" y="1811849"/>
            <a:ext cx="3056766" cy="276999"/>
          </a:xfrm>
          <a:prstGeom prst="rect">
            <a:avLst/>
          </a:prstGeom>
          <a:noFill/>
        </p:spPr>
        <p:txBody>
          <a:bodyPr wrap="square" rtlCol="0">
            <a:spAutoFit/>
          </a:bodyPr>
          <a:lstStyle/>
          <a:p>
            <a:r>
              <a:rPr lang="en-US" sz="1200" dirty="0">
                <a:solidFill>
                  <a:srgbClr val="044C7F"/>
                </a:solidFill>
                <a:latin typeface="+mn-lt"/>
                <a:cs typeface="Arial" pitchFamily="34" charset="0"/>
              </a:rPr>
              <a:t>States with lower than U.S. median incomes</a:t>
            </a:r>
            <a:endParaRPr lang="en-US" sz="1100" dirty="0">
              <a:solidFill>
                <a:srgbClr val="044C7F"/>
              </a:solidFill>
              <a:latin typeface="+mn-lt"/>
              <a:cs typeface="Arial" pitchFamily="34" charset="0"/>
            </a:endParaRPr>
          </a:p>
        </p:txBody>
      </p:sp>
      <p:sp>
        <p:nvSpPr>
          <p:cNvPr id="9" name="TextBox 8"/>
          <p:cNvSpPr txBox="1"/>
          <p:nvPr/>
        </p:nvSpPr>
        <p:spPr>
          <a:xfrm>
            <a:off x="71436" y="1188720"/>
            <a:ext cx="8997696" cy="182880"/>
          </a:xfrm>
          <a:prstGeom prst="rect">
            <a:avLst/>
          </a:prstGeom>
          <a:solidFill>
            <a:schemeClr val="bg1"/>
          </a:solidFill>
        </p:spPr>
        <p:txBody>
          <a:bodyPr wrap="square" lIns="0" tIns="0" rIns="0" bIns="0" rtlCol="0">
            <a:spAutoFit/>
          </a:bodyPr>
          <a:lstStyle/>
          <a:p>
            <a:r>
              <a:rPr lang="en-US" sz="1200" i="1" dirty="0">
                <a:latin typeface="Arial" panose="020B0604020202020204" pitchFamily="34" charset="0"/>
                <a:cs typeface="Arial" panose="020B0604020202020204" pitchFamily="34" charset="0"/>
              </a:rPr>
              <a:t>Combined premium contribution + deductible ($)</a:t>
            </a:r>
          </a:p>
        </p:txBody>
      </p:sp>
      <p:sp>
        <p:nvSpPr>
          <p:cNvPr id="10" name="Oval 9"/>
          <p:cNvSpPr/>
          <p:nvPr/>
        </p:nvSpPr>
        <p:spPr>
          <a:xfrm>
            <a:off x="1589204" y="2152856"/>
            <a:ext cx="137160" cy="137160"/>
          </a:xfrm>
          <a:prstGeom prst="ellipse">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1" name="TextBox 10"/>
          <p:cNvSpPr txBox="1"/>
          <p:nvPr/>
        </p:nvSpPr>
        <p:spPr>
          <a:xfrm>
            <a:off x="1753355" y="2088848"/>
            <a:ext cx="3466570" cy="276999"/>
          </a:xfrm>
          <a:prstGeom prst="rect">
            <a:avLst/>
          </a:prstGeom>
          <a:noFill/>
        </p:spPr>
        <p:txBody>
          <a:bodyPr wrap="square" rtlCol="0">
            <a:spAutoFit/>
          </a:bodyPr>
          <a:lstStyle/>
          <a:p>
            <a:r>
              <a:rPr lang="en-US" sz="1200" dirty="0">
                <a:solidFill>
                  <a:schemeClr val="tx2">
                    <a:lumMod val="40000"/>
                    <a:lumOff val="60000"/>
                  </a:schemeClr>
                </a:solidFill>
                <a:latin typeface="+mn-lt"/>
                <a:cs typeface="Arial" pitchFamily="34" charset="0"/>
              </a:rPr>
              <a:t>States with higher than U.S. median incomes</a:t>
            </a:r>
            <a:endParaRPr lang="en-US" sz="1100" dirty="0">
              <a:solidFill>
                <a:schemeClr val="tx2">
                  <a:lumMod val="40000"/>
                  <a:lumOff val="60000"/>
                </a:schemeClr>
              </a:solidFill>
              <a:latin typeface="+mn-lt"/>
              <a:cs typeface="Arial"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518" y="1253827"/>
            <a:ext cx="8686818" cy="4572009"/>
          </a:xfrm>
          <a:prstGeom prst="rect">
            <a:avLst/>
          </a:prstGeom>
        </p:spPr>
      </p:pic>
    </p:spTree>
    <p:extLst>
      <p:ext uri="{BB962C8B-B14F-4D97-AF65-F5344CB8AC3E}">
        <p14:creationId xmlns:p14="http://schemas.microsoft.com/office/powerpoint/2010/main" val="136629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1500" y="365760"/>
            <a:ext cx="9001000" cy="684144"/>
          </a:xfrm>
        </p:spPr>
        <p:txBody>
          <a:bodyPr>
            <a:normAutofit/>
          </a:bodyPr>
          <a:lstStyle/>
          <a:p>
            <a:r>
              <a:rPr lang="en-US" dirty="0"/>
              <a:t>Covered workers in firms with many lower-wage workers contribute more toward their premium than workers in firms with few lower-wage workers.</a:t>
            </a:r>
          </a:p>
        </p:txBody>
      </p:sp>
      <p:graphicFrame>
        <p:nvGraphicFramePr>
          <p:cNvPr id="16" name="Chart Placeholder 15">
            <a:extLst>
              <a:ext uri="{FF2B5EF4-FFF2-40B4-BE49-F238E27FC236}">
                <a16:creationId xmlns:a16="http://schemas.microsoft.com/office/drawing/2014/main" id="{05D7C800-454D-794F-B98A-D034CDAABC64}"/>
              </a:ext>
            </a:extLst>
          </p:cNvPr>
          <p:cNvGraphicFramePr>
            <a:graphicFrameLocks noGrp="1"/>
          </p:cNvGraphicFramePr>
          <p:nvPr>
            <p:ph type="chart" sz="quarter" idx="19"/>
            <p:extLst>
              <p:ext uri="{D42A27DB-BD31-4B8C-83A1-F6EECF244321}">
                <p14:modId xmlns:p14="http://schemas.microsoft.com/office/powerpoint/2010/main" val="87345875"/>
              </p:ext>
            </p:extLst>
          </p:nvPr>
        </p:nvGraphicFramePr>
        <p:xfrm>
          <a:off x="71438" y="1711834"/>
          <a:ext cx="9001125" cy="35703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5F5BD2AF-C2BD-F244-A08F-0075424B94C9}"/>
              </a:ext>
            </a:extLst>
          </p:cNvPr>
          <p:cNvSpPr>
            <a:spLocks noGrp="1"/>
          </p:cNvSpPr>
          <p:nvPr>
            <p:ph type="body" sz="quarter" idx="22"/>
          </p:nvPr>
        </p:nvSpPr>
        <p:spPr>
          <a:xfrm>
            <a:off x="71499" y="5705856"/>
            <a:ext cx="9052560" cy="495834"/>
          </a:xfrm>
        </p:spPr>
        <p:txBody>
          <a:bodyPr/>
          <a:lstStyle/>
          <a:p>
            <a:r>
              <a:rPr lang="en-US" dirty="0">
                <a:latin typeface="Arial" panose="020B0604020202020204" pitchFamily="34" charset="0"/>
                <a:cs typeface="Arial" panose="020B0604020202020204" pitchFamily="34" charset="0"/>
              </a:rPr>
              <a:t>Note: Small firms have 3–199 workers and large firms have 200+ workers. Firms with many lower-wage workers are those where at least 35% earn the 25th percentile or less of national earnings ($26,000 in 2020). Firms with many higher-wage workers are those where at least 35% earn the 75th percentile or more of national earnings ($64,000 in 2020). Firms with older workers are those where at least 35% of the workers are age 50 or older. Firms with many younger workers are those where at least 35% of workers are age 26 or younger.</a:t>
            </a:r>
          </a:p>
          <a:p>
            <a:r>
              <a:rPr lang="en-US" dirty="0">
                <a:latin typeface="Arial" panose="020B0604020202020204" pitchFamily="34" charset="0"/>
                <a:cs typeface="Arial" panose="020B0604020202020204" pitchFamily="34" charset="0"/>
              </a:rPr>
              <a:t>Data: Kaiser Family Foundation Employer Health Benefits Survey, 2020.</a:t>
            </a:r>
          </a:p>
        </p:txBody>
      </p:sp>
      <p:sp>
        <p:nvSpPr>
          <p:cNvPr id="11" name="Text Placeholder 10">
            <a:extLst>
              <a:ext uri="{FF2B5EF4-FFF2-40B4-BE49-F238E27FC236}">
                <a16:creationId xmlns:a16="http://schemas.microsoft.com/office/drawing/2014/main" id="{9D9F4EC9-4198-9146-B355-180089250942}"/>
              </a:ext>
            </a:extLst>
          </p:cNvPr>
          <p:cNvSpPr>
            <a:spLocks noGrp="1"/>
          </p:cNvSpPr>
          <p:nvPr>
            <p:ph type="body" sz="quarter" idx="23"/>
          </p:nvPr>
        </p:nvSpPr>
        <p:spPr>
          <a:xfrm>
            <a:off x="1828800" y="6345936"/>
            <a:ext cx="7260336" cy="495834"/>
          </a:xfrm>
        </p:spPr>
        <p:txBody>
          <a:bodyPr/>
          <a:lstStyle/>
          <a:p>
            <a:r>
              <a:rPr lang="en-US" dirty="0">
                <a:latin typeface="Arial" panose="020B0604020202020204" pitchFamily="34" charset="0"/>
                <a:cs typeface="Arial" panose="020B0604020202020204" pitchFamily="34" charset="0"/>
              </a:rPr>
              <a:t>Source: </a:t>
            </a:r>
            <a:r>
              <a:rPr lang="en-US" dirty="0">
                <a:effectLst/>
                <a:latin typeface="Arial" panose="020B0604020202020204" pitchFamily="34" charset="0"/>
                <a:ea typeface="Calibri" panose="020F0502020204030204" pitchFamily="34" charset="0"/>
                <a:cs typeface="Arial" panose="020B0604020202020204" pitchFamily="34" charset="0"/>
              </a:rPr>
              <a:t>Gary Claxton et al., </a:t>
            </a:r>
            <a:r>
              <a:rPr lang="en-US"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Employer Health Benefits: 2020 Annual Survey</a:t>
            </a:r>
            <a:r>
              <a:rPr lang="en-US" dirty="0">
                <a:effectLst/>
                <a:latin typeface="Arial" panose="020B0604020202020204" pitchFamily="34" charset="0"/>
                <a:ea typeface="Calibri" panose="020F0502020204030204" pitchFamily="34" charset="0"/>
                <a:cs typeface="Arial" panose="020B0604020202020204" pitchFamily="34" charset="0"/>
              </a:rPr>
              <a:t> (Henry J. Kaiser Family Foundation, 2020)</a:t>
            </a:r>
            <a:r>
              <a:rPr lang="en-US" dirty="0">
                <a:latin typeface="Arial" panose="020B0604020202020204" pitchFamily="34" charset="0"/>
                <a:cs typeface="Arial" panose="020B0604020202020204" pitchFamily="34" charset="0"/>
              </a:rPr>
              <a:t>.</a:t>
            </a:r>
          </a:p>
        </p:txBody>
      </p:sp>
      <p:sp>
        <p:nvSpPr>
          <p:cNvPr id="18" name="TextBox 1">
            <a:extLst>
              <a:ext uri="{FF2B5EF4-FFF2-40B4-BE49-F238E27FC236}">
                <a16:creationId xmlns:a16="http://schemas.microsoft.com/office/drawing/2014/main" id="{0EAE193D-8036-0D4C-BDDF-86DE71CBF128}"/>
              </a:ext>
            </a:extLst>
          </p:cNvPr>
          <p:cNvSpPr txBox="1"/>
          <p:nvPr/>
        </p:nvSpPr>
        <p:spPr>
          <a:xfrm>
            <a:off x="71437" y="1188720"/>
            <a:ext cx="8997696" cy="182880"/>
          </a:xfrm>
          <a:prstGeom prst="rect">
            <a:avLst/>
          </a:prstGeom>
          <a:noFill/>
        </p:spPr>
        <p:txBody>
          <a:bodyPr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Average percentage of family premium paid by covered workers, by firm characteristics, 2020</a:t>
            </a:r>
          </a:p>
        </p:txBody>
      </p:sp>
      <p:sp>
        <p:nvSpPr>
          <p:cNvPr id="9" name="Text Placeholder 2">
            <a:extLst>
              <a:ext uri="{FF2B5EF4-FFF2-40B4-BE49-F238E27FC236}">
                <a16:creationId xmlns:a16="http://schemas.microsoft.com/office/drawing/2014/main" id="{45D731BF-1A76-482A-8D26-7EE3BD7C27BE}"/>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11</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48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 y="365760"/>
            <a:ext cx="9001000" cy="685800"/>
          </a:xfrm>
        </p:spPr>
        <p:txBody>
          <a:bodyPr/>
          <a:lstStyle/>
          <a:p>
            <a:r>
              <a:rPr lang="en-US" dirty="0">
                <a:cs typeface="Calibri" panose="020F0502020204030204" pitchFamily="34" charset="0"/>
              </a:rPr>
              <a:t>Workers spent 8 percent or more of median income on premium contributions in 13 states.</a:t>
            </a:r>
          </a:p>
        </p:txBody>
      </p:sp>
      <p:sp>
        <p:nvSpPr>
          <p:cNvPr id="10" name="Text Placeholder 9">
            <a:extLst>
              <a:ext uri="{FF2B5EF4-FFF2-40B4-BE49-F238E27FC236}">
                <a16:creationId xmlns:a16="http://schemas.microsoft.com/office/drawing/2014/main" id="{0922A878-2842-AB4D-8124-56CB19436255}"/>
              </a:ext>
            </a:extLst>
          </p:cNvPr>
          <p:cNvSpPr>
            <a:spLocks noGrp="1"/>
          </p:cNvSpPr>
          <p:nvPr>
            <p:ph type="body" sz="quarter" idx="23"/>
          </p:nvPr>
        </p:nvSpPr>
        <p:spPr>
          <a:xfrm>
            <a:off x="73151" y="5705856"/>
            <a:ext cx="8997696" cy="493776"/>
          </a:xfrm>
        </p:spPr>
        <p:txBody>
          <a:bodyPr anchor="b" anchorCtr="0"/>
          <a:lstStyle/>
          <a:p>
            <a:pPr>
              <a:spcBef>
                <a:spcPts val="250"/>
              </a:spcBef>
            </a:pPr>
            <a:r>
              <a:rPr lang="en-US" dirty="0">
                <a:latin typeface="Arial" panose="020B0604020202020204" pitchFamily="34" charset="0"/>
                <a:cs typeface="Arial" panose="020B0604020202020204" pitchFamily="34" charset="0"/>
              </a:rPr>
              <a:t>Note: Single and family premium contributions are weighted for the distribution of single-person and family households in the state.</a:t>
            </a:r>
          </a:p>
          <a:p>
            <a:pPr>
              <a:spcBef>
                <a:spcPts val="250"/>
              </a:spcBef>
            </a:pPr>
            <a:r>
              <a:rPr lang="en-US" dirty="0">
                <a:latin typeface="Arial" panose="020B0604020202020204" pitchFamily="34" charset="0"/>
                <a:cs typeface="Arial" panose="020B0604020202020204" pitchFamily="34" charset="0"/>
              </a:rPr>
              <a:t>Data: Premium contributions and deductibles — Medical Expenditure Panel Survey–Insurance Component (MEPS–IC), 2020; Median household income and household distribution type — analysis of the Current Population Survey (CPS), 2020–2021, by Mikaela Springsteen and Sherry Glied of New York University for the Commonwealth Fund.</a:t>
            </a:r>
          </a:p>
        </p:txBody>
      </p:sp>
      <p:sp>
        <p:nvSpPr>
          <p:cNvPr id="16" name="TextBox 15"/>
          <p:cNvSpPr txBox="1"/>
          <p:nvPr/>
        </p:nvSpPr>
        <p:spPr>
          <a:xfrm>
            <a:off x="6883167" y="3227832"/>
            <a:ext cx="2057400" cy="182880"/>
          </a:xfrm>
          <a:prstGeom prst="rect">
            <a:avLst/>
          </a:prstGeom>
          <a:noFill/>
        </p:spPr>
        <p:txBody>
          <a:bodyPr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4.3%–5.9% (12 states + D.C.)</a:t>
            </a:r>
            <a:endParaRPr kumimoji="0" lang="en-US" sz="11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endParaRPr>
          </a:p>
        </p:txBody>
      </p:sp>
      <p:sp>
        <p:nvSpPr>
          <p:cNvPr id="17" name="TextBox 16"/>
          <p:cNvSpPr txBox="1"/>
          <p:nvPr/>
        </p:nvSpPr>
        <p:spPr>
          <a:xfrm>
            <a:off x="6883167" y="3478166"/>
            <a:ext cx="2057400" cy="182880"/>
          </a:xfrm>
          <a:prstGeom prst="rect">
            <a:avLst/>
          </a:prstGeom>
          <a:noFill/>
        </p:spPr>
        <p:txBody>
          <a:bodyPr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6.0%–7.9% (25 states)</a:t>
            </a:r>
            <a:endParaRPr kumimoji="0" lang="en-US" sz="11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endParaRPr>
          </a:p>
        </p:txBody>
      </p:sp>
      <p:sp>
        <p:nvSpPr>
          <p:cNvPr id="18" name="TextBox 17"/>
          <p:cNvSpPr txBox="1"/>
          <p:nvPr/>
        </p:nvSpPr>
        <p:spPr>
          <a:xfrm>
            <a:off x="6555431" y="2441493"/>
            <a:ext cx="237744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Average employee share of premium as a percentage of median state incomes</a:t>
            </a:r>
          </a:p>
        </p:txBody>
      </p:sp>
      <p:sp>
        <p:nvSpPr>
          <p:cNvPr id="21" name="TextBox 20"/>
          <p:cNvSpPr txBox="1"/>
          <p:nvPr/>
        </p:nvSpPr>
        <p:spPr>
          <a:xfrm>
            <a:off x="6883167" y="3755165"/>
            <a:ext cx="2057400" cy="182880"/>
          </a:xfrm>
          <a:prstGeom prst="rect">
            <a:avLst/>
          </a:prstGeom>
          <a:noFill/>
        </p:spPr>
        <p:txBody>
          <a:bodyPr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8.0%–12.7% (13 states)</a:t>
            </a:r>
            <a:endParaRPr kumimoji="0" lang="en-US" sz="11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6FCE323-AC79-6F48-96A0-F77656E3134A}"/>
              </a:ext>
            </a:extLst>
          </p:cNvPr>
          <p:cNvSpPr/>
          <p:nvPr/>
        </p:nvSpPr>
        <p:spPr>
          <a:xfrm>
            <a:off x="6670264" y="3251357"/>
            <a:ext cx="129652" cy="129652"/>
          </a:xfrm>
          <a:prstGeom prst="ellipse">
            <a:avLst/>
          </a:prstGeom>
          <a:solidFill>
            <a:schemeClr val="bg1"/>
          </a:solidFill>
          <a:ln w="9525">
            <a:solidFill>
              <a:srgbClr val="92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lumMod val="75000"/>
                  <a:lumOff val="25000"/>
                </a:srgbClr>
              </a:solidFill>
              <a:effectLst/>
              <a:uLnTx/>
              <a:uFillTx/>
              <a:latin typeface="InterFace"/>
              <a:ea typeface="+mn-ea"/>
              <a:cs typeface="+mn-cs"/>
            </a:endParaRPr>
          </a:p>
        </p:txBody>
      </p:sp>
      <p:sp>
        <p:nvSpPr>
          <p:cNvPr id="19" name="Oval 18">
            <a:extLst>
              <a:ext uri="{FF2B5EF4-FFF2-40B4-BE49-F238E27FC236}">
                <a16:creationId xmlns:a16="http://schemas.microsoft.com/office/drawing/2014/main" id="{74C3EA74-A7D8-3246-B650-48214E3D48F4}"/>
              </a:ext>
            </a:extLst>
          </p:cNvPr>
          <p:cNvSpPr/>
          <p:nvPr/>
        </p:nvSpPr>
        <p:spPr>
          <a:xfrm>
            <a:off x="6670551" y="3518057"/>
            <a:ext cx="129652" cy="129652"/>
          </a:xfrm>
          <a:prstGeom prst="ellipse">
            <a:avLst/>
          </a:prstGeom>
          <a:solidFill>
            <a:srgbClr val="92D7D7"/>
          </a:solidFill>
          <a:ln w="9525">
            <a:solidFill>
              <a:srgbClr val="92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lumMod val="75000"/>
                  <a:lumOff val="25000"/>
                </a:srgbClr>
              </a:solidFill>
              <a:effectLst/>
              <a:uLnTx/>
              <a:uFillTx/>
              <a:latin typeface="InterFace"/>
              <a:ea typeface="+mn-ea"/>
              <a:cs typeface="+mn-cs"/>
            </a:endParaRPr>
          </a:p>
        </p:txBody>
      </p:sp>
      <p:sp>
        <p:nvSpPr>
          <p:cNvPr id="20" name="Oval 19">
            <a:extLst>
              <a:ext uri="{FF2B5EF4-FFF2-40B4-BE49-F238E27FC236}">
                <a16:creationId xmlns:a16="http://schemas.microsoft.com/office/drawing/2014/main" id="{2CE19C52-B372-B642-8895-A2866717D4BA}"/>
              </a:ext>
            </a:extLst>
          </p:cNvPr>
          <p:cNvSpPr/>
          <p:nvPr/>
        </p:nvSpPr>
        <p:spPr>
          <a:xfrm>
            <a:off x="6670264" y="3784757"/>
            <a:ext cx="129652" cy="129652"/>
          </a:xfrm>
          <a:prstGeom prst="ellipse">
            <a:avLst/>
          </a:prstGeom>
          <a:solidFill>
            <a:srgbClr val="209696"/>
          </a:solidFill>
          <a:ln w="9525">
            <a:solidFill>
              <a:srgbClr val="20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lumMod val="75000"/>
                  <a:lumOff val="25000"/>
                </a:srgbClr>
              </a:solidFill>
              <a:effectLst/>
              <a:uLnTx/>
              <a:uFillTx/>
              <a:latin typeface="InterFace"/>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3" y="583221"/>
            <a:ext cx="6858014" cy="5029210"/>
          </a:xfrm>
          <a:prstGeom prst="rect">
            <a:avLst/>
          </a:prstGeom>
        </p:spPr>
      </p:pic>
      <p:sp>
        <p:nvSpPr>
          <p:cNvPr id="24" name="Text Placeholder 7">
            <a:extLst>
              <a:ext uri="{FF2B5EF4-FFF2-40B4-BE49-F238E27FC236}">
                <a16:creationId xmlns:a16="http://schemas.microsoft.com/office/drawing/2014/main" id="{34283C9E-A5A7-422E-B1EA-369165CCDD0D}"/>
              </a:ext>
            </a:extLst>
          </p:cNvPr>
          <p:cNvSpPr txBox="1">
            <a:spLocks/>
          </p:cNvSpPr>
          <p:nvPr/>
        </p:nvSpPr>
        <p:spPr>
          <a:xfrm>
            <a:off x="1828800" y="6345936"/>
            <a:ext cx="7260336" cy="493776"/>
          </a:xfrm>
          <a:prstGeom prst="rect">
            <a:avLst/>
          </a:prstGeom>
        </p:spPr>
        <p:txBody>
          <a:bodyPr vert="horz" lIns="0" tIns="0" rIns="0" bIns="0" rtlCol="0" anchor="ctr"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a:latin typeface="Arial" panose="020B0604020202020204" pitchFamily="34" charset="0"/>
                <a:cs typeface="Arial" panose="020B0604020202020204" pitchFamily="34" charset="0"/>
              </a:rPr>
              <a:t>Source: Sara R. Collins, David C. Radley, and Jesse C. Baumgartner, </a:t>
            </a:r>
            <a:r>
              <a:rPr lang="en-US" i="1" dirty="0">
                <a:latin typeface="Arial" panose="020B0604020202020204" pitchFamily="34" charset="0"/>
                <a:cs typeface="Arial" panose="020B0604020202020204" pitchFamily="34" charset="0"/>
              </a:rPr>
              <a:t>Trends in Employer Health Care Coverage, 2010–2020</a:t>
            </a:r>
            <a:r>
              <a:rPr lang="en-US" dirty="0">
                <a:latin typeface="Arial" panose="020B0604020202020204" pitchFamily="34" charset="0"/>
                <a:cs typeface="Arial" panose="020B0604020202020204" pitchFamily="34" charset="0"/>
              </a:rPr>
              <a:t> (Commonwealth Fund, forthcoming, Dec. 2021).</a:t>
            </a:r>
          </a:p>
        </p:txBody>
      </p:sp>
      <p:sp>
        <p:nvSpPr>
          <p:cNvPr id="25" name="Text Placeholder 2">
            <a:extLst>
              <a:ext uri="{FF2B5EF4-FFF2-40B4-BE49-F238E27FC236}">
                <a16:creationId xmlns:a16="http://schemas.microsoft.com/office/drawing/2014/main" id="{B873702E-8F3A-41F8-9A2D-106BC002860D}"/>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12</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53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E002-1423-E640-BF1A-D99CEFB48158}"/>
              </a:ext>
            </a:extLst>
          </p:cNvPr>
          <p:cNvSpPr>
            <a:spLocks noGrp="1"/>
          </p:cNvSpPr>
          <p:nvPr>
            <p:ph type="ctrTitle"/>
          </p:nvPr>
        </p:nvSpPr>
        <p:spPr>
          <a:xfrm>
            <a:off x="71437" y="365760"/>
            <a:ext cx="9001000" cy="685800"/>
          </a:xfrm>
        </p:spPr>
        <p:txBody>
          <a:bodyPr>
            <a:noAutofit/>
          </a:bodyPr>
          <a:lstStyle/>
          <a:p>
            <a:r>
              <a:rPr lang="en-US" dirty="0"/>
              <a:t>One-quarter of adults in employer plans are underinsured; the individual market continues to be challenging.</a:t>
            </a:r>
          </a:p>
        </p:txBody>
      </p:sp>
      <p:graphicFrame>
        <p:nvGraphicFramePr>
          <p:cNvPr id="12" name="Chart Placeholder 7">
            <a:extLst>
              <a:ext uri="{FF2B5EF4-FFF2-40B4-BE49-F238E27FC236}">
                <a16:creationId xmlns:a16="http://schemas.microsoft.com/office/drawing/2014/main" id="{674F1680-C209-4CC1-BB87-5C482CDA86CA}"/>
              </a:ext>
            </a:extLst>
          </p:cNvPr>
          <p:cNvGraphicFramePr>
            <a:graphicFrameLocks noGrp="1"/>
          </p:cNvGraphicFramePr>
          <p:nvPr>
            <p:ph type="chart" sz="quarter" idx="19"/>
            <p:extLst>
              <p:ext uri="{D42A27DB-BD31-4B8C-83A1-F6EECF244321}">
                <p14:modId xmlns:p14="http://schemas.microsoft.com/office/powerpoint/2010/main" val="916623729"/>
              </p:ext>
            </p:extLst>
          </p:nvPr>
        </p:nvGraphicFramePr>
        <p:xfrm>
          <a:off x="71438" y="1630198"/>
          <a:ext cx="9001125" cy="35343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22"/>
          </p:nvPr>
        </p:nvSpPr>
        <p:spPr>
          <a:xfrm>
            <a:off x="1828800" y="6345936"/>
            <a:ext cx="7260336" cy="495834"/>
          </a:xfrm>
        </p:spPr>
        <p:txBody>
          <a:bodyPr anchor="ctr" anchorCtr="0">
            <a:noAutofit/>
          </a:bodyPr>
          <a:lstStyle/>
          <a:p>
            <a:r>
              <a:rPr lang="en-US" dirty="0">
                <a:solidFill>
                  <a:schemeClr val="tx1"/>
                </a:solidFill>
                <a:latin typeface="Arial" panose="020B0604020202020204" pitchFamily="34" charset="0"/>
                <a:cs typeface="Arial" panose="020B0604020202020204" pitchFamily="34" charset="0"/>
              </a:rPr>
              <a:t>Source: </a:t>
            </a:r>
            <a:r>
              <a:rPr lang="en-US" spc="-10" dirty="0">
                <a:solidFill>
                  <a:srgbClr val="1A1A1A"/>
                </a:solidFill>
                <a:effectLst/>
                <a:latin typeface="Arial" panose="020B0604020202020204" pitchFamily="34" charset="0"/>
                <a:ea typeface="Calibri" panose="020F0502020204030204" pitchFamily="34" charset="0"/>
                <a:cs typeface="Arial" panose="020B0604020202020204" pitchFamily="34" charset="0"/>
              </a:rPr>
              <a:t>Sara R. Collins, Munira Z. Gunja, and Gabriella N. Aboulafia, </a:t>
            </a:r>
            <a:r>
              <a:rPr lang="en-US" i="1" u="sng" spc="-1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U.S. Health Insurance Coverage in 2020: A Looming Crisis in Affordability — Findings from the Commonwealth Fund Biennial Health Insurance Survey, 2020</a:t>
            </a:r>
            <a:r>
              <a:rPr lang="en-US" spc="-10" dirty="0">
                <a:solidFill>
                  <a:srgbClr val="1A1A1A"/>
                </a:solidFill>
                <a:effectLst/>
                <a:latin typeface="Arial" panose="020B0604020202020204" pitchFamily="34" charset="0"/>
                <a:ea typeface="Calibri" panose="020F0502020204030204" pitchFamily="34" charset="0"/>
                <a:cs typeface="Arial" panose="020B0604020202020204" pitchFamily="34" charset="0"/>
              </a:rPr>
              <a:t> (Commonwealth Fund, Aug. 2020)</a:t>
            </a:r>
            <a:r>
              <a:rPr lang="en-US" dirty="0">
                <a:solidFill>
                  <a:schemeClr val="tx1"/>
                </a:solidFill>
                <a:latin typeface="Arial" panose="020B0604020202020204" pitchFamily="34" charset="0"/>
                <a:cs typeface="Arial" panose="020B0604020202020204" pitchFamily="34" charset="0"/>
              </a:rPr>
              <a:t>.</a:t>
            </a:r>
          </a:p>
        </p:txBody>
      </p:sp>
      <p:sp>
        <p:nvSpPr>
          <p:cNvPr id="6" name="Subtitle 5">
            <a:extLst>
              <a:ext uri="{FF2B5EF4-FFF2-40B4-BE49-F238E27FC236}">
                <a16:creationId xmlns:a16="http://schemas.microsoft.com/office/drawing/2014/main" id="{C61DDCAA-E211-40E6-B163-819136FFC680}"/>
              </a:ext>
            </a:extLst>
          </p:cNvPr>
          <p:cNvSpPr>
            <a:spLocks noGrp="1"/>
          </p:cNvSpPr>
          <p:nvPr>
            <p:ph type="body" sz="quarter" idx="23"/>
          </p:nvPr>
        </p:nvSpPr>
        <p:spPr/>
        <p:txBody>
          <a:bodyPr/>
          <a:lstStyle/>
          <a:p>
            <a:r>
              <a:rPr lang="en-US" dirty="0"/>
              <a:t> </a:t>
            </a:r>
          </a:p>
        </p:txBody>
      </p:sp>
      <p:sp>
        <p:nvSpPr>
          <p:cNvPr id="8" name="TextBox 7">
            <a:extLst>
              <a:ext uri="{FF2B5EF4-FFF2-40B4-BE49-F238E27FC236}">
                <a16:creationId xmlns:a16="http://schemas.microsoft.com/office/drawing/2014/main" id="{D931CCA2-DFEC-BC45-9F65-B5143FD74AB5}"/>
              </a:ext>
            </a:extLst>
          </p:cNvPr>
          <p:cNvSpPr txBox="1"/>
          <p:nvPr/>
        </p:nvSpPr>
        <p:spPr>
          <a:xfrm>
            <a:off x="73152" y="1188720"/>
            <a:ext cx="8997696" cy="184666"/>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Percentage of adults ages 19–64 insured all year who were underinsured</a:t>
            </a:r>
          </a:p>
        </p:txBody>
      </p:sp>
      <p:sp>
        <p:nvSpPr>
          <p:cNvPr id="7" name="Text Placeholder 3">
            <a:extLst>
              <a:ext uri="{FF2B5EF4-FFF2-40B4-BE49-F238E27FC236}">
                <a16:creationId xmlns:a16="http://schemas.microsoft.com/office/drawing/2014/main" id="{74CC900F-65B0-43F5-B6D7-5E76DDFF8D45}"/>
              </a:ext>
            </a:extLst>
          </p:cNvPr>
          <p:cNvSpPr txBox="1">
            <a:spLocks/>
          </p:cNvSpPr>
          <p:nvPr/>
        </p:nvSpPr>
        <p:spPr>
          <a:xfrm>
            <a:off x="71436" y="5705856"/>
            <a:ext cx="8997696" cy="4937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0">
                <a:solidFill>
                  <a:srgbClr val="676E7B"/>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10" normalizeH="0" noProof="0" dirty="0">
                <a:ln>
                  <a:noFill/>
                </a:ln>
                <a:solidFill>
                  <a:srgbClr val="4C515A"/>
                </a:solidFill>
                <a:effectLst/>
                <a:uLnTx/>
                <a:uFillTx/>
                <a:latin typeface="Arial" panose="020B0604020202020204" pitchFamily="34" charset="0"/>
                <a:cs typeface="Arial" panose="020B0604020202020204" pitchFamily="34" charset="0"/>
              </a:rPr>
              <a:t>Notes: “Underinsured” refers to adults who were insured all year but experienced one of the following: out-of-pocket costs, excluding premiums, equaled 10% or more of income; out-of-pocket costs, excluding premiums, equaled 5% or more of income if low-income (&lt;200% of poverty); or deductibles equaled 5% or more of income. Respondents may have had another type of coverage at some point during the year but had coverage for the entire previous 12 months. ^ For 2014–2020, individual coverage includes adults who got coverage in the individual market and the marketplaces.</a:t>
            </a:r>
          </a:p>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10" normalizeH="0" noProof="0" dirty="0">
                <a:ln>
                  <a:noFill/>
                </a:ln>
                <a:solidFill>
                  <a:srgbClr val="4C515A"/>
                </a:solidFill>
                <a:effectLst/>
                <a:uLnTx/>
                <a:uFillTx/>
                <a:latin typeface="Arial" panose="020B0604020202020204" pitchFamily="34" charset="0"/>
                <a:cs typeface="Arial" panose="020B0604020202020204" pitchFamily="34" charset="0"/>
              </a:rPr>
              <a:t>Data: Commonwealth Fund Biennial Health Insurance Surveys (2010, 2012, 2014, 2016, 2018, 2020).</a:t>
            </a:r>
          </a:p>
        </p:txBody>
      </p:sp>
      <p:sp>
        <p:nvSpPr>
          <p:cNvPr id="9" name="Text Placeholder 2">
            <a:extLst>
              <a:ext uri="{FF2B5EF4-FFF2-40B4-BE49-F238E27FC236}">
                <a16:creationId xmlns:a16="http://schemas.microsoft.com/office/drawing/2014/main" id="{6467DBF7-A960-4077-917B-136AE12B9473}"/>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13</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B5BE-036F-4495-B3AF-E77464CCAE67}"/>
              </a:ext>
            </a:extLst>
          </p:cNvPr>
          <p:cNvSpPr>
            <a:spLocks noGrp="1"/>
          </p:cNvSpPr>
          <p:nvPr>
            <p:ph type="ctrTitle"/>
          </p:nvPr>
        </p:nvSpPr>
        <p:spPr>
          <a:xfrm>
            <a:off x="73152" y="365760"/>
            <a:ext cx="9001000" cy="685800"/>
          </a:xfrm>
        </p:spPr>
        <p:txBody>
          <a:bodyPr/>
          <a:lstStyle/>
          <a:p>
            <a:r>
              <a:rPr lang="en-US" dirty="0"/>
              <a:t>Deductibles have grown faster than income, taking up larger shares of household budgets, and leaving more people underinsured.</a:t>
            </a:r>
            <a:endParaRPr lang="en-US" dirty="0">
              <a:solidFill>
                <a:srgbClr val="FF0000"/>
              </a:solidFill>
            </a:endParaRPr>
          </a:p>
        </p:txBody>
      </p:sp>
      <p:graphicFrame>
        <p:nvGraphicFramePr>
          <p:cNvPr id="9" name="Table Placeholder 5">
            <a:extLst>
              <a:ext uri="{FF2B5EF4-FFF2-40B4-BE49-F238E27FC236}">
                <a16:creationId xmlns:a16="http://schemas.microsoft.com/office/drawing/2014/main" id="{7D08F818-4FE7-4CF7-8D8A-EBA539907896}"/>
              </a:ext>
            </a:extLst>
          </p:cNvPr>
          <p:cNvGraphicFramePr>
            <a:graphicFrameLocks noGrp="1"/>
          </p:cNvGraphicFramePr>
          <p:nvPr>
            <p:ph type="chart" sz="quarter" idx="19"/>
            <p:extLst>
              <p:ext uri="{D42A27DB-BD31-4B8C-83A1-F6EECF244321}">
                <p14:modId xmlns:p14="http://schemas.microsoft.com/office/powerpoint/2010/main" val="2627308827"/>
              </p:ext>
            </p:extLst>
          </p:nvPr>
        </p:nvGraphicFramePr>
        <p:xfrm>
          <a:off x="71438" y="1350963"/>
          <a:ext cx="9001120" cy="4229172"/>
        </p:xfrm>
        <a:graphic>
          <a:graphicData uri="http://schemas.openxmlformats.org/drawingml/2006/table">
            <a:tbl>
              <a:tblPr firstRow="1" bandRow="1">
                <a:tableStyleId>{5C22544A-7EE6-4342-B048-85BDC9FD1C3A}</a:tableStyleId>
              </a:tblPr>
              <a:tblGrid>
                <a:gridCol w="3666448">
                  <a:extLst>
                    <a:ext uri="{9D8B030D-6E8A-4147-A177-3AD203B41FA5}">
                      <a16:colId xmlns:a16="http://schemas.microsoft.com/office/drawing/2014/main" val="20000"/>
                    </a:ext>
                  </a:extLst>
                </a:gridCol>
                <a:gridCol w="889112">
                  <a:extLst>
                    <a:ext uri="{9D8B030D-6E8A-4147-A177-3AD203B41FA5}">
                      <a16:colId xmlns:a16="http://schemas.microsoft.com/office/drawing/2014/main" val="20003"/>
                    </a:ext>
                  </a:extLst>
                </a:gridCol>
                <a:gridCol w="889112">
                  <a:extLst>
                    <a:ext uri="{9D8B030D-6E8A-4147-A177-3AD203B41FA5}">
                      <a16:colId xmlns:a16="http://schemas.microsoft.com/office/drawing/2014/main" val="20004"/>
                    </a:ext>
                  </a:extLst>
                </a:gridCol>
                <a:gridCol w="889112">
                  <a:extLst>
                    <a:ext uri="{9D8B030D-6E8A-4147-A177-3AD203B41FA5}">
                      <a16:colId xmlns:a16="http://schemas.microsoft.com/office/drawing/2014/main" val="20005"/>
                    </a:ext>
                  </a:extLst>
                </a:gridCol>
                <a:gridCol w="889112">
                  <a:extLst>
                    <a:ext uri="{9D8B030D-6E8A-4147-A177-3AD203B41FA5}">
                      <a16:colId xmlns:a16="http://schemas.microsoft.com/office/drawing/2014/main" val="20006"/>
                    </a:ext>
                  </a:extLst>
                </a:gridCol>
                <a:gridCol w="889112">
                  <a:extLst>
                    <a:ext uri="{9D8B030D-6E8A-4147-A177-3AD203B41FA5}">
                      <a16:colId xmlns:a16="http://schemas.microsoft.com/office/drawing/2014/main" val="1663394497"/>
                    </a:ext>
                  </a:extLst>
                </a:gridCol>
                <a:gridCol w="889112">
                  <a:extLst>
                    <a:ext uri="{9D8B030D-6E8A-4147-A177-3AD203B41FA5}">
                      <a16:colId xmlns:a16="http://schemas.microsoft.com/office/drawing/2014/main" val="3806861595"/>
                    </a:ext>
                  </a:extLst>
                </a:gridCol>
              </a:tblGrid>
              <a:tr h="779058">
                <a:tc>
                  <a:txBody>
                    <a:bodyPr/>
                    <a:lstStyle/>
                    <a:p>
                      <a:pPr marL="91440" marR="0" indent="0" algn="l" defTabSz="914378" rtl="0" eaLnBrk="1" fontAlgn="auto" latinLnBrk="0" hangingPunct="1">
                        <a:lnSpc>
                          <a:spcPct val="100000"/>
                        </a:lnSpc>
                        <a:spcBef>
                          <a:spcPts val="0"/>
                        </a:spcBef>
                        <a:spcAft>
                          <a:spcPts val="0"/>
                        </a:spcAft>
                        <a:buClrTx/>
                        <a:buSzTx/>
                        <a:buFontTx/>
                        <a:buNone/>
                        <a:tabLst/>
                        <a:defRPr/>
                      </a:pPr>
                      <a:r>
                        <a:rPr lang="en-US" sz="1200" b="1" i="1" dirty="0">
                          <a:solidFill>
                            <a:schemeClr val="tx1"/>
                          </a:solidFill>
                          <a:latin typeface="Arial" panose="020B0604020202020204" pitchFamily="34" charset="0"/>
                          <a:cs typeface="Arial" panose="020B0604020202020204" pitchFamily="34" charset="0"/>
                        </a:rPr>
                        <a:t>Percentage of adults ages 19–64 with private coverage who had deductibles that were 5% or more of income</a:t>
                      </a:r>
                    </a:p>
                  </a:txBody>
                  <a:tcPr marL="0" marR="101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1" i="0" dirty="0">
                          <a:solidFill>
                            <a:schemeClr val="bg1"/>
                          </a:solidFill>
                          <a:latin typeface="Arial" panose="020B0604020202020204" pitchFamily="34" charset="0"/>
                          <a:cs typeface="Arial" panose="020B0604020202020204" pitchFamily="34" charset="0"/>
                        </a:rPr>
                        <a:t>2010</a:t>
                      </a:r>
                    </a:p>
                  </a:txBody>
                  <a:tcPr marL="101720" marR="101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200" b="1" i="0">
                          <a:solidFill>
                            <a:schemeClr val="bg1"/>
                          </a:solidFill>
                          <a:latin typeface="Arial" panose="020B0604020202020204" pitchFamily="34" charset="0"/>
                          <a:cs typeface="Arial" panose="020B0604020202020204" pitchFamily="34" charset="0"/>
                        </a:rPr>
                        <a:t>2012</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200" b="1" i="0">
                          <a:solidFill>
                            <a:schemeClr val="bg1"/>
                          </a:solidFill>
                          <a:latin typeface="Arial" panose="020B0604020202020204" pitchFamily="34" charset="0"/>
                          <a:cs typeface="Arial" panose="020B0604020202020204" pitchFamily="34" charset="0"/>
                        </a:rPr>
                        <a:t>2014</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200" b="1" i="0">
                          <a:solidFill>
                            <a:schemeClr val="bg1"/>
                          </a:solidFill>
                          <a:latin typeface="Arial" panose="020B0604020202020204" pitchFamily="34" charset="0"/>
                          <a:cs typeface="Arial" panose="020B0604020202020204" pitchFamily="34" charset="0"/>
                        </a:rPr>
                        <a:t>2016</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200" b="1" i="0">
                          <a:solidFill>
                            <a:schemeClr val="bg1"/>
                          </a:solidFill>
                          <a:latin typeface="Arial" panose="020B0604020202020204" pitchFamily="34" charset="0"/>
                          <a:cs typeface="Arial" panose="020B0604020202020204" pitchFamily="34" charset="0"/>
                        </a:rPr>
                        <a:t>2018</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200" b="1" i="0">
                          <a:solidFill>
                            <a:schemeClr val="bg1"/>
                          </a:solidFill>
                          <a:latin typeface="Arial" panose="020B0604020202020204" pitchFamily="34" charset="0"/>
                          <a:cs typeface="Arial" panose="020B0604020202020204" pitchFamily="34" charset="0"/>
                        </a:rPr>
                        <a:t>2020</a:t>
                      </a:r>
                    </a:p>
                  </a:txBody>
                  <a:tcPr marL="101720" marR="101720"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45176">
                <a:tc>
                  <a:txBody>
                    <a:bodyPr/>
                    <a:lstStyle/>
                    <a:p>
                      <a:pPr lvl="0"/>
                      <a:r>
                        <a:rPr lang="en-US" sz="1200" b="1" i="0" dirty="0">
                          <a:latin typeface="Arial" panose="020B0604020202020204" pitchFamily="34" charset="0"/>
                          <a:cs typeface="Arial" panose="020B0604020202020204" pitchFamily="34" charset="0"/>
                        </a:rPr>
                        <a:t>Total</a:t>
                      </a:r>
                    </a:p>
                  </a:txBody>
                  <a:tcPr marL="101720" marR="10172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200" b="1" i="0" dirty="0">
                          <a:solidFill>
                            <a:schemeClr val="tx1"/>
                          </a:solidFill>
                          <a:latin typeface="Arial" panose="020B0604020202020204" pitchFamily="34" charset="0"/>
                          <a:cs typeface="Arial" panose="020B0604020202020204" pitchFamily="34" charset="0"/>
                        </a:rPr>
                        <a:t>7</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200" b="1" i="0" dirty="0">
                          <a:solidFill>
                            <a:schemeClr val="tx1"/>
                          </a:solidFill>
                          <a:latin typeface="Arial" panose="020B0604020202020204" pitchFamily="34" charset="0"/>
                          <a:cs typeface="Arial" panose="020B0604020202020204" pitchFamily="34" charset="0"/>
                        </a:rPr>
                        <a:t>11</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200" b="1" i="0" dirty="0">
                          <a:solidFill>
                            <a:schemeClr val="tx1"/>
                          </a:solidFill>
                          <a:latin typeface="Arial" panose="020B0604020202020204" pitchFamily="34" charset="0"/>
                          <a:cs typeface="Arial" panose="020B0604020202020204" pitchFamily="34" charset="0"/>
                        </a:rPr>
                        <a:t>13</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200" b="1" i="0" dirty="0">
                          <a:solidFill>
                            <a:schemeClr val="tx1"/>
                          </a:solidFill>
                          <a:latin typeface="Arial" panose="020B0604020202020204" pitchFamily="34" charset="0"/>
                          <a:cs typeface="Arial" panose="020B0604020202020204" pitchFamily="34" charset="0"/>
                        </a:rPr>
                        <a:t>15</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200" b="1" i="0" dirty="0">
                          <a:solidFill>
                            <a:schemeClr val="tx1"/>
                          </a:solidFill>
                          <a:latin typeface="Arial" panose="020B0604020202020204" pitchFamily="34" charset="0"/>
                          <a:cs typeface="Arial" panose="020B0604020202020204" pitchFamily="34" charset="0"/>
                        </a:rPr>
                        <a:t>16</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200" b="1" i="0" dirty="0">
                          <a:solidFill>
                            <a:schemeClr val="tx1"/>
                          </a:solidFill>
                          <a:latin typeface="Arial" panose="020B0604020202020204" pitchFamily="34" charset="0"/>
                          <a:cs typeface="Arial" panose="020B0604020202020204" pitchFamily="34" charset="0"/>
                        </a:rPr>
                        <a:t>15</a:t>
                      </a:r>
                    </a:p>
                  </a:txBody>
                  <a:tcPr marL="101720" marR="1017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002"/>
                  </a:ext>
                </a:extLst>
              </a:tr>
              <a:tr h="445176">
                <a:tc>
                  <a:txBody>
                    <a:bodyPr/>
                    <a:lstStyle/>
                    <a:p>
                      <a:pPr lvl="0"/>
                      <a:r>
                        <a:rPr lang="en-US" sz="1200" b="1" i="0" dirty="0">
                          <a:latin typeface="Arial" panose="020B0604020202020204" pitchFamily="34" charset="0"/>
                          <a:cs typeface="Arial" panose="020B0604020202020204" pitchFamily="34" charset="0"/>
                        </a:rPr>
                        <a:t>Insurance source at time of survey*</a:t>
                      </a:r>
                    </a:p>
                  </a:txBody>
                  <a:tcPr marL="101720" marR="10172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3"/>
                  </a:ext>
                </a:extLst>
              </a:tr>
              <a:tr h="445176">
                <a:tc>
                  <a:txBody>
                    <a:bodyPr/>
                    <a:lstStyle/>
                    <a:p>
                      <a:pPr marL="228600" lvl="1"/>
                      <a:r>
                        <a:rPr lang="en-US" sz="1200" b="0" i="0" dirty="0">
                          <a:latin typeface="Arial" panose="020B0604020202020204" pitchFamily="34" charset="0"/>
                          <a:cs typeface="Arial" panose="020B0604020202020204" pitchFamily="34" charset="0"/>
                        </a:rPr>
                        <a:t>Employer-provided coverage</a:t>
                      </a:r>
                    </a:p>
                  </a:txBody>
                  <a:tcPr marL="101720" marR="10172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6</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9</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11</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13</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15</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14</a:t>
                      </a:r>
                    </a:p>
                  </a:txBody>
                  <a:tcPr marL="101720" marR="1017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445176">
                <a:tc>
                  <a:txBody>
                    <a:bodyPr/>
                    <a:lstStyle/>
                    <a:p>
                      <a:pPr marL="228600" lvl="1"/>
                      <a:r>
                        <a:rPr lang="en-US" sz="1200" b="0" i="0" dirty="0">
                          <a:latin typeface="Arial" panose="020B0604020202020204" pitchFamily="34" charset="0"/>
                          <a:cs typeface="Arial" panose="020B0604020202020204" pitchFamily="34" charset="0"/>
                        </a:rPr>
                        <a:t>Individual and marketplace coverage^</a:t>
                      </a:r>
                    </a:p>
                  </a:txBody>
                  <a:tcPr marL="101720" marR="10172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18</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29</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22</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24</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23</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27</a:t>
                      </a:r>
                    </a:p>
                  </a:txBody>
                  <a:tcPr marL="101720" marR="1017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779058">
                <a:tc>
                  <a:txBody>
                    <a:bodyPr/>
                    <a:lstStyle/>
                    <a:p>
                      <a:pPr lvl="0"/>
                      <a:r>
                        <a:rPr lang="en-US" sz="1200" b="1" i="0" dirty="0">
                          <a:latin typeface="Arial" panose="020B0604020202020204" pitchFamily="34" charset="0"/>
                          <a:cs typeface="Arial" panose="020B0604020202020204" pitchFamily="34" charset="0"/>
                        </a:rPr>
                        <a:t>Firm size (</a:t>
                      </a:r>
                      <a:r>
                        <a:rPr lang="en-US" sz="1200" b="1" i="1" dirty="0">
                          <a:latin typeface="Arial" panose="020B0604020202020204" pitchFamily="34" charset="0"/>
                          <a:cs typeface="Arial" panose="020B0604020202020204" pitchFamily="34" charset="0"/>
                        </a:rPr>
                        <a:t>base: full-</a:t>
                      </a:r>
                      <a:r>
                        <a:rPr lang="en-US" sz="1200" b="1" i="1" baseline="0" dirty="0">
                          <a:latin typeface="Arial" panose="020B0604020202020204" pitchFamily="34" charset="0"/>
                          <a:cs typeface="Arial" panose="020B0604020202020204" pitchFamily="34" charset="0"/>
                        </a:rPr>
                        <a:t> or part-time workers with coverage through their own employer</a:t>
                      </a:r>
                      <a:r>
                        <a:rPr lang="en-US" sz="1200" b="1" i="0" baseline="0" dirty="0">
                          <a:latin typeface="Arial" panose="020B0604020202020204" pitchFamily="34" charset="0"/>
                          <a:cs typeface="Arial" panose="020B0604020202020204" pitchFamily="34" charset="0"/>
                        </a:rPr>
                        <a:t>)^^^</a:t>
                      </a:r>
                      <a:endParaRPr lang="en-US" sz="1200" b="1" i="0" dirty="0">
                        <a:latin typeface="Arial" panose="020B0604020202020204" pitchFamily="34" charset="0"/>
                        <a:cs typeface="Arial" panose="020B0604020202020204" pitchFamily="34" charset="0"/>
                      </a:endParaRPr>
                    </a:p>
                  </a:txBody>
                  <a:tcPr marL="101720" marR="10172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200" b="0" i="0" dirty="0">
                        <a:solidFill>
                          <a:schemeClr val="tx1"/>
                        </a:solidFill>
                        <a:latin typeface="Arial" panose="020B0604020202020204" pitchFamily="34" charset="0"/>
                        <a:cs typeface="Arial" panose="020B0604020202020204" pitchFamily="34" charset="0"/>
                      </a:endParaRPr>
                    </a:p>
                  </a:txBody>
                  <a:tcPr marL="101720" marR="1017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7"/>
                  </a:ext>
                </a:extLst>
              </a:tr>
              <a:tr h="445176">
                <a:tc>
                  <a:txBody>
                    <a:bodyPr/>
                    <a:lstStyle/>
                    <a:p>
                      <a:pPr marL="228600" lvl="1"/>
                      <a:r>
                        <a:rPr lang="en-US" sz="1200" b="0" i="0" dirty="0">
                          <a:latin typeface="Arial" panose="020B0604020202020204" pitchFamily="34" charset="0"/>
                          <a:cs typeface="Arial" panose="020B0604020202020204" pitchFamily="34" charset="0"/>
                        </a:rPr>
                        <a:t>2–99</a:t>
                      </a:r>
                      <a:r>
                        <a:rPr lang="en-US" sz="1200" b="0" i="0" baseline="0" dirty="0">
                          <a:latin typeface="Arial" panose="020B0604020202020204" pitchFamily="34" charset="0"/>
                          <a:cs typeface="Arial" panose="020B0604020202020204" pitchFamily="34" charset="0"/>
                        </a:rPr>
                        <a:t> employees</a:t>
                      </a:r>
                      <a:endParaRPr lang="en-US" sz="1200" b="0" i="0" dirty="0">
                        <a:latin typeface="Arial" panose="020B0604020202020204" pitchFamily="34" charset="0"/>
                        <a:cs typeface="Arial" panose="020B0604020202020204" pitchFamily="34" charset="0"/>
                      </a:endParaRPr>
                    </a:p>
                  </a:txBody>
                  <a:tcPr marL="101720" marR="10172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7</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15</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20</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13</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18</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16</a:t>
                      </a:r>
                    </a:p>
                  </a:txBody>
                  <a:tcPr marL="101720" marR="1017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8"/>
                  </a:ext>
                </a:extLst>
              </a:tr>
              <a:tr h="445176">
                <a:tc>
                  <a:txBody>
                    <a:bodyPr/>
                    <a:lstStyle/>
                    <a:p>
                      <a:pPr marL="228600" lvl="1"/>
                      <a:r>
                        <a:rPr lang="en-US" sz="1200" b="0" i="0" dirty="0">
                          <a:latin typeface="Arial" panose="020B0604020202020204" pitchFamily="34" charset="0"/>
                          <a:cs typeface="Arial" panose="020B0604020202020204" pitchFamily="34" charset="0"/>
                        </a:rPr>
                        <a:t>100 or more employees</a:t>
                      </a:r>
                    </a:p>
                  </a:txBody>
                  <a:tcPr marL="101720" marR="10172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5</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6</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9</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13</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14</a:t>
                      </a:r>
                    </a:p>
                  </a:txBody>
                  <a:tcPr marL="101720" marR="10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200" b="0" i="0" dirty="0">
                          <a:solidFill>
                            <a:schemeClr val="tx1"/>
                          </a:solidFill>
                          <a:latin typeface="Arial" panose="020B0604020202020204" pitchFamily="34" charset="0"/>
                          <a:cs typeface="Arial" panose="020B0604020202020204" pitchFamily="34" charset="0"/>
                        </a:rPr>
                        <a:t>14</a:t>
                      </a:r>
                    </a:p>
                  </a:txBody>
                  <a:tcPr marL="101720" marR="1017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9"/>
                  </a:ext>
                </a:extLst>
              </a:tr>
            </a:tbl>
          </a:graphicData>
        </a:graphic>
      </p:graphicFrame>
      <p:sp>
        <p:nvSpPr>
          <p:cNvPr id="4" name="Text Placeholder 3">
            <a:extLst>
              <a:ext uri="{FF2B5EF4-FFF2-40B4-BE49-F238E27FC236}">
                <a16:creationId xmlns:a16="http://schemas.microsoft.com/office/drawing/2014/main" id="{DBBEECC8-D74E-4D10-8B44-2EF78D7831A6}"/>
              </a:ext>
            </a:extLst>
          </p:cNvPr>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 Respondents may have had another type of coverage at some point during the year. ^ For 2014–2020, individual coverage includes adults who got coverage in the individual market and the marketplaces. ^^^ Does not include adults who are self-employed.</a:t>
            </a:r>
          </a:p>
          <a:p>
            <a:r>
              <a:rPr lang="en-US" dirty="0">
                <a:latin typeface="Arial" panose="020B0604020202020204" pitchFamily="34" charset="0"/>
                <a:cs typeface="Arial" panose="020B0604020202020204" pitchFamily="34" charset="0"/>
              </a:rPr>
              <a:t>Data: Commonwealth Fund Biennial Health Insurance Surveys (2010, 2012, 2014, 2016, 2018, 2020).</a:t>
            </a:r>
          </a:p>
        </p:txBody>
      </p:sp>
      <p:sp>
        <p:nvSpPr>
          <p:cNvPr id="3" name="TextBox 2">
            <a:extLst>
              <a:ext uri="{FF2B5EF4-FFF2-40B4-BE49-F238E27FC236}">
                <a16:creationId xmlns:a16="http://schemas.microsoft.com/office/drawing/2014/main" id="{28007BF4-5C58-40B5-8243-48C9A1C6CFC5}"/>
              </a:ext>
            </a:extLst>
          </p:cNvPr>
          <p:cNvSpPr txBox="1"/>
          <p:nvPr/>
        </p:nvSpPr>
        <p:spPr>
          <a:xfrm>
            <a:off x="1828800" y="6345936"/>
            <a:ext cx="7260336" cy="493776"/>
          </a:xfrm>
          <a:prstGeom prst="rect">
            <a:avLst/>
          </a:prstGeom>
          <a:noFill/>
        </p:spPr>
        <p:txBody>
          <a:bodyPr wrap="square" lIns="0" tIns="0" rIns="0" bIns="0" rtlCol="0" anchor="ctr" anchorCtr="0">
            <a:spAutoFit/>
          </a:body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0" normalizeH="0" baseline="0" noProof="0" dirty="0">
                <a:ln>
                  <a:noFill/>
                </a:ln>
                <a:effectLst/>
                <a:uLnTx/>
                <a:uFillTx/>
                <a:latin typeface="Arial" panose="020B0604020202020204" pitchFamily="34" charset="0"/>
                <a:cs typeface="Arial" panose="020B0604020202020204" pitchFamily="34" charset="0"/>
              </a:rPr>
              <a:t>Source: </a:t>
            </a:r>
            <a:r>
              <a:rPr lang="en-US" sz="900" spc="-10" dirty="0">
                <a:solidFill>
                  <a:srgbClr val="1A1A1A"/>
                </a:solidFill>
                <a:effectLst/>
                <a:latin typeface="Arial" panose="020B0604020202020204" pitchFamily="34" charset="0"/>
                <a:ea typeface="Calibri" panose="020F0502020204030204" pitchFamily="34" charset="0"/>
                <a:cs typeface="Arial" panose="020B0604020202020204" pitchFamily="34" charset="0"/>
              </a:rPr>
              <a:t>Sara R. Collins, Munira Z. Gunja, and Gabriella N. Aboulafia, </a:t>
            </a:r>
            <a:r>
              <a:rPr lang="en-US" sz="900" i="1" u="sng" spc="-1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U.S. Health Insurance Coverage in 2020: A Looming Crisis in Affordability — Findings from the Commonwealth Fund Biennial Health Insurance Survey, 2020</a:t>
            </a:r>
            <a:r>
              <a:rPr lang="en-US" sz="900" spc="-10" dirty="0">
                <a:solidFill>
                  <a:srgbClr val="1A1A1A"/>
                </a:solidFill>
                <a:effectLst/>
                <a:latin typeface="Arial" panose="020B0604020202020204" pitchFamily="34" charset="0"/>
                <a:ea typeface="Calibri" panose="020F0502020204030204" pitchFamily="34" charset="0"/>
                <a:cs typeface="Arial" panose="020B0604020202020204" pitchFamily="34" charset="0"/>
              </a:rPr>
              <a:t> (Commonwealth Fund, Aug. 2020)</a:t>
            </a:r>
            <a:r>
              <a:rPr kumimoji="0" lang="en-US" sz="900" b="0" i="0" u="none" strike="noStrike" kern="8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7" name="Text Placeholder 2">
            <a:extLst>
              <a:ext uri="{FF2B5EF4-FFF2-40B4-BE49-F238E27FC236}">
                <a16:creationId xmlns:a16="http://schemas.microsoft.com/office/drawing/2014/main" id="{61A71966-3469-43FF-B60B-C37E7DAC2258}"/>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14</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78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 y="365760"/>
            <a:ext cx="9001000" cy="685800"/>
          </a:xfrm>
        </p:spPr>
        <p:txBody>
          <a:bodyPr/>
          <a:lstStyle/>
          <a:p>
            <a:r>
              <a:rPr lang="en-US" dirty="0"/>
              <a:t>Average deductibles were 5 percent or more of median income in 22 states.</a:t>
            </a:r>
          </a:p>
        </p:txBody>
      </p:sp>
      <p:sp>
        <p:nvSpPr>
          <p:cNvPr id="7" name="Text Placeholder 6">
            <a:extLst>
              <a:ext uri="{FF2B5EF4-FFF2-40B4-BE49-F238E27FC236}">
                <a16:creationId xmlns:a16="http://schemas.microsoft.com/office/drawing/2014/main" id="{D188F5F2-71AF-A148-9C02-20B634478268}"/>
              </a:ext>
            </a:extLst>
          </p:cNvPr>
          <p:cNvSpPr>
            <a:spLocks noGrp="1"/>
          </p:cNvSpPr>
          <p:nvPr>
            <p:ph type="body" sz="quarter" idx="23"/>
          </p:nvPr>
        </p:nvSpPr>
        <p:spPr>
          <a:xfrm>
            <a:off x="76195" y="5705856"/>
            <a:ext cx="8996304" cy="493776"/>
          </a:xfrm>
        </p:spPr>
        <p:txBody>
          <a:bodyPr anchor="b" anchorCtr="0"/>
          <a:lstStyle/>
          <a:p>
            <a:pPr>
              <a:spcBef>
                <a:spcPts val="250"/>
              </a:spcBef>
            </a:pPr>
            <a:r>
              <a:rPr lang="en-US" dirty="0">
                <a:latin typeface="Arial" panose="020B0604020202020204" pitchFamily="34" charset="0"/>
                <a:cs typeface="Arial" panose="020B0604020202020204" pitchFamily="34" charset="0"/>
              </a:rPr>
              <a:t>Note: Single and family deductibles are weighted for the distribution of single-person and family households in the state.</a:t>
            </a:r>
          </a:p>
          <a:p>
            <a:pPr>
              <a:spcBef>
                <a:spcPts val="250"/>
              </a:spcBef>
            </a:pPr>
            <a:r>
              <a:rPr lang="en-US" dirty="0">
                <a:latin typeface="Arial" panose="020B0604020202020204" pitchFamily="34" charset="0"/>
                <a:cs typeface="Arial" panose="020B0604020202020204" pitchFamily="34" charset="0"/>
              </a:rPr>
              <a:t>Data: Premium contributions and deductibles — Medical Expenditure Panel Survey–Insurance Component (MEPS–IC), 2020; Median household income and household distribution type — analysis of the Current Population Survey (CPS), 2020–2021, by Mikaela Springsteen and Sherry Glied of New York University for the Commonwealth Fund.</a:t>
            </a:r>
          </a:p>
        </p:txBody>
      </p:sp>
      <p:sp>
        <p:nvSpPr>
          <p:cNvPr id="14" name="Oval 13"/>
          <p:cNvSpPr/>
          <p:nvPr/>
        </p:nvSpPr>
        <p:spPr>
          <a:xfrm>
            <a:off x="6671706" y="3245664"/>
            <a:ext cx="129652" cy="129652"/>
          </a:xfrm>
          <a:prstGeom prst="ellipse">
            <a:avLst/>
          </a:prstGeom>
          <a:solidFill>
            <a:schemeClr val="bg1"/>
          </a:solidFill>
          <a:ln w="9525">
            <a:solidFill>
              <a:srgbClr val="92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lumMod val="75000"/>
                  <a:lumOff val="25000"/>
                </a:srgbClr>
              </a:solidFill>
              <a:effectLst/>
              <a:uLnTx/>
              <a:uFillTx/>
              <a:latin typeface="InterFace"/>
              <a:ea typeface="+mn-ea"/>
              <a:cs typeface="+mn-cs"/>
            </a:endParaRPr>
          </a:p>
        </p:txBody>
      </p:sp>
      <p:sp>
        <p:nvSpPr>
          <p:cNvPr id="15" name="Oval 14"/>
          <p:cNvSpPr/>
          <p:nvPr/>
        </p:nvSpPr>
        <p:spPr>
          <a:xfrm>
            <a:off x="6671993" y="3512364"/>
            <a:ext cx="129652" cy="129652"/>
          </a:xfrm>
          <a:prstGeom prst="ellipse">
            <a:avLst/>
          </a:prstGeom>
          <a:solidFill>
            <a:srgbClr val="92D7D7"/>
          </a:solidFill>
          <a:ln w="9525">
            <a:solidFill>
              <a:srgbClr val="92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lumMod val="75000"/>
                  <a:lumOff val="25000"/>
                </a:srgbClr>
              </a:solidFill>
              <a:effectLst/>
              <a:uLnTx/>
              <a:uFillTx/>
              <a:latin typeface="InterFace"/>
              <a:ea typeface="+mn-ea"/>
              <a:cs typeface="+mn-cs"/>
            </a:endParaRPr>
          </a:p>
        </p:txBody>
      </p:sp>
      <p:sp>
        <p:nvSpPr>
          <p:cNvPr id="16" name="TextBox 15"/>
          <p:cNvSpPr txBox="1"/>
          <p:nvPr/>
        </p:nvSpPr>
        <p:spPr>
          <a:xfrm>
            <a:off x="6793711" y="3171357"/>
            <a:ext cx="224523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2.6%–3.9% (10 states + D.C.)</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7" name="TextBox 16"/>
          <p:cNvSpPr txBox="1"/>
          <p:nvPr/>
        </p:nvSpPr>
        <p:spPr>
          <a:xfrm>
            <a:off x="6802588" y="3438057"/>
            <a:ext cx="2311365"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4.0%–4.9% (18 states)</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8" name="TextBox 17"/>
          <p:cNvSpPr txBox="1"/>
          <p:nvPr/>
        </p:nvSpPr>
        <p:spPr>
          <a:xfrm>
            <a:off x="6581342" y="2408820"/>
            <a:ext cx="2059063"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Average deductible as a percentage of median state incomes</a:t>
            </a:r>
          </a:p>
        </p:txBody>
      </p:sp>
      <p:sp>
        <p:nvSpPr>
          <p:cNvPr id="20" name="Oval 19"/>
          <p:cNvSpPr/>
          <p:nvPr/>
        </p:nvSpPr>
        <p:spPr>
          <a:xfrm>
            <a:off x="6671706" y="3779064"/>
            <a:ext cx="129652" cy="129652"/>
          </a:xfrm>
          <a:prstGeom prst="ellipse">
            <a:avLst/>
          </a:prstGeom>
          <a:solidFill>
            <a:srgbClr val="209696"/>
          </a:solidFill>
          <a:ln w="9525">
            <a:solidFill>
              <a:srgbClr val="20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lumMod val="75000"/>
                  <a:lumOff val="25000"/>
                </a:srgbClr>
              </a:solidFill>
              <a:effectLst/>
              <a:uLnTx/>
              <a:uFillTx/>
              <a:latin typeface="InterFace"/>
              <a:ea typeface="+mn-ea"/>
              <a:cs typeface="+mn-cs"/>
            </a:endParaRPr>
          </a:p>
        </p:txBody>
      </p:sp>
      <p:sp>
        <p:nvSpPr>
          <p:cNvPr id="21" name="TextBox 20"/>
          <p:cNvSpPr txBox="1"/>
          <p:nvPr/>
        </p:nvSpPr>
        <p:spPr>
          <a:xfrm>
            <a:off x="6802301" y="3715056"/>
            <a:ext cx="2311365"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5.0%–7.4% (22 states)</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5" y="581680"/>
            <a:ext cx="6858014" cy="5029210"/>
          </a:xfrm>
          <a:prstGeom prst="rect">
            <a:avLst/>
          </a:prstGeom>
        </p:spPr>
      </p:pic>
      <p:sp>
        <p:nvSpPr>
          <p:cNvPr id="22" name="Text Placeholder 7">
            <a:extLst>
              <a:ext uri="{FF2B5EF4-FFF2-40B4-BE49-F238E27FC236}">
                <a16:creationId xmlns:a16="http://schemas.microsoft.com/office/drawing/2014/main" id="{1487D29A-84A5-4916-ACB1-F2023BB356E8}"/>
              </a:ext>
            </a:extLst>
          </p:cNvPr>
          <p:cNvSpPr txBox="1">
            <a:spLocks/>
          </p:cNvSpPr>
          <p:nvPr/>
        </p:nvSpPr>
        <p:spPr>
          <a:xfrm>
            <a:off x="1828800" y="6345936"/>
            <a:ext cx="7260336" cy="493776"/>
          </a:xfrm>
          <a:prstGeom prst="rect">
            <a:avLst/>
          </a:prstGeom>
        </p:spPr>
        <p:txBody>
          <a:bodyPr vert="horz" lIns="0" tIns="0" rIns="0" bIns="0" rtlCol="0" anchor="ctr"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a:latin typeface="Arial" panose="020B0604020202020204" pitchFamily="34" charset="0"/>
                <a:cs typeface="Arial" panose="020B0604020202020204" pitchFamily="34" charset="0"/>
              </a:rPr>
              <a:t>Source: Sara R. Collins, David C. Radley, and Jesse C. Baumgartner, </a:t>
            </a:r>
            <a:r>
              <a:rPr lang="en-US" i="1" dirty="0">
                <a:latin typeface="Arial" panose="020B0604020202020204" pitchFamily="34" charset="0"/>
                <a:cs typeface="Arial" panose="020B0604020202020204" pitchFamily="34" charset="0"/>
              </a:rPr>
              <a:t>Trends in Employer Health Care Coverage, 2010–2020</a:t>
            </a:r>
            <a:r>
              <a:rPr lang="en-US" dirty="0">
                <a:latin typeface="Arial" panose="020B0604020202020204" pitchFamily="34" charset="0"/>
                <a:cs typeface="Arial" panose="020B0604020202020204" pitchFamily="34" charset="0"/>
              </a:rPr>
              <a:t> (Commonwealth Fund, forthcoming, Dec. 2021).</a:t>
            </a:r>
          </a:p>
        </p:txBody>
      </p:sp>
      <p:sp>
        <p:nvSpPr>
          <p:cNvPr id="23" name="Text Placeholder 2">
            <a:extLst>
              <a:ext uri="{FF2B5EF4-FFF2-40B4-BE49-F238E27FC236}">
                <a16:creationId xmlns:a16="http://schemas.microsoft.com/office/drawing/2014/main" id="{BA47B408-5A3E-4EB1-868F-4D305CC80DB4}"/>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15</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488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1500" y="368592"/>
            <a:ext cx="9001000" cy="685800"/>
          </a:xfrm>
        </p:spPr>
        <p:txBody>
          <a:bodyPr>
            <a:normAutofit/>
          </a:bodyPr>
          <a:lstStyle/>
          <a:p>
            <a:r>
              <a:rPr lang="en-US" dirty="0"/>
              <a:t>About 3 of 10 workers with employer coverage are enrolled in a high-deductible health plan with a savings option, either an HRA or HSA.</a:t>
            </a:r>
          </a:p>
        </p:txBody>
      </p:sp>
      <p:sp>
        <p:nvSpPr>
          <p:cNvPr id="8" name="Text Placeholder 7">
            <a:extLst>
              <a:ext uri="{FF2B5EF4-FFF2-40B4-BE49-F238E27FC236}">
                <a16:creationId xmlns:a16="http://schemas.microsoft.com/office/drawing/2014/main" id="{5F5BD2AF-C2BD-F244-A08F-0075424B94C9}"/>
              </a:ext>
            </a:extLst>
          </p:cNvPr>
          <p:cNvSpPr>
            <a:spLocks noGrp="1"/>
          </p:cNvSpPr>
          <p:nvPr>
            <p:ph type="body" sz="quarter" idx="22"/>
          </p:nvPr>
        </p:nvSpPr>
        <p:spPr>
          <a:xfrm>
            <a:off x="71468" y="5705856"/>
            <a:ext cx="9001063" cy="495834"/>
          </a:xfrm>
        </p:spPr>
        <p:txBody>
          <a:bodyPr/>
          <a:lstStyle/>
          <a:p>
            <a:r>
              <a:rPr lang="en-US" dirty="0">
                <a:latin typeface="Arial" panose="020B0604020202020204" pitchFamily="34" charset="0"/>
                <a:cs typeface="Arial" panose="020B0604020202020204" pitchFamily="34" charset="0"/>
              </a:rPr>
              <a:t>Note: Small firms have 3–199 workers and large firms have 200+ workers. HMO = health maintenance organization; PPO = preferred provider organization; POS = point-of-service plan; HDHP/SO = high-deductible health plan with a savings option, such as a health reimbursement arrangement (HRA) or health savings account (HSA).</a:t>
            </a:r>
          </a:p>
          <a:p>
            <a:r>
              <a:rPr lang="en-US" dirty="0">
                <a:latin typeface="Arial" panose="020B0604020202020204" pitchFamily="34" charset="0"/>
                <a:cs typeface="Arial" panose="020B0604020202020204" pitchFamily="34" charset="0"/>
              </a:rPr>
              <a:t>Data: Kaiser Family Foundation Employer Health Benefits Survey, 2020.</a:t>
            </a:r>
          </a:p>
        </p:txBody>
      </p:sp>
      <p:sp>
        <p:nvSpPr>
          <p:cNvPr id="5" name="Text Placeholder 4">
            <a:extLst>
              <a:ext uri="{FF2B5EF4-FFF2-40B4-BE49-F238E27FC236}">
                <a16:creationId xmlns:a16="http://schemas.microsoft.com/office/drawing/2014/main" id="{A77D84D5-8D53-2F4E-A768-3B15A608894D}"/>
              </a:ext>
            </a:extLst>
          </p:cNvPr>
          <p:cNvSpPr>
            <a:spLocks noGrp="1"/>
          </p:cNvSpPr>
          <p:nvPr>
            <p:ph type="body" sz="quarter" idx="23"/>
          </p:nvPr>
        </p:nvSpPr>
        <p:spPr>
          <a:xfrm>
            <a:off x="1828800" y="6345936"/>
            <a:ext cx="7260336" cy="495834"/>
          </a:xfrm>
        </p:spPr>
        <p:txBody>
          <a:bodyPr/>
          <a:lstStyle/>
          <a:p>
            <a:r>
              <a:rPr lang="en-US" dirty="0">
                <a:latin typeface="Arial" panose="020B0604020202020204" pitchFamily="34" charset="0"/>
                <a:cs typeface="Arial" panose="020B0604020202020204" pitchFamily="34" charset="0"/>
              </a:rPr>
              <a:t>Source: </a:t>
            </a:r>
            <a:r>
              <a:rPr lang="en-US" dirty="0">
                <a:effectLst/>
                <a:latin typeface="Arial" panose="020B0604020202020204" pitchFamily="34" charset="0"/>
                <a:ea typeface="Calibri" panose="020F0502020204030204" pitchFamily="34" charset="0"/>
                <a:cs typeface="Arial" panose="020B0604020202020204" pitchFamily="34" charset="0"/>
              </a:rPr>
              <a:t>Gary Claxton et al., </a:t>
            </a:r>
            <a:r>
              <a:rPr lang="en-US"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Employer Health Benefits: 2020 Annual Survey</a:t>
            </a:r>
            <a:r>
              <a:rPr lang="en-US" dirty="0">
                <a:effectLst/>
                <a:latin typeface="Arial" panose="020B0604020202020204" pitchFamily="34" charset="0"/>
                <a:ea typeface="Calibri" panose="020F0502020204030204" pitchFamily="34" charset="0"/>
                <a:cs typeface="Arial" panose="020B0604020202020204" pitchFamily="34" charset="0"/>
              </a:rPr>
              <a:t> (Henry J. Kaiser Family Foundation, 2020)</a:t>
            </a:r>
            <a:r>
              <a:rPr lang="en-US" dirty="0">
                <a:latin typeface="Arial" panose="020B0604020202020204" pitchFamily="34" charset="0"/>
                <a:cs typeface="Arial" panose="020B0604020202020204" pitchFamily="34" charset="0"/>
              </a:rPr>
              <a:t>.</a:t>
            </a:r>
          </a:p>
        </p:txBody>
      </p:sp>
      <p:sp>
        <p:nvSpPr>
          <p:cNvPr id="7" name="Text Placeholder 10">
            <a:extLst>
              <a:ext uri="{FF2B5EF4-FFF2-40B4-BE49-F238E27FC236}">
                <a16:creationId xmlns:a16="http://schemas.microsoft.com/office/drawing/2014/main" id="{6C194397-859F-BF44-832C-45D6F4DF9F27}"/>
              </a:ext>
            </a:extLst>
          </p:cNvPr>
          <p:cNvSpPr txBox="1">
            <a:spLocks/>
          </p:cNvSpPr>
          <p:nvPr/>
        </p:nvSpPr>
        <p:spPr>
          <a:xfrm>
            <a:off x="71500" y="0"/>
            <a:ext cx="9001000" cy="224346"/>
          </a:xfrm>
          <a:prstGeom prst="rect">
            <a:avLst/>
          </a:prstGeom>
        </p:spPr>
        <p:txBody>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46" marR="0" lvl="0" indent="-171446" algn="l" defTabSz="914378" rtl="0" eaLnBrk="1" fontAlgn="base" latinLnBrk="0" hangingPunct="1">
              <a:lnSpc>
                <a:spcPct val="100000"/>
              </a:lnSpc>
              <a:spcBef>
                <a:spcPct val="20000"/>
              </a:spcBef>
              <a:spcAft>
                <a:spcPct val="0"/>
              </a:spcAft>
              <a:buClr>
                <a:srgbClr val="044C7F"/>
              </a:buClr>
              <a:buSzTx/>
              <a:buFont typeface="Arial" panose="020B0604020202020204" pitchFamily="34" charset="0"/>
              <a:buChar char="•"/>
              <a:tabLst/>
              <a:defRPr/>
            </a:pPr>
            <a:endParaRPr kumimoji="0" lang="en-US" sz="1500" b="0" i="0" u="none" strike="noStrike" kern="800" cap="none" spc="-10" normalizeH="0" baseline="0" noProof="0">
              <a:ln>
                <a:noFill/>
              </a:ln>
              <a:solidFill>
                <a:srgbClr val="4C515A"/>
              </a:solidFill>
              <a:effectLst/>
              <a:uLnTx/>
              <a:uFillTx/>
              <a:latin typeface="InterFace"/>
              <a:ea typeface="+mn-ea"/>
              <a:cs typeface="+mn-cs"/>
            </a:endParaRPr>
          </a:p>
        </p:txBody>
      </p:sp>
      <p:sp>
        <p:nvSpPr>
          <p:cNvPr id="9" name="TextBox 8">
            <a:extLst>
              <a:ext uri="{FF2B5EF4-FFF2-40B4-BE49-F238E27FC236}">
                <a16:creationId xmlns:a16="http://schemas.microsoft.com/office/drawing/2014/main" id="{71A0DC90-5C17-42F1-BF71-126D7D9CA8B9}"/>
              </a:ext>
            </a:extLst>
          </p:cNvPr>
          <p:cNvSpPr txBox="1"/>
          <p:nvPr/>
        </p:nvSpPr>
        <p:spPr>
          <a:xfrm>
            <a:off x="2852691" y="4329203"/>
            <a:ext cx="171450" cy="1524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a:t>
            </a:r>
          </a:p>
        </p:txBody>
      </p:sp>
      <p:sp>
        <p:nvSpPr>
          <p:cNvPr id="10" name="TextBox 9">
            <a:extLst>
              <a:ext uri="{FF2B5EF4-FFF2-40B4-BE49-F238E27FC236}">
                <a16:creationId xmlns:a16="http://schemas.microsoft.com/office/drawing/2014/main" id="{28281305-9AB2-4CFC-B26F-A29978683911}"/>
              </a:ext>
            </a:extLst>
          </p:cNvPr>
          <p:cNvSpPr txBox="1"/>
          <p:nvPr/>
        </p:nvSpPr>
        <p:spPr>
          <a:xfrm>
            <a:off x="2852691" y="2116655"/>
            <a:ext cx="171450" cy="1524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a:t>
            </a:r>
          </a:p>
        </p:txBody>
      </p:sp>
      <p:sp>
        <p:nvSpPr>
          <p:cNvPr id="11" name="TextBox 10">
            <a:extLst>
              <a:ext uri="{FF2B5EF4-FFF2-40B4-BE49-F238E27FC236}">
                <a16:creationId xmlns:a16="http://schemas.microsoft.com/office/drawing/2014/main" id="{7D813BE1-E610-40C3-B71B-8942F6485283}"/>
              </a:ext>
            </a:extLst>
          </p:cNvPr>
          <p:cNvSpPr txBox="1"/>
          <p:nvPr/>
        </p:nvSpPr>
        <p:spPr>
          <a:xfrm>
            <a:off x="4196485" y="2269055"/>
            <a:ext cx="171450" cy="1524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a:t>
            </a:r>
          </a:p>
        </p:txBody>
      </p:sp>
      <p:sp>
        <p:nvSpPr>
          <p:cNvPr id="13" name="TextBox 12">
            <a:extLst>
              <a:ext uri="{FF2B5EF4-FFF2-40B4-BE49-F238E27FC236}">
                <a16:creationId xmlns:a16="http://schemas.microsoft.com/office/drawing/2014/main" id="{42689B3E-D599-4DF1-9B42-CBFA23250A11}"/>
              </a:ext>
            </a:extLst>
          </p:cNvPr>
          <p:cNvSpPr txBox="1"/>
          <p:nvPr/>
        </p:nvSpPr>
        <p:spPr>
          <a:xfrm>
            <a:off x="4196485" y="4512745"/>
            <a:ext cx="171450" cy="1524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a:t>
            </a:r>
          </a:p>
        </p:txBody>
      </p:sp>
      <p:sp>
        <p:nvSpPr>
          <p:cNvPr id="16" name="TextBox 1">
            <a:extLst>
              <a:ext uri="{FF2B5EF4-FFF2-40B4-BE49-F238E27FC236}">
                <a16:creationId xmlns:a16="http://schemas.microsoft.com/office/drawing/2014/main" id="{6C99B4A0-E6AB-414D-9824-5287F0F8E2D4}"/>
              </a:ext>
            </a:extLst>
          </p:cNvPr>
          <p:cNvSpPr txBox="1"/>
          <p:nvPr/>
        </p:nvSpPr>
        <p:spPr>
          <a:xfrm>
            <a:off x="71437" y="1188720"/>
            <a:ext cx="8997696" cy="182880"/>
          </a:xfrm>
          <a:prstGeom prst="rect">
            <a:avLst/>
          </a:prstGeom>
          <a:noFill/>
        </p:spPr>
        <p:txBody>
          <a:bodyPr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Distribution of health plan enrollment for covered workers, by plan type and firm size, 2020</a:t>
            </a:r>
          </a:p>
        </p:txBody>
      </p:sp>
      <p:graphicFrame>
        <p:nvGraphicFramePr>
          <p:cNvPr id="18" name="Chart Placeholder 17">
            <a:extLst>
              <a:ext uri="{FF2B5EF4-FFF2-40B4-BE49-F238E27FC236}">
                <a16:creationId xmlns:a16="http://schemas.microsoft.com/office/drawing/2014/main" id="{A4332A2F-047A-FB44-BABC-0900CB480F84}"/>
              </a:ext>
            </a:extLst>
          </p:cNvPr>
          <p:cNvGraphicFramePr>
            <a:graphicFrameLocks noGrp="1"/>
          </p:cNvGraphicFramePr>
          <p:nvPr>
            <p:ph type="chart" sz="quarter" idx="19"/>
            <p:extLst>
              <p:ext uri="{D42A27DB-BD31-4B8C-83A1-F6EECF244321}">
                <p14:modId xmlns:p14="http://schemas.microsoft.com/office/powerpoint/2010/main" val="756548882"/>
              </p:ext>
            </p:extLst>
          </p:nvPr>
        </p:nvGraphicFramePr>
        <p:xfrm>
          <a:off x="71438" y="1499178"/>
          <a:ext cx="9001125" cy="410720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2">
            <a:extLst>
              <a:ext uri="{FF2B5EF4-FFF2-40B4-BE49-F238E27FC236}">
                <a16:creationId xmlns:a16="http://schemas.microsoft.com/office/drawing/2014/main" id="{8A816739-2B6A-40FF-A49D-281E9205AE76}"/>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16</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12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Placeholder 17">
            <a:extLst>
              <a:ext uri="{FF2B5EF4-FFF2-40B4-BE49-F238E27FC236}">
                <a16:creationId xmlns:a16="http://schemas.microsoft.com/office/drawing/2014/main" id="{52B1CDE9-FC91-D743-92C8-3D07B597596F}"/>
              </a:ext>
            </a:extLst>
          </p:cNvPr>
          <p:cNvGraphicFramePr>
            <a:graphicFrameLocks noGrp="1"/>
          </p:cNvGraphicFramePr>
          <p:nvPr>
            <p:ph type="chart" sz="quarter" idx="19"/>
            <p:extLst>
              <p:ext uri="{D42A27DB-BD31-4B8C-83A1-F6EECF244321}">
                <p14:modId xmlns:p14="http://schemas.microsoft.com/office/powerpoint/2010/main" val="3964162739"/>
              </p:ext>
            </p:extLst>
          </p:nvPr>
        </p:nvGraphicFramePr>
        <p:xfrm>
          <a:off x="71438" y="1881125"/>
          <a:ext cx="9001125" cy="3767199"/>
        </p:xfrm>
        <a:graphic>
          <a:graphicData uri="http://schemas.openxmlformats.org/drawingml/2006/chart">
            <c:chart xmlns:c="http://schemas.openxmlformats.org/drawingml/2006/chart" xmlns:r="http://schemas.openxmlformats.org/officeDocument/2006/relationships" r:id="rId3"/>
          </a:graphicData>
        </a:graphic>
      </p:graphicFrame>
      <p:sp>
        <p:nvSpPr>
          <p:cNvPr id="1027" name="Rectangle 2"/>
          <p:cNvSpPr>
            <a:spLocks noGrp="1" noChangeArrowheads="1"/>
          </p:cNvSpPr>
          <p:nvPr>
            <p:ph type="ctrTitle"/>
          </p:nvPr>
        </p:nvSpPr>
        <p:spPr>
          <a:xfrm>
            <a:off x="71500" y="365760"/>
            <a:ext cx="9001000" cy="685800"/>
          </a:xfrm>
        </p:spPr>
        <p:txBody>
          <a:bodyPr>
            <a:normAutofit/>
          </a:bodyPr>
          <a:lstStyle/>
          <a:p>
            <a:r>
              <a:rPr lang="en-US" dirty="0"/>
              <a:t>Percentage of workers with deductibles of $1,000 or more, after adjustment for employer account contributions in HDHPs with HRAs and HSAs.</a:t>
            </a:r>
          </a:p>
        </p:txBody>
      </p:sp>
      <p:sp>
        <p:nvSpPr>
          <p:cNvPr id="8" name="Text Placeholder 7">
            <a:extLst>
              <a:ext uri="{FF2B5EF4-FFF2-40B4-BE49-F238E27FC236}">
                <a16:creationId xmlns:a16="http://schemas.microsoft.com/office/drawing/2014/main" id="{5F5BD2AF-C2BD-F244-A08F-0075424B94C9}"/>
              </a:ext>
            </a:extLst>
          </p:cNvPr>
          <p:cNvSpPr>
            <a:spLocks noGrp="1"/>
          </p:cNvSpPr>
          <p:nvPr>
            <p:ph type="body" sz="quarter" idx="22"/>
          </p:nvPr>
        </p:nvSpPr>
        <p:spPr>
          <a:xfrm>
            <a:off x="71500" y="5705856"/>
            <a:ext cx="9001063" cy="495834"/>
          </a:xfrm>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 Small firms have 3–199 workers and large firms have 200+ workers. These estimates include workers enrolled in high-deductible health plans with a savings option and other plan types. Average general annual deductibles are for in-network providers.</a:t>
            </a:r>
          </a:p>
          <a:p>
            <a:r>
              <a:rPr lang="en-US" dirty="0">
                <a:latin typeface="Arial" panose="020B0604020202020204" pitchFamily="34" charset="0"/>
                <a:cs typeface="Arial" panose="020B0604020202020204" pitchFamily="34" charset="0"/>
              </a:rPr>
              <a:t>Data: Kaiser Family Foundation Employer Health Benefits Survey, 2020.</a:t>
            </a:r>
          </a:p>
        </p:txBody>
      </p:sp>
      <p:sp>
        <p:nvSpPr>
          <p:cNvPr id="11" name="Text Placeholder 10">
            <a:extLst>
              <a:ext uri="{FF2B5EF4-FFF2-40B4-BE49-F238E27FC236}">
                <a16:creationId xmlns:a16="http://schemas.microsoft.com/office/drawing/2014/main" id="{5031102C-A072-394C-ACCA-B8F92AACF88E}"/>
              </a:ext>
            </a:extLst>
          </p:cNvPr>
          <p:cNvSpPr>
            <a:spLocks noGrp="1"/>
          </p:cNvSpPr>
          <p:nvPr>
            <p:ph type="body" sz="quarter" idx="23"/>
          </p:nvPr>
        </p:nvSpPr>
        <p:spPr>
          <a:xfrm>
            <a:off x="1828800" y="6345936"/>
            <a:ext cx="7260336" cy="495834"/>
          </a:xfrm>
        </p:spPr>
        <p:txBody>
          <a:bodyPr/>
          <a:lstStyle/>
          <a:p>
            <a:r>
              <a:rPr lang="en-US" dirty="0">
                <a:latin typeface="Arial" panose="020B0604020202020204" pitchFamily="34" charset="0"/>
                <a:cs typeface="Arial" panose="020B0604020202020204" pitchFamily="34" charset="0"/>
              </a:rPr>
              <a:t>Source: </a:t>
            </a:r>
            <a:r>
              <a:rPr lang="en-US" dirty="0">
                <a:effectLst/>
                <a:latin typeface="Arial" panose="020B0604020202020204" pitchFamily="34" charset="0"/>
                <a:ea typeface="Calibri" panose="020F0502020204030204" pitchFamily="34" charset="0"/>
                <a:cs typeface="Arial" panose="020B0604020202020204" pitchFamily="34" charset="0"/>
              </a:rPr>
              <a:t>Gary Claxton et al., </a:t>
            </a:r>
            <a:r>
              <a:rPr lang="en-US"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Employer Health Benefits: 2020 Annual Survey</a:t>
            </a:r>
            <a:r>
              <a:rPr lang="en-US" dirty="0">
                <a:effectLst/>
                <a:latin typeface="Arial" panose="020B0604020202020204" pitchFamily="34" charset="0"/>
                <a:ea typeface="Calibri" panose="020F0502020204030204" pitchFamily="34" charset="0"/>
                <a:cs typeface="Arial" panose="020B0604020202020204" pitchFamily="34" charset="0"/>
              </a:rPr>
              <a:t> (Henry J. Kaiser Family Foundation, 2020).</a:t>
            </a:r>
            <a:endParaRPr lang="en-US" dirty="0">
              <a:solidFill>
                <a:srgbClr val="C0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7244BF9-06FC-4588-B5FA-1DB355855B75}"/>
              </a:ext>
            </a:extLst>
          </p:cNvPr>
          <p:cNvSpPr/>
          <p:nvPr/>
        </p:nvSpPr>
        <p:spPr>
          <a:xfrm>
            <a:off x="7808181" y="3168469"/>
            <a:ext cx="155448" cy="1554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Face"/>
              <a:ea typeface="+mn-ea"/>
              <a:cs typeface="+mn-cs"/>
            </a:endParaRPr>
          </a:p>
        </p:txBody>
      </p:sp>
      <p:sp>
        <p:nvSpPr>
          <p:cNvPr id="9" name="Rectangle 8">
            <a:extLst>
              <a:ext uri="{FF2B5EF4-FFF2-40B4-BE49-F238E27FC236}">
                <a16:creationId xmlns:a16="http://schemas.microsoft.com/office/drawing/2014/main" id="{933209CE-3580-4C46-841A-DBAFD777BF2A}"/>
              </a:ext>
            </a:extLst>
          </p:cNvPr>
          <p:cNvSpPr/>
          <p:nvPr/>
        </p:nvSpPr>
        <p:spPr>
          <a:xfrm>
            <a:off x="7808181" y="3471735"/>
            <a:ext cx="155448" cy="15544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Face"/>
              <a:ea typeface="+mn-ea"/>
              <a:cs typeface="+mn-cs"/>
            </a:endParaRPr>
          </a:p>
        </p:txBody>
      </p:sp>
      <p:sp>
        <p:nvSpPr>
          <p:cNvPr id="10" name="Rectangle 9">
            <a:extLst>
              <a:ext uri="{FF2B5EF4-FFF2-40B4-BE49-F238E27FC236}">
                <a16:creationId xmlns:a16="http://schemas.microsoft.com/office/drawing/2014/main" id="{0F08BF70-1FA1-4998-A35D-8ADB19BFEB89}"/>
              </a:ext>
            </a:extLst>
          </p:cNvPr>
          <p:cNvSpPr/>
          <p:nvPr/>
        </p:nvSpPr>
        <p:spPr>
          <a:xfrm>
            <a:off x="7808181" y="3775002"/>
            <a:ext cx="155448" cy="155448"/>
          </a:xfrm>
          <a:prstGeom prst="rect">
            <a:avLst/>
          </a:prstGeom>
          <a:solidFill>
            <a:srgbClr val="9091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Face"/>
              <a:ea typeface="+mn-ea"/>
              <a:cs typeface="+mn-cs"/>
            </a:endParaRPr>
          </a:p>
        </p:txBody>
      </p:sp>
      <p:sp>
        <p:nvSpPr>
          <p:cNvPr id="3" name="TextBox 2">
            <a:extLst>
              <a:ext uri="{FF2B5EF4-FFF2-40B4-BE49-F238E27FC236}">
                <a16:creationId xmlns:a16="http://schemas.microsoft.com/office/drawing/2014/main" id="{694E733F-7634-4D9E-96DA-B49BCB093116}"/>
              </a:ext>
            </a:extLst>
          </p:cNvPr>
          <p:cNvSpPr txBox="1"/>
          <p:nvPr/>
        </p:nvSpPr>
        <p:spPr>
          <a:xfrm>
            <a:off x="8036716" y="3134981"/>
            <a:ext cx="1005840" cy="2286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charset="0"/>
                <a:ea typeface="+mn-ea"/>
                <a:cs typeface="+mn-cs"/>
              </a:rPr>
              <a:t>Small firms</a:t>
            </a:r>
          </a:p>
        </p:txBody>
      </p:sp>
      <p:sp>
        <p:nvSpPr>
          <p:cNvPr id="13" name="TextBox 12">
            <a:extLst>
              <a:ext uri="{FF2B5EF4-FFF2-40B4-BE49-F238E27FC236}">
                <a16:creationId xmlns:a16="http://schemas.microsoft.com/office/drawing/2014/main" id="{7E096F79-A620-4EE9-A73D-EF77256CC203}"/>
              </a:ext>
            </a:extLst>
          </p:cNvPr>
          <p:cNvSpPr txBox="1"/>
          <p:nvPr/>
        </p:nvSpPr>
        <p:spPr>
          <a:xfrm>
            <a:off x="8036716" y="3432543"/>
            <a:ext cx="1005840" cy="2286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charset="0"/>
                <a:ea typeface="+mn-ea"/>
                <a:cs typeface="+mn-cs"/>
              </a:rPr>
              <a:t>Large firms</a:t>
            </a:r>
          </a:p>
        </p:txBody>
      </p:sp>
      <p:sp>
        <p:nvSpPr>
          <p:cNvPr id="15" name="TextBox 14">
            <a:extLst>
              <a:ext uri="{FF2B5EF4-FFF2-40B4-BE49-F238E27FC236}">
                <a16:creationId xmlns:a16="http://schemas.microsoft.com/office/drawing/2014/main" id="{886D9575-AAE7-4941-B2B3-DFD5E68CACBB}"/>
              </a:ext>
            </a:extLst>
          </p:cNvPr>
          <p:cNvSpPr txBox="1"/>
          <p:nvPr/>
        </p:nvSpPr>
        <p:spPr>
          <a:xfrm>
            <a:off x="8036716" y="3738494"/>
            <a:ext cx="1005840" cy="2286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charset="0"/>
                <a:ea typeface="+mn-ea"/>
                <a:cs typeface="+mn-cs"/>
              </a:rPr>
              <a:t>All firms</a:t>
            </a:r>
          </a:p>
        </p:txBody>
      </p:sp>
      <p:sp>
        <p:nvSpPr>
          <p:cNvPr id="19" name="TextBox 1">
            <a:extLst>
              <a:ext uri="{FF2B5EF4-FFF2-40B4-BE49-F238E27FC236}">
                <a16:creationId xmlns:a16="http://schemas.microsoft.com/office/drawing/2014/main" id="{2579D78B-BFAC-AE49-B35A-2239660789CF}"/>
              </a:ext>
            </a:extLst>
          </p:cNvPr>
          <p:cNvSpPr txBox="1"/>
          <p:nvPr/>
        </p:nvSpPr>
        <p:spPr>
          <a:xfrm>
            <a:off x="71437" y="1188720"/>
            <a:ext cx="8229600" cy="365760"/>
          </a:xfrm>
          <a:prstGeom prst="rect">
            <a:avLst/>
          </a:prstGeom>
          <a:noFill/>
        </p:spPr>
        <p:txBody>
          <a:bodyPr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Percentage of covered workers enrolled in a plan with a general annual deductible of $1,000 or more for single coverage, by firm size, 2020</a:t>
            </a:r>
          </a:p>
        </p:txBody>
      </p:sp>
      <p:sp>
        <p:nvSpPr>
          <p:cNvPr id="14" name="Text Placeholder 2">
            <a:extLst>
              <a:ext uri="{FF2B5EF4-FFF2-40B4-BE49-F238E27FC236}">
                <a16:creationId xmlns:a16="http://schemas.microsoft.com/office/drawing/2014/main" id="{CCCF35F7-2E2E-4F60-B90A-70B15E5B726C}"/>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17</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942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4D9A-9E12-B341-BD05-C1815A9BA5B3}"/>
              </a:ext>
            </a:extLst>
          </p:cNvPr>
          <p:cNvSpPr>
            <a:spLocks noGrp="1"/>
          </p:cNvSpPr>
          <p:nvPr>
            <p:ph type="ctrTitle"/>
          </p:nvPr>
        </p:nvSpPr>
        <p:spPr>
          <a:xfrm>
            <a:off x="73152" y="365760"/>
            <a:ext cx="9001000" cy="685800"/>
          </a:xfrm>
        </p:spPr>
        <p:txBody>
          <a:bodyPr>
            <a:normAutofit/>
          </a:bodyPr>
          <a:lstStyle/>
          <a:p>
            <a:r>
              <a:rPr lang="en-US" dirty="0"/>
              <a:t>People with higher deductibles more frequently report financial problems because of medical bills or delaying care because of cost.</a:t>
            </a:r>
          </a:p>
        </p:txBody>
      </p:sp>
      <p:sp>
        <p:nvSpPr>
          <p:cNvPr id="11" name="Text Placeholder 10">
            <a:extLst>
              <a:ext uri="{FF2B5EF4-FFF2-40B4-BE49-F238E27FC236}">
                <a16:creationId xmlns:a16="http://schemas.microsoft.com/office/drawing/2014/main" id="{4162E9CC-6D44-ED4B-A062-F5EC9FC3836F}"/>
              </a:ext>
            </a:extLst>
          </p:cNvPr>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 Base is those with private coverage who specified their deductibles. ** Includes any of the following: had problems paying or unable to pay medical bills; contacted by collection agency for unpaid medical bills; had to change way of life to pay bills; medical bills/debt being paid over time. *** Base is limited to those who said they had a medical bill problem or debt. ^ Includes any of the following because of cost: did not fill a prescription; skipped recommended medical test, treatment, or follow-up; had a medical problem but did not visit doctor or clinic; did not see a specialist when needed. ^^ Health problems include hypertension or high blood pressure, heart failure or heart attack, diabetes, asthma, emphysema, or lung disease, high cholesterol, or depression, anxiety or other mental health problem.</a:t>
            </a:r>
          </a:p>
          <a:p>
            <a:r>
              <a:rPr lang="en-US" dirty="0">
                <a:latin typeface="Arial" panose="020B0604020202020204" pitchFamily="34" charset="0"/>
                <a:cs typeface="Arial" panose="020B0604020202020204" pitchFamily="34" charset="0"/>
              </a:rPr>
              <a:t>Data: Commonwealth Fund Biennial Health Insurance Survey (2020).</a:t>
            </a:r>
          </a:p>
        </p:txBody>
      </p:sp>
      <p:sp>
        <p:nvSpPr>
          <p:cNvPr id="13" name="TextBox 12">
            <a:extLst>
              <a:ext uri="{FF2B5EF4-FFF2-40B4-BE49-F238E27FC236}">
                <a16:creationId xmlns:a16="http://schemas.microsoft.com/office/drawing/2014/main" id="{13BDA3FD-4F5F-6849-A613-88297B373ABB}"/>
              </a:ext>
            </a:extLst>
          </p:cNvPr>
          <p:cNvSpPr txBox="1"/>
          <p:nvPr/>
        </p:nvSpPr>
        <p:spPr>
          <a:xfrm>
            <a:off x="73152" y="1188720"/>
            <a:ext cx="4206240" cy="553998"/>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Percentage of adults ages 19–64 with private coverage who were insured all year and said “yes” to any of the following happening to them in the past two years*</a:t>
            </a:r>
          </a:p>
        </p:txBody>
      </p:sp>
      <p:sp>
        <p:nvSpPr>
          <p:cNvPr id="14" name="TextBox 13">
            <a:extLst>
              <a:ext uri="{FF2B5EF4-FFF2-40B4-BE49-F238E27FC236}">
                <a16:creationId xmlns:a16="http://schemas.microsoft.com/office/drawing/2014/main" id="{F5586A89-B34D-4221-B3B2-10D424FA76AB}"/>
              </a:ext>
            </a:extLst>
          </p:cNvPr>
          <p:cNvSpPr txBox="1"/>
          <p:nvPr/>
        </p:nvSpPr>
        <p:spPr>
          <a:xfrm>
            <a:off x="4572000" y="1188720"/>
            <a:ext cx="4389120" cy="553998"/>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Percentage of adults ages 19–64 with private coverage who were insured all year and said “yes” to any of the following happening to them in the past 12 months*</a:t>
            </a:r>
          </a:p>
        </p:txBody>
      </p:sp>
      <p:cxnSp>
        <p:nvCxnSpPr>
          <p:cNvPr id="5" name="Straight Connector 4">
            <a:extLst>
              <a:ext uri="{FF2B5EF4-FFF2-40B4-BE49-F238E27FC236}">
                <a16:creationId xmlns:a16="http://schemas.microsoft.com/office/drawing/2014/main" id="{2BE70E3A-CEB0-4AD9-A972-A23CFB5DA925}"/>
              </a:ext>
            </a:extLst>
          </p:cNvPr>
          <p:cNvCxnSpPr>
            <a:cxnSpLocks/>
          </p:cNvCxnSpPr>
          <p:nvPr/>
        </p:nvCxnSpPr>
        <p:spPr>
          <a:xfrm>
            <a:off x="4428535" y="1216152"/>
            <a:ext cx="0" cy="39776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hart Placeholder 11">
            <a:extLst>
              <a:ext uri="{FF2B5EF4-FFF2-40B4-BE49-F238E27FC236}">
                <a16:creationId xmlns:a16="http://schemas.microsoft.com/office/drawing/2014/main" id="{F30319D8-EA76-4A6D-BEB9-AB0F4F8D9218}"/>
              </a:ext>
            </a:extLst>
          </p:cNvPr>
          <p:cNvGraphicFramePr>
            <a:graphicFrameLocks noGrp="1"/>
          </p:cNvGraphicFramePr>
          <p:nvPr>
            <p:ph type="chart" sz="quarter" idx="19"/>
            <p:extLst>
              <p:ext uri="{D42A27DB-BD31-4B8C-83A1-F6EECF244321}">
                <p14:modId xmlns:p14="http://schemas.microsoft.com/office/powerpoint/2010/main" val="2991171807"/>
              </p:ext>
            </p:extLst>
          </p:nvPr>
        </p:nvGraphicFramePr>
        <p:xfrm>
          <a:off x="71440" y="1518119"/>
          <a:ext cx="4294962" cy="3756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Placeholder 11">
            <a:extLst>
              <a:ext uri="{FF2B5EF4-FFF2-40B4-BE49-F238E27FC236}">
                <a16:creationId xmlns:a16="http://schemas.microsoft.com/office/drawing/2014/main" id="{83B00E54-1EB6-4589-9B43-0C754D74D286}"/>
              </a:ext>
            </a:extLst>
          </p:cNvPr>
          <p:cNvGraphicFramePr>
            <a:graphicFrameLocks/>
          </p:cNvGraphicFramePr>
          <p:nvPr>
            <p:extLst>
              <p:ext uri="{D42A27DB-BD31-4B8C-83A1-F6EECF244321}">
                <p14:modId xmlns:p14="http://schemas.microsoft.com/office/powerpoint/2010/main" val="1340168615"/>
              </p:ext>
            </p:extLst>
          </p:nvPr>
        </p:nvGraphicFramePr>
        <p:xfrm>
          <a:off x="4557780" y="1518120"/>
          <a:ext cx="4572000" cy="375648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2">
            <a:extLst>
              <a:ext uri="{FF2B5EF4-FFF2-40B4-BE49-F238E27FC236}">
                <a16:creationId xmlns:a16="http://schemas.microsoft.com/office/drawing/2014/main" id="{C84CC9AE-DE79-4B70-BFBF-048C052C4613}"/>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18</a:t>
            </a:fld>
            <a:endParaRPr lang="en-US" sz="1100" dirty="0">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830F6393-7B8E-4A20-9185-3C2B106E5805}"/>
              </a:ext>
            </a:extLst>
          </p:cNvPr>
          <p:cNvSpPr txBox="1">
            <a:spLocks/>
          </p:cNvSpPr>
          <p:nvPr/>
        </p:nvSpPr>
        <p:spPr>
          <a:xfrm>
            <a:off x="1828800" y="6345936"/>
            <a:ext cx="7260336" cy="495834"/>
          </a:xfrm>
          <a:prstGeom prst="rect">
            <a:avLst/>
          </a:prstGeom>
        </p:spPr>
        <p:txBody>
          <a:bodyPr vert="horz" lIns="0" tIns="0" rIns="0" bIns="0" rtlCol="0" anchor="ctr"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atin typeface="Arial" panose="020B0604020202020204" pitchFamily="34" charset="0"/>
                <a:cs typeface="Arial" panose="020B0604020202020204" pitchFamily="34" charset="0"/>
              </a:rPr>
              <a:t>Source: </a:t>
            </a:r>
            <a:r>
              <a:rPr lang="en-US">
                <a:solidFill>
                  <a:srgbClr val="1A1A1A"/>
                </a:solidFill>
                <a:latin typeface="Arial" panose="020B0604020202020204" pitchFamily="34" charset="0"/>
                <a:ea typeface="Calibri" panose="020F0502020204030204" pitchFamily="34" charset="0"/>
                <a:cs typeface="Arial" panose="020B0604020202020204" pitchFamily="34" charset="0"/>
              </a:rPr>
              <a:t>Sara R. Collins, Munira Z. Gunja, and Gabriella N. Aboulafia, </a:t>
            </a:r>
            <a:r>
              <a:rPr lang="en-US" i="1" u="sng">
                <a:solidFill>
                  <a:srgbClr val="0563C1"/>
                </a:solidFill>
                <a:latin typeface="Arial" panose="020B0604020202020204" pitchFamily="34" charset="0"/>
                <a:ea typeface="Calibri" panose="020F0502020204030204" pitchFamily="34" charset="0"/>
                <a:cs typeface="Arial" panose="020B0604020202020204" pitchFamily="34" charset="0"/>
                <a:hlinkClick r:id="rId5"/>
              </a:rPr>
              <a:t>U.S. Health Insurance Coverage in 2020: A Looming Crisis in Affordability — Findings from the Commonwealth Fund Biennial Health Insurance Survey, 2020</a:t>
            </a:r>
            <a:r>
              <a:rPr lang="en-US">
                <a:solidFill>
                  <a:srgbClr val="1A1A1A"/>
                </a:solidFill>
                <a:latin typeface="Arial" panose="020B0604020202020204" pitchFamily="34" charset="0"/>
                <a:ea typeface="Calibri" panose="020F0502020204030204" pitchFamily="34" charset="0"/>
                <a:cs typeface="Arial" panose="020B0604020202020204" pitchFamily="34" charset="0"/>
              </a:rPr>
              <a:t> (Commonwealth Fund, Aug. 2020)</a:t>
            </a:r>
            <a:r>
              <a:rPr lang="en-US">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896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BEC1E45-3786-DC4A-8511-F5610E9EFBBF}"/>
              </a:ext>
            </a:extLst>
          </p:cNvPr>
          <p:cNvSpPr>
            <a:spLocks noGrp="1"/>
          </p:cNvSpPr>
          <p:nvPr>
            <p:ph type="ctrTitle"/>
          </p:nvPr>
        </p:nvSpPr>
        <p:spPr>
          <a:xfrm>
            <a:off x="71500" y="361289"/>
            <a:ext cx="9001000" cy="685800"/>
          </a:xfrm>
        </p:spPr>
        <p:txBody>
          <a:bodyPr/>
          <a:lstStyle/>
          <a:p>
            <a:r>
              <a:rPr lang="en-US" dirty="0"/>
              <a:t>One-third of adults with employer coverage reported problems paying medical bills or that they were paying off medical debt over time.</a:t>
            </a:r>
          </a:p>
        </p:txBody>
      </p:sp>
      <p:graphicFrame>
        <p:nvGraphicFramePr>
          <p:cNvPr id="9" name="Chart Placeholder 5">
            <a:extLst>
              <a:ext uri="{FF2B5EF4-FFF2-40B4-BE49-F238E27FC236}">
                <a16:creationId xmlns:a16="http://schemas.microsoft.com/office/drawing/2014/main" id="{298BE926-A668-4E83-AF12-4F2473060EFB}"/>
              </a:ext>
            </a:extLst>
          </p:cNvPr>
          <p:cNvGraphicFramePr>
            <a:graphicFrameLocks noGrp="1"/>
          </p:cNvGraphicFramePr>
          <p:nvPr>
            <p:ph type="chart" sz="quarter" idx="19"/>
            <p:extLst>
              <p:ext uri="{D42A27DB-BD31-4B8C-83A1-F6EECF244321}">
                <p14:modId xmlns:p14="http://schemas.microsoft.com/office/powerpoint/2010/main" val="2292894129"/>
              </p:ext>
            </p:extLst>
          </p:nvPr>
        </p:nvGraphicFramePr>
        <p:xfrm>
          <a:off x="138550" y="1468240"/>
          <a:ext cx="9001125" cy="41800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Data: Commonwealth Fund Health Care Coverage and COVID-19 Survey, March–June 2021.</a:t>
            </a:r>
          </a:p>
        </p:txBody>
      </p:sp>
      <p:sp>
        <p:nvSpPr>
          <p:cNvPr id="3" name="Text Placeholder 2">
            <a:extLst>
              <a:ext uri="{FF2B5EF4-FFF2-40B4-BE49-F238E27FC236}">
                <a16:creationId xmlns:a16="http://schemas.microsoft.com/office/drawing/2014/main" id="{B2FB9FDF-11B6-4F11-B966-2EEAF28BA775}"/>
              </a:ext>
            </a:extLst>
          </p:cNvPr>
          <p:cNvSpPr>
            <a:spLocks noGrp="1"/>
          </p:cNvSpPr>
          <p:nvPr>
            <p:ph type="body" sz="quarter" idx="23"/>
          </p:nvPr>
        </p:nvSpPr>
        <p:spPr>
          <a:xfrm>
            <a:off x="1828800" y="6345936"/>
            <a:ext cx="7260336" cy="495834"/>
          </a:xfrm>
        </p:spPr>
        <p:txBody>
          <a:bodyPr/>
          <a:lstStyle/>
          <a:p>
            <a:r>
              <a:rPr lang="en-US" dirty="0">
                <a:latin typeface="Arial" panose="020B0604020202020204" pitchFamily="34" charset="0"/>
                <a:cs typeface="Arial" panose="020B0604020202020204" pitchFamily="34" charset="0"/>
              </a:rPr>
              <a:t>Source: </a:t>
            </a:r>
            <a:r>
              <a:rPr lang="en-US" dirty="0">
                <a:effectLst/>
                <a:latin typeface="Arial" panose="020B0604020202020204" pitchFamily="34" charset="0"/>
                <a:ea typeface="Calibri" panose="020F0502020204030204" pitchFamily="34" charset="0"/>
                <a:cs typeface="Arial" panose="020B0604020202020204" pitchFamily="34" charset="0"/>
              </a:rPr>
              <a:t>Sara R. Collins, Gabriella N. Aboulafia, and Munira Z. Gunja, </a:t>
            </a:r>
            <a:r>
              <a:rPr lang="en-US"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As the Pandemic Eases, What Is the State of Health Care Coverage and Affordability in the U.S.? Findings from the Commonwealth Fund Health Care Coverage and COVID-19 Survey, March–June 2021</a:t>
            </a:r>
            <a:r>
              <a:rPr lang="en-US" dirty="0">
                <a:effectLst/>
                <a:latin typeface="Arial" panose="020B0604020202020204" pitchFamily="34" charset="0"/>
                <a:ea typeface="Calibri" panose="020F0502020204030204" pitchFamily="34" charset="0"/>
                <a:cs typeface="Arial" panose="020B0604020202020204" pitchFamily="34" charset="0"/>
              </a:rPr>
              <a:t> (Commonwealth Fund, July 2021)</a:t>
            </a:r>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6057B66B-79CF-4110-83B2-876D6CD98D4E}"/>
              </a:ext>
            </a:extLst>
          </p:cNvPr>
          <p:cNvSpPr txBox="1"/>
          <p:nvPr/>
        </p:nvSpPr>
        <p:spPr>
          <a:xfrm>
            <a:off x="71438" y="1188720"/>
            <a:ext cx="5959965" cy="184666"/>
          </a:xfrm>
          <a:prstGeom prst="rect">
            <a:avLst/>
          </a:prstGeom>
          <a:noFill/>
        </p:spPr>
        <p:txBody>
          <a:bodyPr wrap="none" lIns="0" tIns="0" rIns="0" bIns="0"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panose="020B0604020202020204" pitchFamily="34" charset="0"/>
                <a:ea typeface="+mn-ea"/>
                <a:cs typeface="+mn-cs"/>
              </a:rPr>
              <a:t>Percentage of adults ages 19–64 who had medical bill or debt problems in the past year</a:t>
            </a:r>
          </a:p>
        </p:txBody>
      </p:sp>
      <p:sp>
        <p:nvSpPr>
          <p:cNvPr id="2" name="Rectangle 1">
            <a:extLst>
              <a:ext uri="{FF2B5EF4-FFF2-40B4-BE49-F238E27FC236}">
                <a16:creationId xmlns:a16="http://schemas.microsoft.com/office/drawing/2014/main" id="{D1608494-D23B-4556-8418-579CEA55969D}"/>
              </a:ext>
            </a:extLst>
          </p:cNvPr>
          <p:cNvSpPr/>
          <p:nvPr/>
        </p:nvSpPr>
        <p:spPr>
          <a:xfrm rot="16200000">
            <a:off x="-202092" y="3378416"/>
            <a:ext cx="914400"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Public</a:t>
            </a:r>
            <a:br>
              <a:rPr kumimoji="0" lang="en-US" sz="12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insurance</a:t>
            </a:r>
          </a:p>
        </p:txBody>
      </p:sp>
      <p:sp>
        <p:nvSpPr>
          <p:cNvPr id="6" name="Left Bracket 5">
            <a:extLst>
              <a:ext uri="{FF2B5EF4-FFF2-40B4-BE49-F238E27FC236}">
                <a16:creationId xmlns:a16="http://schemas.microsoft.com/office/drawing/2014/main" id="{EFA1803F-09F0-4966-AA83-A858BD4B4CE6}"/>
              </a:ext>
            </a:extLst>
          </p:cNvPr>
          <p:cNvSpPr/>
          <p:nvPr/>
        </p:nvSpPr>
        <p:spPr>
          <a:xfrm>
            <a:off x="539496" y="3095538"/>
            <a:ext cx="137160" cy="9144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Trebuchet MS"/>
              <a:ea typeface="+mn-ea"/>
              <a:cs typeface="+mn-cs"/>
            </a:endParaRPr>
          </a:p>
        </p:txBody>
      </p:sp>
      <p:sp>
        <p:nvSpPr>
          <p:cNvPr id="12" name="Rectangle 11">
            <a:extLst>
              <a:ext uri="{FF2B5EF4-FFF2-40B4-BE49-F238E27FC236}">
                <a16:creationId xmlns:a16="http://schemas.microsoft.com/office/drawing/2014/main" id="{1B45AC84-7FF9-4E21-A63A-810C112FF973}"/>
              </a:ext>
            </a:extLst>
          </p:cNvPr>
          <p:cNvSpPr/>
          <p:nvPr/>
        </p:nvSpPr>
        <p:spPr>
          <a:xfrm rot="16200000">
            <a:off x="-202092" y="4857756"/>
            <a:ext cx="914400"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Private </a:t>
            </a:r>
            <a:br>
              <a:rPr kumimoji="0" lang="en-US" sz="12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insurance</a:t>
            </a:r>
          </a:p>
        </p:txBody>
      </p:sp>
      <p:sp>
        <p:nvSpPr>
          <p:cNvPr id="13" name="Left Bracket 12">
            <a:extLst>
              <a:ext uri="{FF2B5EF4-FFF2-40B4-BE49-F238E27FC236}">
                <a16:creationId xmlns:a16="http://schemas.microsoft.com/office/drawing/2014/main" id="{AC1E3B62-0995-4B26-91F8-EE619C442D4F}"/>
              </a:ext>
            </a:extLst>
          </p:cNvPr>
          <p:cNvSpPr/>
          <p:nvPr/>
        </p:nvSpPr>
        <p:spPr>
          <a:xfrm>
            <a:off x="539496" y="4571352"/>
            <a:ext cx="137160" cy="9144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Trebuchet MS"/>
              <a:ea typeface="+mn-ea"/>
              <a:cs typeface="+mn-cs"/>
            </a:endParaRPr>
          </a:p>
        </p:txBody>
      </p:sp>
      <p:sp>
        <p:nvSpPr>
          <p:cNvPr id="14" name="Text Placeholder 2">
            <a:extLst>
              <a:ext uri="{FF2B5EF4-FFF2-40B4-BE49-F238E27FC236}">
                <a16:creationId xmlns:a16="http://schemas.microsoft.com/office/drawing/2014/main" id="{0D69A15B-FF27-4C61-89FF-DF4710041E32}"/>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19</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94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1500" y="365760"/>
            <a:ext cx="9001000" cy="685800"/>
          </a:xfrm>
        </p:spPr>
        <p:txBody>
          <a:bodyPr/>
          <a:lstStyle/>
          <a:p>
            <a:r>
              <a:rPr lang="en-US" dirty="0"/>
              <a:t>While nearly all large firms offer health benefits to at least some workers, smaller firms are significantly less likely to do so.</a:t>
            </a:r>
          </a:p>
        </p:txBody>
      </p:sp>
      <p:graphicFrame>
        <p:nvGraphicFramePr>
          <p:cNvPr id="19" name="Chart Placeholder 18">
            <a:extLst>
              <a:ext uri="{FF2B5EF4-FFF2-40B4-BE49-F238E27FC236}">
                <a16:creationId xmlns:a16="http://schemas.microsoft.com/office/drawing/2014/main" id="{0F68924F-1936-1047-8290-80584D3B6F1C}"/>
              </a:ext>
            </a:extLst>
          </p:cNvPr>
          <p:cNvGraphicFramePr>
            <a:graphicFrameLocks noGrp="1"/>
          </p:cNvGraphicFramePr>
          <p:nvPr>
            <p:ph type="chart" sz="quarter" idx="19"/>
            <p:extLst>
              <p:ext uri="{D42A27DB-BD31-4B8C-83A1-F6EECF244321}">
                <p14:modId xmlns:p14="http://schemas.microsoft.com/office/powerpoint/2010/main" val="113113870"/>
              </p:ext>
            </p:extLst>
          </p:nvPr>
        </p:nvGraphicFramePr>
        <p:xfrm>
          <a:off x="71438" y="1350963"/>
          <a:ext cx="900112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5F5BD2AF-C2BD-F244-A08F-0075424B94C9}"/>
              </a:ext>
            </a:extLst>
          </p:cNvPr>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 Estimate is statistically different from estimate for the previous year shown (p &lt; .05).</a:t>
            </a:r>
          </a:p>
          <a:p>
            <a:r>
              <a:rPr lang="en-US" dirty="0">
                <a:latin typeface="Arial" panose="020B0604020202020204" pitchFamily="34" charset="0"/>
                <a:cs typeface="Arial" panose="020B0604020202020204" pitchFamily="34" charset="0"/>
              </a:rPr>
              <a:t>Note: Estimates are based on the sample of both firms that completed the entire survey and those that answered just one question about whether they offer health benefits.</a:t>
            </a:r>
          </a:p>
          <a:p>
            <a:r>
              <a:rPr lang="en-US" dirty="0">
                <a:latin typeface="Arial" panose="020B0604020202020204" pitchFamily="34" charset="0"/>
                <a:cs typeface="Arial" panose="020B0604020202020204" pitchFamily="34" charset="0"/>
              </a:rPr>
              <a:t>Data: Kaiser Family Foundation Employer Health Benefits Survey, 2018–2020; Kaiser/HRET Survey of Employer-Sponsored Health Benefits, 2011–2017.</a:t>
            </a:r>
          </a:p>
        </p:txBody>
      </p:sp>
      <p:sp>
        <p:nvSpPr>
          <p:cNvPr id="17" name="Text Placeholder 16">
            <a:extLst>
              <a:ext uri="{FF2B5EF4-FFF2-40B4-BE49-F238E27FC236}">
                <a16:creationId xmlns:a16="http://schemas.microsoft.com/office/drawing/2014/main" id="{4A3B9961-510D-2940-AD31-B3BC563ECF3B}"/>
              </a:ext>
            </a:extLst>
          </p:cNvPr>
          <p:cNvSpPr>
            <a:spLocks noGrp="1"/>
          </p:cNvSpPr>
          <p:nvPr>
            <p:ph type="body" sz="quarter" idx="23"/>
          </p:nvPr>
        </p:nvSpPr>
        <p:spPr>
          <a:xfrm>
            <a:off x="1828800" y="6345936"/>
            <a:ext cx="7260336" cy="495834"/>
          </a:xfrm>
        </p:spPr>
        <p:txBody>
          <a:bodyPr/>
          <a:lstStyle/>
          <a:p>
            <a:r>
              <a:rPr lang="en-US" dirty="0">
                <a:latin typeface="Arial" panose="020B0604020202020204" pitchFamily="34" charset="0"/>
                <a:cs typeface="Arial" panose="020B0604020202020204" pitchFamily="34" charset="0"/>
              </a:rPr>
              <a:t>Source: </a:t>
            </a:r>
            <a:r>
              <a:rPr lang="en-US" dirty="0">
                <a:effectLst/>
                <a:latin typeface="Arial" panose="020B0604020202020204" pitchFamily="34" charset="0"/>
                <a:ea typeface="Calibri" panose="020F0502020204030204" pitchFamily="34" charset="0"/>
                <a:cs typeface="Arial" panose="020B0604020202020204" pitchFamily="34" charset="0"/>
              </a:rPr>
              <a:t>Gary Claxton et al., </a:t>
            </a:r>
            <a:r>
              <a:rPr lang="en-US"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Employer Health Benefits: 2020 Annual Survey</a:t>
            </a:r>
            <a:r>
              <a:rPr lang="en-US" dirty="0">
                <a:effectLst/>
                <a:latin typeface="Arial" panose="020B0604020202020204" pitchFamily="34" charset="0"/>
                <a:ea typeface="Calibri" panose="020F0502020204030204" pitchFamily="34" charset="0"/>
                <a:cs typeface="Arial" panose="020B0604020202020204" pitchFamily="34" charset="0"/>
              </a:rPr>
              <a:t> (Henry J. Kaiser Family Foundation, 2020).</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021D41B-335F-45E7-9B41-642F08CA1B4D}"/>
              </a:ext>
            </a:extLst>
          </p:cNvPr>
          <p:cNvSpPr txBox="1"/>
          <p:nvPr/>
        </p:nvSpPr>
        <p:spPr>
          <a:xfrm>
            <a:off x="8719604" y="1667466"/>
            <a:ext cx="171450" cy="1524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4C515A"/>
                </a:solidFill>
                <a:effectLst/>
                <a:uLnTx/>
                <a:uFillTx/>
                <a:latin typeface="Arial" charset="0"/>
                <a:ea typeface="+mn-ea"/>
                <a:cs typeface="+mn-cs"/>
              </a:rPr>
              <a:t>*</a:t>
            </a:r>
          </a:p>
        </p:txBody>
      </p:sp>
      <p:sp>
        <p:nvSpPr>
          <p:cNvPr id="9" name="TextBox 8">
            <a:extLst>
              <a:ext uri="{FF2B5EF4-FFF2-40B4-BE49-F238E27FC236}">
                <a16:creationId xmlns:a16="http://schemas.microsoft.com/office/drawing/2014/main" id="{62AE091D-A8B7-43DF-BDC3-69C44D9B2568}"/>
              </a:ext>
            </a:extLst>
          </p:cNvPr>
          <p:cNvSpPr txBox="1"/>
          <p:nvPr/>
        </p:nvSpPr>
        <p:spPr>
          <a:xfrm>
            <a:off x="6916895" y="2879084"/>
            <a:ext cx="171450" cy="1524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4C515A"/>
                </a:solidFill>
                <a:effectLst/>
                <a:uLnTx/>
                <a:uFillTx/>
                <a:latin typeface="Arial" charset="0"/>
                <a:ea typeface="+mn-ea"/>
                <a:cs typeface="+mn-cs"/>
              </a:rPr>
              <a:t>*</a:t>
            </a:r>
          </a:p>
        </p:txBody>
      </p:sp>
      <p:sp>
        <p:nvSpPr>
          <p:cNvPr id="10" name="TextBox 9">
            <a:extLst>
              <a:ext uri="{FF2B5EF4-FFF2-40B4-BE49-F238E27FC236}">
                <a16:creationId xmlns:a16="http://schemas.microsoft.com/office/drawing/2014/main" id="{FEC94B41-8EC3-44E2-B295-4E538AA533F0}"/>
              </a:ext>
            </a:extLst>
          </p:cNvPr>
          <p:cNvSpPr txBox="1"/>
          <p:nvPr/>
        </p:nvSpPr>
        <p:spPr>
          <a:xfrm>
            <a:off x="8709748" y="2913129"/>
            <a:ext cx="171450" cy="1524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4C515A"/>
                </a:solidFill>
                <a:effectLst/>
                <a:uLnTx/>
                <a:uFillTx/>
                <a:latin typeface="Arial" charset="0"/>
                <a:ea typeface="+mn-ea"/>
                <a:cs typeface="+mn-cs"/>
              </a:rPr>
              <a:t>*</a:t>
            </a:r>
          </a:p>
        </p:txBody>
      </p:sp>
      <p:sp>
        <p:nvSpPr>
          <p:cNvPr id="11" name="TextBox 10">
            <a:extLst>
              <a:ext uri="{FF2B5EF4-FFF2-40B4-BE49-F238E27FC236}">
                <a16:creationId xmlns:a16="http://schemas.microsoft.com/office/drawing/2014/main" id="{7E20FA38-FD7A-4BD9-97DB-045667D4980C}"/>
              </a:ext>
            </a:extLst>
          </p:cNvPr>
          <p:cNvSpPr txBox="1"/>
          <p:nvPr/>
        </p:nvSpPr>
        <p:spPr>
          <a:xfrm>
            <a:off x="631437" y="2305923"/>
            <a:ext cx="171450" cy="1524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4C515A"/>
                </a:solidFill>
                <a:effectLst/>
                <a:uLnTx/>
                <a:uFillTx/>
                <a:latin typeface="Arial" charset="0"/>
                <a:ea typeface="+mn-ea"/>
                <a:cs typeface="+mn-cs"/>
              </a:rPr>
              <a:t>*</a:t>
            </a:r>
          </a:p>
        </p:txBody>
      </p:sp>
      <p:sp>
        <p:nvSpPr>
          <p:cNvPr id="13" name="TextBox 12">
            <a:extLst>
              <a:ext uri="{FF2B5EF4-FFF2-40B4-BE49-F238E27FC236}">
                <a16:creationId xmlns:a16="http://schemas.microsoft.com/office/drawing/2014/main" id="{B3D6F2FF-C8CC-4801-A96E-D355FAC087E3}"/>
              </a:ext>
            </a:extLst>
          </p:cNvPr>
          <p:cNvSpPr txBox="1"/>
          <p:nvPr/>
        </p:nvSpPr>
        <p:spPr>
          <a:xfrm>
            <a:off x="623048" y="3768416"/>
            <a:ext cx="171450" cy="15240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4C515A"/>
                </a:solidFill>
                <a:effectLst/>
                <a:uLnTx/>
                <a:uFillTx/>
                <a:latin typeface="Arial" charset="0"/>
                <a:ea typeface="+mn-ea"/>
                <a:cs typeface="+mn-cs"/>
              </a:rPr>
              <a:t>*</a:t>
            </a:r>
          </a:p>
        </p:txBody>
      </p:sp>
      <p:sp>
        <p:nvSpPr>
          <p:cNvPr id="20" name="TextBox 1">
            <a:extLst>
              <a:ext uri="{FF2B5EF4-FFF2-40B4-BE49-F238E27FC236}">
                <a16:creationId xmlns:a16="http://schemas.microsoft.com/office/drawing/2014/main" id="{F820538A-E75E-924E-BADE-CA2FA757CC31}"/>
              </a:ext>
            </a:extLst>
          </p:cNvPr>
          <p:cNvSpPr txBox="1"/>
          <p:nvPr/>
        </p:nvSpPr>
        <p:spPr>
          <a:xfrm>
            <a:off x="71436" y="1188720"/>
            <a:ext cx="8997696" cy="182880"/>
          </a:xfrm>
          <a:prstGeom prst="rect">
            <a:avLst/>
          </a:prstGeom>
          <a:noFill/>
        </p:spPr>
        <p:txBody>
          <a:bodyPr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Percentage of firms offering health benefits, by firm size, 2011–2020</a:t>
            </a:r>
          </a:p>
        </p:txBody>
      </p:sp>
      <p:sp>
        <p:nvSpPr>
          <p:cNvPr id="12" name="Text Placeholder 2">
            <a:extLst>
              <a:ext uri="{FF2B5EF4-FFF2-40B4-BE49-F238E27FC236}">
                <a16:creationId xmlns:a16="http://schemas.microsoft.com/office/drawing/2014/main" id="{98F6DA8F-EA4B-44C5-B4CD-2DBB1AA21EB5}"/>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2</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85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F174F-9075-4AFF-B2BB-D374A908112F}"/>
              </a:ext>
            </a:extLst>
          </p:cNvPr>
          <p:cNvSpPr>
            <a:spLocks noGrp="1"/>
          </p:cNvSpPr>
          <p:nvPr>
            <p:ph type="ctrTitle"/>
          </p:nvPr>
        </p:nvSpPr>
        <p:spPr>
          <a:xfrm>
            <a:off x="71500" y="365760"/>
            <a:ext cx="9001000" cy="685800"/>
          </a:xfrm>
        </p:spPr>
        <p:txBody>
          <a:bodyPr/>
          <a:lstStyle/>
          <a:p>
            <a:r>
              <a:rPr lang="en-US" dirty="0"/>
              <a:t>Medical bill problems lead to a number of other financial problems.</a:t>
            </a:r>
          </a:p>
        </p:txBody>
      </p:sp>
      <p:graphicFrame>
        <p:nvGraphicFramePr>
          <p:cNvPr id="7" name="Chart Placeholder 9">
            <a:extLst>
              <a:ext uri="{FF2B5EF4-FFF2-40B4-BE49-F238E27FC236}">
                <a16:creationId xmlns:a16="http://schemas.microsoft.com/office/drawing/2014/main" id="{87D7DCC6-A996-4CA6-8BE1-F901FAF94CA4}"/>
              </a:ext>
            </a:extLst>
          </p:cNvPr>
          <p:cNvGraphicFramePr>
            <a:graphicFrameLocks noGrp="1"/>
          </p:cNvGraphicFramePr>
          <p:nvPr>
            <p:ph type="chart" sz="quarter" idx="19"/>
            <p:extLst>
              <p:ext uri="{D42A27DB-BD31-4B8C-83A1-F6EECF244321}">
                <p14:modId xmlns:p14="http://schemas.microsoft.com/office/powerpoint/2010/main" val="3830270359"/>
              </p:ext>
            </p:extLst>
          </p:nvPr>
        </p:nvGraphicFramePr>
        <p:xfrm>
          <a:off x="71438" y="1233517"/>
          <a:ext cx="9001125" cy="42973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85A93562-AC7D-40E7-8374-C79E033083BA}"/>
              </a:ext>
            </a:extLst>
          </p:cNvPr>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 Base: Respondents who reported at least one of the following medical bill problems in the past 12 months: had problems paying medical bills, contacted by a collection agency for unpaid bills, had to change way of life in order to pay medical bills, or has outstanding medical debt.</a:t>
            </a:r>
          </a:p>
          <a:p>
            <a:r>
              <a:rPr lang="en-US" dirty="0">
                <a:latin typeface="Arial" panose="020B0604020202020204" pitchFamily="34" charset="0"/>
                <a:cs typeface="Arial" panose="020B0604020202020204" pitchFamily="34" charset="0"/>
              </a:rPr>
              <a:t>Data: Commonwealth Fund Health Care Coverage and COVID-19 Survey, March–June 2021.</a:t>
            </a:r>
          </a:p>
        </p:txBody>
      </p:sp>
      <p:sp>
        <p:nvSpPr>
          <p:cNvPr id="2" name="Text Placeholder 1">
            <a:extLst>
              <a:ext uri="{FF2B5EF4-FFF2-40B4-BE49-F238E27FC236}">
                <a16:creationId xmlns:a16="http://schemas.microsoft.com/office/drawing/2014/main" id="{67C053BA-9C4C-4954-BFAE-E09C9236316D}"/>
              </a:ext>
            </a:extLst>
          </p:cNvPr>
          <p:cNvSpPr>
            <a:spLocks noGrp="1"/>
          </p:cNvSpPr>
          <p:nvPr>
            <p:ph type="body" sz="quarter" idx="23"/>
          </p:nvPr>
        </p:nvSpPr>
        <p:spPr>
          <a:xfrm>
            <a:off x="1828800" y="6345936"/>
            <a:ext cx="7260336" cy="493776"/>
          </a:xfrm>
        </p:spPr>
        <p:txBody>
          <a:bodyPr/>
          <a:lstStyle/>
          <a:p>
            <a:r>
              <a:rPr lang="en-US" dirty="0">
                <a:latin typeface="Arial" panose="020B0604020202020204" pitchFamily="34" charset="0"/>
                <a:cs typeface="Arial" panose="020B0604020202020204" pitchFamily="34" charset="0"/>
              </a:rPr>
              <a:t>Source: </a:t>
            </a:r>
            <a:r>
              <a:rPr lang="en-US" dirty="0">
                <a:effectLst/>
                <a:latin typeface="Arial" panose="020B0604020202020204" pitchFamily="34" charset="0"/>
                <a:ea typeface="Calibri" panose="020F0502020204030204" pitchFamily="34" charset="0"/>
                <a:cs typeface="Arial" panose="020B0604020202020204" pitchFamily="34" charset="0"/>
              </a:rPr>
              <a:t>Sara R. Collins, Gabriella N. Aboulafia, and Munira Z. Gunja, </a:t>
            </a:r>
            <a:r>
              <a:rPr lang="en-US"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As the Pandemic Eases, What Is the State of Health Care Coverage and Affordability in the U.S.? Findings from the Commonwealth Fund Health Care Coverage and COVID-19 Survey, March–June 2021</a:t>
            </a:r>
            <a:r>
              <a:rPr lang="en-US" dirty="0">
                <a:effectLst/>
                <a:latin typeface="Arial" panose="020B0604020202020204" pitchFamily="34" charset="0"/>
                <a:ea typeface="Calibri" panose="020F0502020204030204" pitchFamily="34" charset="0"/>
                <a:cs typeface="Arial" panose="020B0604020202020204" pitchFamily="34" charset="0"/>
              </a:rPr>
              <a:t> (Commonwealth Fund, July 2021)</a:t>
            </a:r>
            <a:r>
              <a:rPr lang="en-US"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F74A8733-4D2F-401F-9217-EA468DDFE156}"/>
              </a:ext>
            </a:extLst>
          </p:cNvPr>
          <p:cNvSpPr txBox="1"/>
          <p:nvPr/>
        </p:nvSpPr>
        <p:spPr>
          <a:xfrm>
            <a:off x="71436" y="914400"/>
            <a:ext cx="8747587" cy="369332"/>
          </a:xfrm>
          <a:prstGeom prst="rect">
            <a:avLst/>
          </a:prstGeom>
          <a:noFill/>
        </p:spPr>
        <p:txBody>
          <a:bodyPr wrap="none" lIns="0" tIns="0" rIns="0" bIns="0"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panose="020B0604020202020204" pitchFamily="34" charset="0"/>
                <a:ea typeface="+mn-ea"/>
                <a:cs typeface="+mn-cs"/>
              </a:rPr>
              <a:t>Percentage of adults ages 19–64 with employer coverage in 2021 who had the following financial problems in the past two years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panose="020B0604020202020204" pitchFamily="34" charset="0"/>
                <a:ea typeface="+mn-ea"/>
                <a:cs typeface="+mn-cs"/>
              </a:rPr>
              <a:t>because of medical bill problems or debt^</a:t>
            </a:r>
          </a:p>
        </p:txBody>
      </p:sp>
      <p:sp>
        <p:nvSpPr>
          <p:cNvPr id="9" name="Text Placeholder 2">
            <a:extLst>
              <a:ext uri="{FF2B5EF4-FFF2-40B4-BE49-F238E27FC236}">
                <a16:creationId xmlns:a16="http://schemas.microsoft.com/office/drawing/2014/main" id="{F049E600-A1A3-4E3A-82A7-EA39E3D1B8E5}"/>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20</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97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73150" y="365760"/>
            <a:ext cx="8997696" cy="685800"/>
          </a:xfrm>
        </p:spPr>
        <p:txBody>
          <a:bodyPr/>
          <a:lstStyle/>
          <a:p>
            <a:r>
              <a:rPr lang="en-US" sz="2000" dirty="0">
                <a:solidFill>
                  <a:schemeClr val="tx1"/>
                </a:solidFill>
              </a:rPr>
              <a:t>One-quarter of people with low incomes in employer plans who are not eligible for  Medicaid in their states spend more than 8.5 percent of their income on premium contributions.</a:t>
            </a:r>
          </a:p>
        </p:txBody>
      </p:sp>
      <p:sp>
        <p:nvSpPr>
          <p:cNvPr id="3" name="Text Placeholder 2"/>
          <p:cNvSpPr>
            <a:spLocks noGrp="1"/>
          </p:cNvSpPr>
          <p:nvPr>
            <p:ph type="body" sz="quarter" idx="22"/>
          </p:nvPr>
        </p:nvSpPr>
        <p:spPr>
          <a:xfrm>
            <a:off x="73152" y="73152"/>
            <a:ext cx="1713988" cy="210676"/>
          </a:xfrm>
        </p:spPr>
        <p:txBody>
          <a:bodyPr anchor="b" anchorCtr="0"/>
          <a:lstStyle/>
          <a:p>
            <a:r>
              <a:rPr lang="en-US" sz="1100" dirty="0">
                <a:solidFill>
                  <a:schemeClr val="tx1"/>
                </a:solidFill>
                <a:latin typeface="Arial" panose="020B0604020202020204" pitchFamily="34" charset="0"/>
                <a:cs typeface="Arial" panose="020B0604020202020204" pitchFamily="34" charset="0"/>
              </a:rPr>
              <a:t>Exhibit </a:t>
            </a:r>
            <a:fld id="{88EB58F0-B486-4D16-87EF-722A06E847E9}" type="slidenum">
              <a:rPr lang="en-US" sz="1100" smtClean="0">
                <a:solidFill>
                  <a:schemeClr val="tx1"/>
                </a:solidFill>
                <a:latin typeface="Arial" panose="020B0604020202020204" pitchFamily="34" charset="0"/>
                <a:cs typeface="Arial" panose="020B0604020202020204" pitchFamily="34" charset="0"/>
              </a:rPr>
              <a:t>21</a:t>
            </a:fld>
            <a:endParaRPr lang="en-US" sz="1100" dirty="0">
              <a:solidFill>
                <a:schemeClr val="tx1"/>
              </a:solidFill>
              <a:latin typeface="Arial" panose="020B0604020202020204" pitchFamily="34" charset="0"/>
              <a:cs typeface="Arial" panose="020B0604020202020204" pitchFamily="34" charset="0"/>
            </a:endParaRPr>
          </a:p>
        </p:txBody>
      </p:sp>
      <p:graphicFrame>
        <p:nvGraphicFramePr>
          <p:cNvPr id="7" name="Chart Placeholder 7">
            <a:extLst>
              <a:ext uri="{FF2B5EF4-FFF2-40B4-BE49-F238E27FC236}">
                <a16:creationId xmlns:a16="http://schemas.microsoft.com/office/drawing/2014/main" id="{D6BCD088-DA6F-48C1-8786-02CEC853DD07}"/>
              </a:ext>
            </a:extLst>
          </p:cNvPr>
          <p:cNvGraphicFramePr>
            <a:graphicFrameLocks noGrp="1"/>
          </p:cNvGraphicFramePr>
          <p:nvPr>
            <p:ph type="chart" sz="quarter" idx="19"/>
            <p:extLst>
              <p:ext uri="{D42A27DB-BD31-4B8C-83A1-F6EECF244321}">
                <p14:modId xmlns:p14="http://schemas.microsoft.com/office/powerpoint/2010/main" val="2479289744"/>
              </p:ext>
            </p:extLst>
          </p:nvPr>
        </p:nvGraphicFramePr>
        <p:xfrm>
          <a:off x="73151" y="2121803"/>
          <a:ext cx="8997695" cy="35069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9BC0336-BDCB-4104-A7AA-4D8123D80E12}"/>
              </a:ext>
            </a:extLst>
          </p:cNvPr>
          <p:cNvSpPr txBox="1"/>
          <p:nvPr/>
        </p:nvSpPr>
        <p:spPr>
          <a:xfrm>
            <a:off x="73152" y="1463040"/>
            <a:ext cx="8997696" cy="369332"/>
          </a:xfrm>
          <a:prstGeom prst="rect">
            <a:avLst/>
          </a:prstGeom>
          <a:noFill/>
        </p:spPr>
        <p:txBody>
          <a:bodyPr wrap="square" lIns="0" tIns="0" rIns="0" bIns="0" rtlCol="0" anchor="t"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panose="020B0604020202020204" pitchFamily="34" charset="0"/>
                <a:cs typeface="Arial" panose="020B0604020202020204" pitchFamily="34" charset="0"/>
              </a:rPr>
              <a:t>Percentage of people with employer coverage where more than 8.5 percent of household income goes toward after-tax </a:t>
            </a:r>
            <a:br>
              <a:rPr kumimoji="0" lang="en-US" sz="1200" b="0" i="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200" b="0" i="1" u="none" strike="noStrike" kern="1200" cap="none" spc="0" normalizeH="0" baseline="0" noProof="0" dirty="0">
                <a:ln>
                  <a:noFill/>
                </a:ln>
                <a:effectLst/>
                <a:uLnTx/>
                <a:uFillTx/>
                <a:latin typeface="Arial" panose="020B0604020202020204" pitchFamily="34" charset="0"/>
                <a:cs typeface="Arial" panose="020B0604020202020204" pitchFamily="34" charset="0"/>
              </a:rPr>
              <a:t>premium contributions</a:t>
            </a:r>
          </a:p>
        </p:txBody>
      </p:sp>
      <p:sp>
        <p:nvSpPr>
          <p:cNvPr id="9" name="Text Placeholder 9">
            <a:extLst>
              <a:ext uri="{FF2B5EF4-FFF2-40B4-BE49-F238E27FC236}">
                <a16:creationId xmlns:a16="http://schemas.microsoft.com/office/drawing/2014/main" id="{DC845B69-919C-429D-AF21-3B24CB062F56}"/>
              </a:ext>
            </a:extLst>
          </p:cNvPr>
          <p:cNvSpPr>
            <a:spLocks noGrp="1"/>
          </p:cNvSpPr>
          <p:nvPr>
            <p:ph type="body" sz="quarter" idx="21"/>
          </p:nvPr>
        </p:nvSpPr>
        <p:spPr>
          <a:xfrm>
            <a:off x="73151" y="5705856"/>
            <a:ext cx="8997696" cy="493776"/>
          </a:xfrm>
        </p:spPr>
        <p:txBody>
          <a:bodyPr/>
          <a:lstStyle/>
          <a:p>
            <a:r>
              <a:rPr lang="en-US" sz="900" dirty="0">
                <a:latin typeface="Arial" panose="020B0604020202020204" pitchFamily="34" charset="0"/>
                <a:cs typeface="Arial" panose="020B0604020202020204" pitchFamily="34" charset="0"/>
              </a:rPr>
              <a:t>Notes: FPL = federal poverty level. People below 138% FPL in states that have expanded Medicaid are excluded from the analysis sample.</a:t>
            </a:r>
          </a:p>
          <a:p>
            <a:r>
              <a:rPr lang="en-US" sz="900" dirty="0">
                <a:latin typeface="Arial" panose="020B0604020202020204" pitchFamily="34" charset="0"/>
                <a:cs typeface="Arial" panose="020B0604020202020204" pitchFamily="34" charset="0"/>
              </a:rPr>
              <a:t>Data: Analysis of U.S. Census Bureau Current Population Survey, Annual Social and Economic Supplement, Sept. 2019 and 2020 data releases (2018 and 2019 data years).</a:t>
            </a:r>
          </a:p>
        </p:txBody>
      </p:sp>
    </p:spTree>
    <p:extLst>
      <p:ext uri="{BB962C8B-B14F-4D97-AF65-F5344CB8AC3E}">
        <p14:creationId xmlns:p14="http://schemas.microsoft.com/office/powerpoint/2010/main" val="101626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1500" y="365760"/>
            <a:ext cx="9001000" cy="685800"/>
          </a:xfrm>
        </p:spPr>
        <p:txBody>
          <a:bodyPr>
            <a:normAutofit/>
          </a:bodyPr>
          <a:lstStyle/>
          <a:p>
            <a:r>
              <a:rPr lang="en-US" dirty="0"/>
              <a:t>Workers in industries hardest hit by the pandemic were the least likely to have coverage through their own jobs.</a:t>
            </a:r>
          </a:p>
        </p:txBody>
      </p:sp>
      <p:sp>
        <p:nvSpPr>
          <p:cNvPr id="8" name="Text Placeholder 7">
            <a:extLst>
              <a:ext uri="{FF2B5EF4-FFF2-40B4-BE49-F238E27FC236}">
                <a16:creationId xmlns:a16="http://schemas.microsoft.com/office/drawing/2014/main" id="{5F5BD2AF-C2BD-F244-A08F-0075424B94C9}"/>
              </a:ext>
            </a:extLst>
          </p:cNvPr>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Data: Authors’ analysis of state-level unemployment insurance claims, U.S. Department of Labor, Employment and Training Administration; and the 2019 Annual Social and Economic Supplement to the Current Population Survey.</a:t>
            </a:r>
          </a:p>
        </p:txBody>
      </p:sp>
      <p:sp>
        <p:nvSpPr>
          <p:cNvPr id="15" name="Text Placeholder 14">
            <a:extLst>
              <a:ext uri="{FF2B5EF4-FFF2-40B4-BE49-F238E27FC236}">
                <a16:creationId xmlns:a16="http://schemas.microsoft.com/office/drawing/2014/main" id="{F6461430-07E5-7B4E-B6FB-65B3BF2D91E0}"/>
              </a:ext>
            </a:extLst>
          </p:cNvPr>
          <p:cNvSpPr>
            <a:spLocks noGrp="1"/>
          </p:cNvSpPr>
          <p:nvPr>
            <p:ph type="body" sz="quarter" idx="23"/>
          </p:nvPr>
        </p:nvSpPr>
        <p:spPr>
          <a:xfrm>
            <a:off x="1828800" y="6345936"/>
            <a:ext cx="7260336" cy="495834"/>
          </a:xfrm>
        </p:spPr>
        <p:txBody>
          <a:bodyPr/>
          <a:lstStyle/>
          <a:p>
            <a:r>
              <a:rPr lang="en-US" dirty="0">
                <a:latin typeface="Arial" panose="020B0604020202020204" pitchFamily="34" charset="0"/>
                <a:cs typeface="Arial" panose="020B0604020202020204" pitchFamily="34" charset="0"/>
              </a:rPr>
              <a:t>Source: Paul </a:t>
            </a:r>
            <a:r>
              <a:rPr lang="en-US" dirty="0" err="1">
                <a:latin typeface="Arial" panose="020B0604020202020204" pitchFamily="34" charset="0"/>
                <a:cs typeface="Arial" panose="020B0604020202020204" pitchFamily="34" charset="0"/>
              </a:rPr>
              <a:t>Fronstin</a:t>
            </a:r>
            <a:r>
              <a:rPr lang="en-US" dirty="0">
                <a:latin typeface="Arial" panose="020B0604020202020204" pitchFamily="34" charset="0"/>
                <a:cs typeface="Arial" panose="020B0604020202020204" pitchFamily="34" charset="0"/>
              </a:rPr>
              <a:t> and Stephen A. Woodbury, </a:t>
            </a:r>
            <a:r>
              <a:rPr lang="en-US" i="1" dirty="0">
                <a:latin typeface="Arial" panose="020B0604020202020204" pitchFamily="34" charset="0"/>
                <a:cs typeface="Arial" panose="020B0604020202020204" pitchFamily="34" charset="0"/>
                <a:hlinkClick r:id="rId3"/>
              </a:rPr>
              <a:t>How Many Americans Have Lost Jobs with Employer Health Coverage During the Pandemic?</a:t>
            </a:r>
            <a:r>
              <a:rPr lang="en-US" dirty="0">
                <a:latin typeface="Arial" panose="020B0604020202020204" pitchFamily="34" charset="0"/>
                <a:cs typeface="Arial" panose="020B0604020202020204" pitchFamily="34" charset="0"/>
              </a:rPr>
              <a:t> (Commonwealth Fund, Oct. 2020).</a:t>
            </a:r>
          </a:p>
        </p:txBody>
      </p:sp>
      <p:sp>
        <p:nvSpPr>
          <p:cNvPr id="17" name="TextBox 1">
            <a:extLst>
              <a:ext uri="{FF2B5EF4-FFF2-40B4-BE49-F238E27FC236}">
                <a16:creationId xmlns:a16="http://schemas.microsoft.com/office/drawing/2014/main" id="{B19E421F-221C-4CA3-8C85-90EE34A7BDE3}"/>
              </a:ext>
            </a:extLst>
          </p:cNvPr>
          <p:cNvSpPr txBox="1"/>
          <p:nvPr/>
        </p:nvSpPr>
        <p:spPr>
          <a:xfrm>
            <a:off x="73151" y="1188720"/>
            <a:ext cx="8997696" cy="182880"/>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1219170" rtl="0" eaLnBrk="1" fontAlgn="auto" latinLnBrk="0" hangingPunct="1">
              <a:lnSpc>
                <a:spcPct val="100000"/>
              </a:lnSpc>
              <a:spcBef>
                <a:spcPts val="0"/>
              </a:spcBef>
              <a:spcAft>
                <a:spcPts val="0"/>
              </a:spcAft>
              <a:buClrTx/>
              <a:buSzTx/>
              <a:buFontTx/>
              <a:buNone/>
              <a:tabLst/>
            </a:pPr>
            <a:r>
              <a:rPr lang="en-US" sz="1200" i="1" dirty="0">
                <a:solidFill>
                  <a:schemeClr val="tx1"/>
                </a:solidFill>
                <a:latin typeface="Arial" panose="020B0604020202020204" pitchFamily="34" charset="0"/>
                <a:cs typeface="Arial" panose="020B0604020202020204" pitchFamily="34" charset="0"/>
              </a:rPr>
              <a:t>Percentage of workers with employer sponsored insurance (ESI) coverage in own name, by </a:t>
            </a:r>
            <a:r>
              <a:rPr lang="en-US" sz="1200" i="1" dirty="0">
                <a:latin typeface="Arial" panose="020B0604020202020204" pitchFamily="34" charset="0"/>
                <a:cs typeface="Arial" panose="020B0604020202020204" pitchFamily="34" charset="0"/>
              </a:rPr>
              <a:t>industry</a:t>
            </a:r>
            <a:r>
              <a:rPr lang="en-US" sz="1200" i="1" dirty="0">
                <a:solidFill>
                  <a:schemeClr val="tx1"/>
                </a:solidFill>
                <a:latin typeface="Arial" panose="020B0604020202020204" pitchFamily="34" charset="0"/>
                <a:cs typeface="Arial" panose="020B0604020202020204" pitchFamily="34" charset="0"/>
              </a:rPr>
              <a:t>, 2020</a:t>
            </a:r>
          </a:p>
        </p:txBody>
      </p:sp>
      <p:graphicFrame>
        <p:nvGraphicFramePr>
          <p:cNvPr id="22" name="Chart Placeholder 21">
            <a:extLst>
              <a:ext uri="{FF2B5EF4-FFF2-40B4-BE49-F238E27FC236}">
                <a16:creationId xmlns:a16="http://schemas.microsoft.com/office/drawing/2014/main" id="{68F117AE-E164-A34B-AACF-B58B4BB99396}"/>
              </a:ext>
            </a:extLst>
          </p:cNvPr>
          <p:cNvGraphicFramePr>
            <a:graphicFrameLocks noGrp="1"/>
          </p:cNvGraphicFramePr>
          <p:nvPr>
            <p:ph type="chart" sz="quarter" idx="19"/>
            <p:extLst>
              <p:ext uri="{D42A27DB-BD31-4B8C-83A1-F6EECF244321}">
                <p14:modId xmlns:p14="http://schemas.microsoft.com/office/powerpoint/2010/main" val="2259641194"/>
              </p:ext>
            </p:extLst>
          </p:nvPr>
        </p:nvGraphicFramePr>
        <p:xfrm>
          <a:off x="71438" y="1793939"/>
          <a:ext cx="9001125" cy="385438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2">
            <a:extLst>
              <a:ext uri="{FF2B5EF4-FFF2-40B4-BE49-F238E27FC236}">
                <a16:creationId xmlns:a16="http://schemas.microsoft.com/office/drawing/2014/main" id="{48DC38A1-EF7E-42B1-9C27-724E14C6AB75}"/>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3</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55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BE45ED-C3C6-4C1A-9F9A-28281E18CD5E}"/>
              </a:ext>
            </a:extLst>
          </p:cNvPr>
          <p:cNvSpPr>
            <a:spLocks noGrp="1"/>
          </p:cNvSpPr>
          <p:nvPr>
            <p:ph type="ctrTitle"/>
          </p:nvPr>
        </p:nvSpPr>
        <p:spPr>
          <a:xfrm>
            <a:off x="71500" y="365760"/>
            <a:ext cx="9001000" cy="685800"/>
          </a:xfrm>
        </p:spPr>
        <p:txBody>
          <a:bodyPr>
            <a:normAutofit/>
          </a:bodyPr>
          <a:lstStyle/>
          <a:p>
            <a:r>
              <a:rPr kumimoji="0" lang="en-US" b="0" i="0" u="none" strike="noStrike" kern="800" cap="none" spc="0" normalizeH="0" baseline="0" noProof="0" dirty="0">
                <a:ln>
                  <a:noFill/>
                </a:ln>
                <a:solidFill>
                  <a:schemeClr val="tx1"/>
                </a:solidFill>
                <a:effectLst/>
                <a:uLnTx/>
                <a:uFillTx/>
                <a:ea typeface="+mj-ea"/>
                <a:cs typeface="+mj-cs"/>
              </a:rPr>
              <a:t>Six percent of adults reported that they lost employer coverage because of job loss related to the pandemic; 67 percent gained other coverage.</a:t>
            </a:r>
            <a:endParaRPr lang="en-US" dirty="0">
              <a:solidFill>
                <a:schemeClr val="tx1"/>
              </a:solidFill>
            </a:endParaRPr>
          </a:p>
        </p:txBody>
      </p:sp>
      <p:sp>
        <p:nvSpPr>
          <p:cNvPr id="3" name="Text Placeholder 2">
            <a:extLst>
              <a:ext uri="{FF2B5EF4-FFF2-40B4-BE49-F238E27FC236}">
                <a16:creationId xmlns:a16="http://schemas.microsoft.com/office/drawing/2014/main" id="{F97328B8-2B7A-4035-893E-8AE4F2CB2FCB}"/>
              </a:ext>
            </a:extLst>
          </p:cNvPr>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 Includes respondents who lost coverage through their own lost or furloughed job, or through a spouse’s, partner’s, or parent's lost or furloughed job</a:t>
            </a:r>
            <a:r>
              <a:rPr lang="en-US" dirty="0">
                <a:solidFill>
                  <a:srgbClr val="FF0000"/>
                </a:solidFill>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Note: Pie may not sum to 100% because of rounding and unknown respondents.</a:t>
            </a:r>
          </a:p>
          <a:p>
            <a:r>
              <a:rPr lang="en-US" dirty="0">
                <a:latin typeface="Arial" panose="020B0604020202020204" pitchFamily="34" charset="0"/>
                <a:cs typeface="Arial" panose="020B0604020202020204" pitchFamily="34" charset="0"/>
              </a:rPr>
              <a:t>Data: Commonwealth Fund Health Care Coverage and COVID-19 Survey, March–June 2021.</a:t>
            </a:r>
          </a:p>
        </p:txBody>
      </p:sp>
      <p:sp>
        <p:nvSpPr>
          <p:cNvPr id="10" name="Text Placeholder 9">
            <a:extLst>
              <a:ext uri="{FF2B5EF4-FFF2-40B4-BE49-F238E27FC236}">
                <a16:creationId xmlns:a16="http://schemas.microsoft.com/office/drawing/2014/main" id="{084F5399-C720-4B99-8A62-CBF54FB817D1}"/>
              </a:ext>
            </a:extLst>
          </p:cNvPr>
          <p:cNvSpPr>
            <a:spLocks noGrp="1"/>
          </p:cNvSpPr>
          <p:nvPr>
            <p:ph type="body" sz="quarter" idx="23"/>
          </p:nvPr>
        </p:nvSpPr>
        <p:spPr>
          <a:xfrm>
            <a:off x="1828800" y="6345936"/>
            <a:ext cx="7260336" cy="495834"/>
          </a:xfrm>
        </p:spPr>
        <p:txBody>
          <a:bodyPr/>
          <a:lstStyle/>
          <a:p>
            <a:r>
              <a:rPr lang="en-US" dirty="0">
                <a:latin typeface="Arial" panose="020B0604020202020204" pitchFamily="34" charset="0"/>
                <a:cs typeface="Arial" panose="020B0604020202020204" pitchFamily="34" charset="0"/>
              </a:rPr>
              <a:t>Source: </a:t>
            </a:r>
            <a:r>
              <a:rPr lang="en-US" dirty="0">
                <a:effectLst/>
                <a:latin typeface="Arial" panose="020B0604020202020204" pitchFamily="34" charset="0"/>
                <a:ea typeface="Calibri" panose="020F0502020204030204" pitchFamily="34" charset="0"/>
                <a:cs typeface="Arial" panose="020B0604020202020204" pitchFamily="34" charset="0"/>
              </a:rPr>
              <a:t>Sara R. Collins, Gabriella N. Aboulafia, and Munira Z. Gunja, </a:t>
            </a:r>
            <a:r>
              <a:rPr lang="en-US"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As the Pandemic Eases, What Is the State of Health Care Coverage and Affordability in the U.S.? Findings from the Commonwealth Fund Health Care Coverage and COVID-19 Survey, March–June 2021</a:t>
            </a:r>
            <a:r>
              <a:rPr lang="en-US" dirty="0">
                <a:effectLst/>
                <a:latin typeface="Arial" panose="020B0604020202020204" pitchFamily="34" charset="0"/>
                <a:ea typeface="Calibri" panose="020F0502020204030204" pitchFamily="34" charset="0"/>
                <a:cs typeface="Arial" panose="020B0604020202020204" pitchFamily="34" charset="0"/>
              </a:rPr>
              <a:t> (Commonwealth Fund, July 2021)</a:t>
            </a:r>
            <a:r>
              <a:rPr lang="en-US" dirty="0">
                <a:latin typeface="Arial" panose="020B0604020202020204" pitchFamily="34" charset="0"/>
                <a:cs typeface="Arial" panose="020B0604020202020204" pitchFamily="34" charset="0"/>
              </a:rPr>
              <a:t>.</a:t>
            </a:r>
          </a:p>
        </p:txBody>
      </p:sp>
      <p:sp>
        <p:nvSpPr>
          <p:cNvPr id="5" name="Freeform 16">
            <a:extLst>
              <a:ext uri="{FF2B5EF4-FFF2-40B4-BE49-F238E27FC236}">
                <a16:creationId xmlns:a16="http://schemas.microsoft.com/office/drawing/2014/main" id="{A79E7773-4DC7-465D-8CBC-724813464F2B}"/>
              </a:ext>
            </a:extLst>
          </p:cNvPr>
          <p:cNvSpPr/>
          <p:nvPr/>
        </p:nvSpPr>
        <p:spPr>
          <a:xfrm rot="16200000">
            <a:off x="3011666" y="-322117"/>
            <a:ext cx="4231455" cy="7617074"/>
          </a:xfrm>
          <a:custGeom>
            <a:avLst/>
            <a:gdLst>
              <a:gd name="connsiteX0" fmla="*/ 3812910 w 3812910"/>
              <a:gd name="connsiteY0" fmla="*/ 1907702 h 7736003"/>
              <a:gd name="connsiteX1" fmla="*/ 3812910 w 3812910"/>
              <a:gd name="connsiteY1" fmla="*/ 1911936 h 7736003"/>
              <a:gd name="connsiteX2" fmla="*/ 3812910 w 3812910"/>
              <a:gd name="connsiteY2" fmla="*/ 7736003 h 7736003"/>
              <a:gd name="connsiteX3" fmla="*/ 0 w 3812910"/>
              <a:gd name="connsiteY3" fmla="*/ 7736003 h 7736003"/>
              <a:gd name="connsiteX4" fmla="*/ 0 w 3812910"/>
              <a:gd name="connsiteY4" fmla="*/ 1911936 h 7736003"/>
              <a:gd name="connsiteX5" fmla="*/ 0 w 3812910"/>
              <a:gd name="connsiteY5" fmla="*/ 1907702 h 7736003"/>
              <a:gd name="connsiteX6" fmla="*/ 1131 w 3812910"/>
              <a:gd name="connsiteY6" fmla="*/ 1907702 h 7736003"/>
              <a:gd name="connsiteX7" fmla="*/ 453368 w 3812910"/>
              <a:gd name="connsiteY7" fmla="*/ 214832 h 7736003"/>
              <a:gd name="connsiteX8" fmla="*/ 3004009 w 3812910"/>
              <a:gd name="connsiteY8" fmla="*/ 0 h 7736003"/>
              <a:gd name="connsiteX9" fmla="*/ 3811119 w 3812910"/>
              <a:gd name="connsiteY9" fmla="*/ 1907702 h 77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2910" h="7736003">
                <a:moveTo>
                  <a:pt x="3812910" y="1907702"/>
                </a:moveTo>
                <a:lnTo>
                  <a:pt x="3812910" y="1911936"/>
                </a:lnTo>
                <a:lnTo>
                  <a:pt x="3812910" y="7736003"/>
                </a:lnTo>
                <a:lnTo>
                  <a:pt x="0" y="7736003"/>
                </a:lnTo>
                <a:lnTo>
                  <a:pt x="0" y="1911936"/>
                </a:lnTo>
                <a:lnTo>
                  <a:pt x="0" y="1907702"/>
                </a:lnTo>
                <a:lnTo>
                  <a:pt x="1131" y="1907702"/>
                </a:lnTo>
                <a:lnTo>
                  <a:pt x="453368" y="214832"/>
                </a:lnTo>
                <a:lnTo>
                  <a:pt x="3004009" y="0"/>
                </a:lnTo>
                <a:lnTo>
                  <a:pt x="3811119" y="1907702"/>
                </a:lnTo>
                <a:close/>
              </a:path>
            </a:pathLst>
          </a:custGeom>
          <a:solidFill>
            <a:schemeClr val="accent2">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Chart Placeholder 9">
            <a:extLst>
              <a:ext uri="{FF2B5EF4-FFF2-40B4-BE49-F238E27FC236}">
                <a16:creationId xmlns:a16="http://schemas.microsoft.com/office/drawing/2014/main" id="{89982A7C-5518-4CB7-AC3A-8214A4F090A3}"/>
              </a:ext>
            </a:extLst>
          </p:cNvPr>
          <p:cNvGraphicFramePr>
            <a:graphicFrameLocks/>
          </p:cNvGraphicFramePr>
          <p:nvPr>
            <p:extLst>
              <p:ext uri="{D42A27DB-BD31-4B8C-83A1-F6EECF244321}">
                <p14:modId xmlns:p14="http://schemas.microsoft.com/office/powerpoint/2010/main" val="2278364456"/>
              </p:ext>
            </p:extLst>
          </p:nvPr>
        </p:nvGraphicFramePr>
        <p:xfrm>
          <a:off x="3429091" y="1979728"/>
          <a:ext cx="7006813" cy="350757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56C92FF-14DD-4413-B37E-648F6F00C179}"/>
              </a:ext>
            </a:extLst>
          </p:cNvPr>
          <p:cNvSpPr txBox="1"/>
          <p:nvPr/>
        </p:nvSpPr>
        <p:spPr>
          <a:xfrm>
            <a:off x="3467631" y="1435260"/>
            <a:ext cx="5468300"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panose="020B0604020202020204"/>
                <a:ea typeface="+mn-ea"/>
                <a:cs typeface="+mn-cs"/>
              </a:rPr>
              <a:t>Percentage of adults ages 19–64 who lost coverage through their own lost </a:t>
            </a:r>
            <a:br>
              <a:rPr kumimoji="0" lang="en-US" sz="1200" b="0" i="1" u="none" strike="noStrike" kern="1200" cap="none" spc="0" normalizeH="0" baseline="0" noProof="0" dirty="0">
                <a:ln>
                  <a:noFill/>
                </a:ln>
                <a:effectLst/>
                <a:uLnTx/>
                <a:uFillTx/>
                <a:latin typeface="Arial" panose="020B0604020202020204"/>
                <a:ea typeface="+mn-ea"/>
                <a:cs typeface="+mn-cs"/>
              </a:rPr>
            </a:br>
            <a:r>
              <a:rPr kumimoji="0" lang="en-US" sz="1200" b="0" i="1" u="none" strike="noStrike" kern="1200" cap="none" spc="0" normalizeH="0" baseline="0" noProof="0" dirty="0">
                <a:ln>
                  <a:noFill/>
                </a:ln>
                <a:effectLst/>
                <a:uLnTx/>
                <a:uFillTx/>
                <a:latin typeface="Arial" panose="020B0604020202020204"/>
                <a:ea typeface="+mn-ea"/>
                <a:cs typeface="+mn-cs"/>
              </a:rPr>
              <a:t>or furloughed job, or through a spouse’s, partner’s, or parent’s lost or furloughed job</a:t>
            </a:r>
          </a:p>
        </p:txBody>
      </p:sp>
      <p:sp>
        <p:nvSpPr>
          <p:cNvPr id="9" name="TextBox 8">
            <a:extLst>
              <a:ext uri="{FF2B5EF4-FFF2-40B4-BE49-F238E27FC236}">
                <a16:creationId xmlns:a16="http://schemas.microsoft.com/office/drawing/2014/main" id="{1FD029CD-E775-4232-B625-0F2BF97F0F94}"/>
              </a:ext>
            </a:extLst>
          </p:cNvPr>
          <p:cNvSpPr txBox="1"/>
          <p:nvPr/>
        </p:nvSpPr>
        <p:spPr>
          <a:xfrm>
            <a:off x="71500" y="2011680"/>
            <a:ext cx="1828800" cy="182880"/>
          </a:xfrm>
          <a:prstGeom prst="rect">
            <a:avLst/>
          </a:prstGeom>
          <a:noFill/>
        </p:spPr>
        <p:txBody>
          <a:bodyPr wrap="square" lIns="0" tIns="0" rIns="0" bIns="0" rtlCol="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panose="020B0604020202020204"/>
                <a:ea typeface="+mn-ea"/>
                <a:cs typeface="+mn-cs"/>
              </a:rPr>
              <a:t>Adults ages 19–64</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anose="020B0604020202020204"/>
              <a:ea typeface="+mn-ea"/>
              <a:cs typeface="+mn-cs"/>
            </a:endParaRPr>
          </a:p>
        </p:txBody>
      </p:sp>
      <p:sp>
        <p:nvSpPr>
          <p:cNvPr id="2" name="Isosceles Triangle 1">
            <a:extLst>
              <a:ext uri="{FF2B5EF4-FFF2-40B4-BE49-F238E27FC236}">
                <a16:creationId xmlns:a16="http://schemas.microsoft.com/office/drawing/2014/main" id="{9F0AA59F-DE02-4114-ACB9-D43AD9C46EB9}"/>
              </a:ext>
            </a:extLst>
          </p:cNvPr>
          <p:cNvSpPr/>
          <p:nvPr/>
        </p:nvSpPr>
        <p:spPr>
          <a:xfrm rot="13607877">
            <a:off x="362118" y="1849983"/>
            <a:ext cx="2594231" cy="2262433"/>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Isosceles Triangle 11">
            <a:extLst>
              <a:ext uri="{FF2B5EF4-FFF2-40B4-BE49-F238E27FC236}">
                <a16:creationId xmlns:a16="http://schemas.microsoft.com/office/drawing/2014/main" id="{DB6A860E-B305-4029-96B1-567D8FDE4760}"/>
              </a:ext>
            </a:extLst>
          </p:cNvPr>
          <p:cNvSpPr/>
          <p:nvPr/>
        </p:nvSpPr>
        <p:spPr>
          <a:xfrm rot="11378313">
            <a:off x="615521" y="3719214"/>
            <a:ext cx="2596923" cy="186026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3F160A6E-F643-4E34-8251-5A746988432F}"/>
              </a:ext>
            </a:extLst>
          </p:cNvPr>
          <p:cNvSpPr/>
          <p:nvPr/>
        </p:nvSpPr>
        <p:spPr>
          <a:xfrm>
            <a:off x="2113306" y="1049972"/>
            <a:ext cx="1253050" cy="2092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9EF4F7D5-F2B4-404E-B9AC-D866E72FE5C4}"/>
              </a:ext>
            </a:extLst>
          </p:cNvPr>
          <p:cNvSpPr/>
          <p:nvPr/>
        </p:nvSpPr>
        <p:spPr>
          <a:xfrm>
            <a:off x="2117478" y="3949832"/>
            <a:ext cx="1253050" cy="17371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14" name="Chart Placeholder 5">
            <a:extLst>
              <a:ext uri="{FF2B5EF4-FFF2-40B4-BE49-F238E27FC236}">
                <a16:creationId xmlns:a16="http://schemas.microsoft.com/office/drawing/2014/main" id="{8E55A1BA-6350-4026-B3F2-55003CD34BC3}"/>
              </a:ext>
            </a:extLst>
          </p:cNvPr>
          <p:cNvGraphicFramePr>
            <a:graphicFrameLocks/>
          </p:cNvGraphicFramePr>
          <p:nvPr>
            <p:extLst>
              <p:ext uri="{D42A27DB-BD31-4B8C-83A1-F6EECF244321}">
                <p14:modId xmlns:p14="http://schemas.microsoft.com/office/powerpoint/2010/main" val="1702146124"/>
              </p:ext>
            </p:extLst>
          </p:nvPr>
        </p:nvGraphicFramePr>
        <p:xfrm>
          <a:off x="-287676" y="1884687"/>
          <a:ext cx="4082003" cy="345866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2">
            <a:extLst>
              <a:ext uri="{FF2B5EF4-FFF2-40B4-BE49-F238E27FC236}">
                <a16:creationId xmlns:a16="http://schemas.microsoft.com/office/drawing/2014/main" id="{1CF83E31-6155-4276-B197-38908D42407F}"/>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4</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03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500" y="365760"/>
            <a:ext cx="9001000" cy="685800"/>
          </a:xfrm>
        </p:spPr>
        <p:txBody>
          <a:bodyPr>
            <a:normAutofit/>
          </a:bodyPr>
          <a:lstStyle/>
          <a:p>
            <a:r>
              <a:rPr lang="en-US" dirty="0"/>
              <a:t>For a majority of adults who lost employer health insurance during the pandemic, coverage gaps were brief.</a:t>
            </a:r>
          </a:p>
        </p:txBody>
      </p:sp>
      <p:graphicFrame>
        <p:nvGraphicFramePr>
          <p:cNvPr id="9" name="Chart Placeholder 5">
            <a:extLst>
              <a:ext uri="{FF2B5EF4-FFF2-40B4-BE49-F238E27FC236}">
                <a16:creationId xmlns:a16="http://schemas.microsoft.com/office/drawing/2014/main" id="{2264E238-B9DF-4DEB-8D37-2C96CA039F32}"/>
              </a:ext>
            </a:extLst>
          </p:cNvPr>
          <p:cNvGraphicFramePr>
            <a:graphicFrameLocks noGrp="1"/>
          </p:cNvGraphicFramePr>
          <p:nvPr>
            <p:ph type="chart" sz="quarter" idx="19"/>
            <p:extLst>
              <p:ext uri="{D42A27DB-BD31-4B8C-83A1-F6EECF244321}">
                <p14:modId xmlns:p14="http://schemas.microsoft.com/office/powerpoint/2010/main" val="379870142"/>
              </p:ext>
            </p:extLst>
          </p:nvPr>
        </p:nvGraphicFramePr>
        <p:xfrm>
          <a:off x="71438" y="1838219"/>
          <a:ext cx="9001125" cy="381010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Data: Commonwealth Fund Health Care Coverage and COVID-19 Survey, March–June 2021. </a:t>
            </a:r>
          </a:p>
        </p:txBody>
      </p:sp>
      <p:sp>
        <p:nvSpPr>
          <p:cNvPr id="7" name="TextBox 6">
            <a:extLst>
              <a:ext uri="{FF2B5EF4-FFF2-40B4-BE49-F238E27FC236}">
                <a16:creationId xmlns:a16="http://schemas.microsoft.com/office/drawing/2014/main" id="{6057B66B-79CF-4110-83B2-876D6CD98D4E}"/>
              </a:ext>
            </a:extLst>
          </p:cNvPr>
          <p:cNvSpPr txBox="1"/>
          <p:nvPr/>
        </p:nvSpPr>
        <p:spPr>
          <a:xfrm>
            <a:off x="71438" y="1188720"/>
            <a:ext cx="8997696" cy="369332"/>
          </a:xfrm>
          <a:prstGeom prst="rect">
            <a:avLst/>
          </a:prstGeom>
          <a:noFill/>
        </p:spPr>
        <p:txBody>
          <a:bodyPr wrap="square" lIns="0" tIns="0" rIns="0" bIns="0" rtlCol="0" anchor="t" anchorCtr="0">
            <a:spAutoFit/>
          </a:bodyPr>
          <a:lstStyle/>
          <a:p>
            <a:r>
              <a:rPr lang="en-US" sz="1200" i="1" dirty="0"/>
              <a:t>Percentage of adults ages 19–64 who lost coverage through their own lost or furloughed job, or through a spouse’s, partner’s, or parent’s lost or furloughed job, did not get coverage through COBRA</a:t>
            </a:r>
            <a:endParaRPr lang="en-US" sz="1200" i="1" dirty="0">
              <a:latin typeface="Arial" panose="020B0604020202020204" pitchFamily="34" charset="0"/>
            </a:endParaRPr>
          </a:p>
        </p:txBody>
      </p:sp>
      <p:sp>
        <p:nvSpPr>
          <p:cNvPr id="8" name="Text Placeholder 9">
            <a:extLst>
              <a:ext uri="{FF2B5EF4-FFF2-40B4-BE49-F238E27FC236}">
                <a16:creationId xmlns:a16="http://schemas.microsoft.com/office/drawing/2014/main" id="{53472E68-95AE-44DA-8E95-5ABE3C4D5A5E}"/>
              </a:ext>
            </a:extLst>
          </p:cNvPr>
          <p:cNvSpPr>
            <a:spLocks noGrp="1"/>
          </p:cNvSpPr>
          <p:nvPr>
            <p:ph type="body" sz="quarter" idx="23"/>
          </p:nvPr>
        </p:nvSpPr>
        <p:spPr>
          <a:xfrm>
            <a:off x="1828800" y="6345936"/>
            <a:ext cx="7260336" cy="495300"/>
          </a:xfrm>
        </p:spPr>
        <p:txBody>
          <a:bodyPr/>
          <a:lstStyle/>
          <a:p>
            <a:r>
              <a:rPr lang="en-US" dirty="0">
                <a:latin typeface="Arial" panose="020B0604020202020204" pitchFamily="34" charset="0"/>
                <a:cs typeface="Arial" panose="020B0604020202020204" pitchFamily="34" charset="0"/>
              </a:rPr>
              <a:t>Source: </a:t>
            </a:r>
            <a:r>
              <a:rPr lang="en-US" dirty="0">
                <a:effectLst/>
                <a:latin typeface="Arial" panose="020B0604020202020204" pitchFamily="34" charset="0"/>
                <a:ea typeface="Calibri" panose="020F0502020204030204" pitchFamily="34" charset="0"/>
                <a:cs typeface="Arial" panose="020B0604020202020204" pitchFamily="34" charset="0"/>
              </a:rPr>
              <a:t>Sara R. Collins, Gabriella N. Aboulafia, and Munira Z. Gunja, </a:t>
            </a:r>
            <a:r>
              <a:rPr lang="en-US"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As the Pandemic Eases, What Is the State of Health Care Coverage and Affordability in the U.S.? Findings from the Commonwealth Fund Health Care Coverage and COVID-19 Survey, March–June 2021</a:t>
            </a:r>
            <a:r>
              <a:rPr lang="en-US" dirty="0">
                <a:effectLst/>
                <a:latin typeface="Arial" panose="020B0604020202020204" pitchFamily="34" charset="0"/>
                <a:ea typeface="Calibri" panose="020F0502020204030204" pitchFamily="34" charset="0"/>
                <a:cs typeface="Arial" panose="020B0604020202020204" pitchFamily="34" charset="0"/>
              </a:rPr>
              <a:t> (Commonwealth Fund, July 2021)</a:t>
            </a:r>
            <a:r>
              <a:rPr lang="en-US" dirty="0">
                <a:latin typeface="Arial" panose="020B0604020202020204" pitchFamily="34" charset="0"/>
                <a:cs typeface="Arial" panose="020B0604020202020204" pitchFamily="34" charset="0"/>
              </a:rPr>
              <a:t>.</a:t>
            </a:r>
          </a:p>
        </p:txBody>
      </p:sp>
      <p:sp>
        <p:nvSpPr>
          <p:cNvPr id="10" name="Text Placeholder 2">
            <a:extLst>
              <a:ext uri="{FF2B5EF4-FFF2-40B4-BE49-F238E27FC236}">
                <a16:creationId xmlns:a16="http://schemas.microsoft.com/office/drawing/2014/main" id="{9CFBF7E2-F64E-4107-AEAC-6AAD89CBD8A4}"/>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5</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71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C70F09-0322-4CDF-8B5B-7D3378DD5A12}"/>
              </a:ext>
            </a:extLst>
          </p:cNvPr>
          <p:cNvSpPr>
            <a:spLocks noGrp="1"/>
          </p:cNvSpPr>
          <p:nvPr>
            <p:ph type="ctrTitle"/>
          </p:nvPr>
        </p:nvSpPr>
        <p:spPr>
          <a:xfrm>
            <a:off x="73151" y="365760"/>
            <a:ext cx="8997696" cy="685800"/>
          </a:xfrm>
        </p:spPr>
        <p:txBody>
          <a:bodyPr>
            <a:noAutofit/>
          </a:bodyPr>
          <a:lstStyle/>
          <a:p>
            <a:r>
              <a:rPr lang="en-US" dirty="0"/>
              <a:t>Prices accounted for nearly two-thirds of per-person spending growth in employer plans, 2015–2019.</a:t>
            </a:r>
          </a:p>
        </p:txBody>
      </p:sp>
      <p:sp>
        <p:nvSpPr>
          <p:cNvPr id="7" name="Text Placeholder 2">
            <a:extLst>
              <a:ext uri="{FF2B5EF4-FFF2-40B4-BE49-F238E27FC236}">
                <a16:creationId xmlns:a16="http://schemas.microsoft.com/office/drawing/2014/main" id="{39069DBF-E472-491B-BE35-A6DA17DD2E42}"/>
              </a:ext>
            </a:extLst>
          </p:cNvPr>
          <p:cNvSpPr txBox="1">
            <a:spLocks/>
          </p:cNvSpPr>
          <p:nvPr/>
        </p:nvSpPr>
        <p:spPr>
          <a:xfrm>
            <a:off x="1828800" y="6345936"/>
            <a:ext cx="7260336" cy="493776"/>
          </a:xfrm>
          <a:prstGeom prst="rect">
            <a:avLst/>
          </a:prstGeom>
        </p:spPr>
        <p:txBody>
          <a:bodyPr lIns="0" tIns="0" rIns="0" bIns="0" anchor="ctr" anchorCtr="0">
            <a:noAutofit/>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784"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8" normalizeH="0" baseline="0" noProof="0" dirty="0">
                <a:ln>
                  <a:noFill/>
                </a:ln>
                <a:effectLst/>
                <a:uLnTx/>
                <a:uFillTx/>
                <a:latin typeface="Arial" panose="020B0604020202020204" pitchFamily="34" charset="0"/>
                <a:cs typeface="Arial" panose="020B0604020202020204" pitchFamily="34" charset="0"/>
              </a:rPr>
              <a:t>Source: </a:t>
            </a:r>
            <a:r>
              <a:rPr lang="en-US" sz="900" dirty="0">
                <a:effectLst/>
                <a:latin typeface="Arial" panose="020B0604020202020204" pitchFamily="34" charset="0"/>
                <a:ea typeface="Calibri" panose="020F0502020204030204" pitchFamily="34" charset="0"/>
                <a:cs typeface="Arial" panose="020B0604020202020204" pitchFamily="34" charset="0"/>
              </a:rPr>
              <a:t>Health Care Cost Institute, </a:t>
            </a:r>
            <a:r>
              <a:rPr lang="en-US" sz="900"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2019 Health Care Cost and Utilization Report</a:t>
            </a:r>
            <a:r>
              <a:rPr lang="en-US" sz="900" dirty="0">
                <a:effectLst/>
                <a:latin typeface="Arial" panose="020B0604020202020204" pitchFamily="34" charset="0"/>
                <a:ea typeface="Calibri" panose="020F0502020204030204" pitchFamily="34" charset="0"/>
                <a:cs typeface="Arial" panose="020B0604020202020204" pitchFamily="34" charset="0"/>
              </a:rPr>
              <a:t> (HCCI, Oct. 2021)</a:t>
            </a:r>
            <a:r>
              <a:rPr kumimoji="0" lang="en-US" sz="900" b="0" i="0" u="none" strike="noStrike" kern="800" cap="none" spc="-8"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rPr>
              <a:t>.</a:t>
            </a:r>
            <a:endParaRPr kumimoji="0" lang="en-US" sz="900" b="0" i="0" u="none" strike="noStrike" kern="800" cap="none" spc="-10" normalizeH="0" baseline="0" noProof="0" dirty="0">
              <a:ln>
                <a:noFill/>
              </a:ln>
              <a:solidFill>
                <a:srgbClr val="4C515A"/>
              </a:solidFill>
              <a:effectLst/>
              <a:uLnTx/>
              <a:uFillTx/>
              <a:latin typeface="Arial" panose="020B0604020202020204" pitchFamily="34" charset="0"/>
              <a:cs typeface="Arial" panose="020B0604020202020204" pitchFamily="34" charset="0"/>
            </a:endParaRPr>
          </a:p>
        </p:txBody>
      </p:sp>
      <p:pic>
        <p:nvPicPr>
          <p:cNvPr id="10" name="Picture 9" descr="Chart, line chart&#10;&#10;Description automatically generated">
            <a:extLst>
              <a:ext uri="{FF2B5EF4-FFF2-40B4-BE49-F238E27FC236}">
                <a16:creationId xmlns:a16="http://schemas.microsoft.com/office/drawing/2014/main" id="{3B90D6C1-5162-47F7-81FC-1E291667E33E}"/>
              </a:ext>
            </a:extLst>
          </p:cNvPr>
          <p:cNvPicPr/>
          <p:nvPr/>
        </p:nvPicPr>
        <p:blipFill rotWithShape="1">
          <a:blip r:embed="rId3">
            <a:extLst>
              <a:ext uri="{28A0092B-C50C-407E-A947-70E740481C1C}">
                <a14:useLocalDpi xmlns:a14="http://schemas.microsoft.com/office/drawing/2010/main" val="0"/>
              </a:ext>
            </a:extLst>
          </a:blip>
          <a:srcRect b="2233"/>
          <a:stretch/>
        </p:blipFill>
        <p:spPr>
          <a:xfrm>
            <a:off x="1332776" y="1516009"/>
            <a:ext cx="5943600" cy="4251960"/>
          </a:xfrm>
          <a:prstGeom prst="rect">
            <a:avLst/>
          </a:prstGeom>
        </p:spPr>
      </p:pic>
      <p:sp>
        <p:nvSpPr>
          <p:cNvPr id="11" name="Text Placeholder 2">
            <a:extLst>
              <a:ext uri="{FF2B5EF4-FFF2-40B4-BE49-F238E27FC236}">
                <a16:creationId xmlns:a16="http://schemas.microsoft.com/office/drawing/2014/main" id="{D16BC2DC-8759-4FA3-BBCE-8ADB928D9CE1}"/>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6</a:t>
            </a:fld>
            <a:endParaRPr lang="en-US" sz="1100" dirty="0">
              <a:latin typeface="Arial" panose="020B0604020202020204" pitchFamily="34" charset="0"/>
              <a:cs typeface="Arial" panose="020B0604020202020204" pitchFamily="34" charset="0"/>
            </a:endParaRPr>
          </a:p>
        </p:txBody>
      </p:sp>
      <p:sp>
        <p:nvSpPr>
          <p:cNvPr id="12" name="TextBox 1">
            <a:extLst>
              <a:ext uri="{FF2B5EF4-FFF2-40B4-BE49-F238E27FC236}">
                <a16:creationId xmlns:a16="http://schemas.microsoft.com/office/drawing/2014/main" id="{6ABA49BC-FB3C-4EEF-845C-D69B0D89C681}"/>
              </a:ext>
            </a:extLst>
          </p:cNvPr>
          <p:cNvSpPr txBox="1"/>
          <p:nvPr/>
        </p:nvSpPr>
        <p:spPr>
          <a:xfrm>
            <a:off x="71436" y="1188720"/>
            <a:ext cx="8997696" cy="182880"/>
          </a:xfrm>
          <a:prstGeom prst="rect">
            <a:avLst/>
          </a:prstGeom>
          <a:noFill/>
        </p:spPr>
        <p:txBody>
          <a:bodyPr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Cumulative change in utilization, average price, and per-person spending, 2015–2019</a:t>
            </a:r>
          </a:p>
        </p:txBody>
      </p:sp>
      <p:sp>
        <p:nvSpPr>
          <p:cNvPr id="13" name="Text Placeholder 17">
            <a:extLst>
              <a:ext uri="{FF2B5EF4-FFF2-40B4-BE49-F238E27FC236}">
                <a16:creationId xmlns:a16="http://schemas.microsoft.com/office/drawing/2014/main" id="{44689195-5D4D-4769-966E-0FBED65398F7}"/>
              </a:ext>
            </a:extLst>
          </p:cNvPr>
          <p:cNvSpPr>
            <a:spLocks noGrp="1"/>
          </p:cNvSpPr>
          <p:nvPr>
            <p:ph type="body" sz="quarter" idx="22"/>
          </p:nvPr>
        </p:nvSpPr>
        <p:spPr>
          <a:xfrm>
            <a:off x="71500" y="5705856"/>
            <a:ext cx="9001063" cy="495834"/>
          </a:xfrm>
        </p:spPr>
        <p:txBody>
          <a:bodyPr/>
          <a:lstStyle/>
          <a:p>
            <a:r>
              <a:rPr lang="en-US" dirty="0">
                <a:latin typeface="Arial" panose="020B0604020202020204" pitchFamily="34" charset="0"/>
                <a:cs typeface="Arial" panose="020B0604020202020204" pitchFamily="34" charset="0"/>
              </a:rPr>
              <a:t>Notes: Utilization and average prices account for changes in the type or intensity of services used, with the exception of prescription drugs. Prescription drug spending is the amount paid on the pharmacy claim, which reflects discounts from the wholesale price, but not manufacturer rebates.</a:t>
            </a:r>
          </a:p>
        </p:txBody>
      </p:sp>
    </p:spTree>
    <p:extLst>
      <p:ext uri="{BB962C8B-B14F-4D97-AF65-F5344CB8AC3E}">
        <p14:creationId xmlns:p14="http://schemas.microsoft.com/office/powerpoint/2010/main" val="356545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532504612"/>
              </p:ext>
            </p:extLst>
          </p:nvPr>
        </p:nvGraphicFramePr>
        <p:xfrm>
          <a:off x="1176254" y="1284979"/>
          <a:ext cx="6620934" cy="403075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rot="16200000">
            <a:off x="-924830" y="3063102"/>
            <a:ext cx="3591310" cy="27699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Average premiums for employer coverage</a:t>
            </a:r>
          </a:p>
        </p:txBody>
      </p:sp>
      <p:sp>
        <p:nvSpPr>
          <p:cNvPr id="20" name="TextBox 19"/>
          <p:cNvSpPr txBox="1"/>
          <p:nvPr/>
        </p:nvSpPr>
        <p:spPr>
          <a:xfrm>
            <a:off x="1931001" y="5363804"/>
            <a:ext cx="5486400" cy="27699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Average commercial prices paid for health care services (employer coverage)</a:t>
            </a:r>
          </a:p>
        </p:txBody>
      </p:sp>
      <p:cxnSp>
        <p:nvCxnSpPr>
          <p:cNvPr id="24" name="Straight Connector 23"/>
          <p:cNvCxnSpPr/>
          <p:nvPr/>
        </p:nvCxnSpPr>
        <p:spPr>
          <a:xfrm>
            <a:off x="4485957" y="1314066"/>
            <a:ext cx="0" cy="36576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9467" y="3537121"/>
            <a:ext cx="5486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80827" y="1591000"/>
            <a:ext cx="1887832" cy="538810"/>
            <a:chOff x="2738375" y="1705642"/>
            <a:chExt cx="1931106" cy="538810"/>
          </a:xfrm>
        </p:grpSpPr>
        <p:sp>
          <p:nvSpPr>
            <p:cNvPr id="3" name="Oval 2"/>
            <p:cNvSpPr/>
            <p:nvPr/>
          </p:nvSpPr>
          <p:spPr>
            <a:xfrm>
              <a:off x="2852165" y="1776089"/>
              <a:ext cx="137160" cy="1371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cxnSp>
          <p:nvCxnSpPr>
            <p:cNvPr id="14" name="Straight Connector 13"/>
            <p:cNvCxnSpPr/>
            <p:nvPr/>
          </p:nvCxnSpPr>
          <p:spPr>
            <a:xfrm>
              <a:off x="2738375" y="2110939"/>
              <a:ext cx="365760" cy="0"/>
            </a:xfrm>
            <a:prstGeom prst="line">
              <a:avLst/>
            </a:prstGeom>
            <a:solidFill>
              <a:schemeClr val="bg2"/>
            </a:solidFill>
            <a:ln w="317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29420" y="1705642"/>
              <a:ext cx="1539945" cy="27699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C515A"/>
                  </a:solidFill>
                  <a:effectLst/>
                  <a:uLnTx/>
                  <a:uFillTx/>
                  <a:latin typeface="InterFace"/>
                  <a:ea typeface="+mn-ea"/>
                  <a:cs typeface="+mn-cs"/>
                </a:rPr>
                <a:t>State values</a:t>
              </a:r>
            </a:p>
          </p:txBody>
        </p:sp>
        <p:sp>
          <p:nvSpPr>
            <p:cNvPr id="18" name="TextBox 17"/>
            <p:cNvSpPr txBox="1"/>
            <p:nvPr/>
          </p:nvSpPr>
          <p:spPr>
            <a:xfrm>
              <a:off x="3129536" y="1967453"/>
              <a:ext cx="1539945" cy="27699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InterFace"/>
                  <a:ea typeface="+mn-ea"/>
                  <a:cs typeface="+mn-cs"/>
                </a:rPr>
                <a:t>State median</a:t>
              </a:r>
            </a:p>
          </p:txBody>
        </p:sp>
      </p:grpSp>
      <p:sp>
        <p:nvSpPr>
          <p:cNvPr id="22" name="Title 21">
            <a:extLst>
              <a:ext uri="{FF2B5EF4-FFF2-40B4-BE49-F238E27FC236}">
                <a16:creationId xmlns:a16="http://schemas.microsoft.com/office/drawing/2014/main" id="{C41F0EA2-0218-44A9-B503-2BA151D500D3}"/>
              </a:ext>
            </a:extLst>
          </p:cNvPr>
          <p:cNvSpPr>
            <a:spLocks noGrp="1"/>
          </p:cNvSpPr>
          <p:nvPr>
            <p:ph type="ctrTitle"/>
          </p:nvPr>
        </p:nvSpPr>
        <p:spPr>
          <a:xfrm>
            <a:off x="71500" y="365760"/>
            <a:ext cx="9001000" cy="685800"/>
          </a:xfrm>
        </p:spPr>
        <p:txBody>
          <a:bodyPr>
            <a:noAutofit/>
          </a:bodyPr>
          <a:lstStyle/>
          <a:p>
            <a:r>
              <a:rPr lang="en-US" dirty="0"/>
              <a:t>Higher prices are associated with higher employer premiums.</a:t>
            </a:r>
          </a:p>
        </p:txBody>
      </p:sp>
      <p:sp>
        <p:nvSpPr>
          <p:cNvPr id="4" name="Text Placeholder 3">
            <a:extLst>
              <a:ext uri="{FF2B5EF4-FFF2-40B4-BE49-F238E27FC236}">
                <a16:creationId xmlns:a16="http://schemas.microsoft.com/office/drawing/2014/main" id="{4CD3FC82-09AB-421B-852B-1729B11B3A01}"/>
              </a:ext>
            </a:extLst>
          </p:cNvPr>
          <p:cNvSpPr>
            <a:spLocks noGrp="1"/>
          </p:cNvSpPr>
          <p:nvPr>
            <p:ph type="body" sz="quarter" idx="23"/>
          </p:nvPr>
        </p:nvSpPr>
        <p:spPr>
          <a:xfrm>
            <a:off x="1828800" y="6345936"/>
            <a:ext cx="7260336" cy="493776"/>
          </a:xfrm>
        </p:spPr>
        <p:txBody>
          <a:bodyPr wrap="square"/>
          <a:lstStyle/>
          <a:p>
            <a:r>
              <a:rPr kumimoji="0" lang="en-US" b="0" i="0" u="none" strike="noStrike" kern="8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Source: </a:t>
            </a:r>
            <a:r>
              <a:rPr lang="en-US" dirty="0">
                <a:effectLst/>
                <a:latin typeface="Arial" panose="020B0604020202020204" pitchFamily="34" charset="0"/>
                <a:ea typeface="Calibri" panose="020F0502020204030204" pitchFamily="34" charset="0"/>
                <a:cs typeface="Arial" panose="020B0604020202020204" pitchFamily="34" charset="0"/>
              </a:rPr>
              <a:t>David C. Radley, Sara R. Collins, and Jesse C. Baumgartner, </a:t>
            </a:r>
            <a:r>
              <a:rPr lang="en-US"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2020 Scorecard on State Health System Performance</a:t>
            </a:r>
            <a:r>
              <a:rPr lang="en-US" dirty="0">
                <a:effectLst/>
                <a:latin typeface="Arial" panose="020B0604020202020204" pitchFamily="34" charset="0"/>
                <a:ea typeface="Calibri" panose="020F0502020204030204" pitchFamily="34" charset="0"/>
                <a:cs typeface="Arial" panose="020B0604020202020204" pitchFamily="34" charset="0"/>
              </a:rPr>
              <a:t> (Commonwealth Fund, Sept. 2020)</a:t>
            </a:r>
            <a:r>
              <a:rPr kumimoji="0" lang="en-US" b="0" i="0" u="none" strike="noStrike" kern="8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a:t>
            </a:r>
          </a:p>
        </p:txBody>
      </p:sp>
      <p:sp>
        <p:nvSpPr>
          <p:cNvPr id="23" name="Text Placeholder 2">
            <a:extLst>
              <a:ext uri="{FF2B5EF4-FFF2-40B4-BE49-F238E27FC236}">
                <a16:creationId xmlns:a16="http://schemas.microsoft.com/office/drawing/2014/main" id="{A4B295B2-E816-4FD8-AB79-06E66517C124}"/>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7</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14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1EB653-2EAA-A244-9009-6A5FFADF7631}"/>
              </a:ext>
            </a:extLst>
          </p:cNvPr>
          <p:cNvSpPr>
            <a:spLocks noGrp="1"/>
          </p:cNvSpPr>
          <p:nvPr>
            <p:ph type="ctrTitle"/>
          </p:nvPr>
        </p:nvSpPr>
        <p:spPr>
          <a:xfrm>
            <a:off x="71500" y="365760"/>
            <a:ext cx="9001000" cy="685800"/>
          </a:xfrm>
        </p:spPr>
        <p:txBody>
          <a:bodyPr/>
          <a:lstStyle/>
          <a:p>
            <a:r>
              <a:rPr lang="en-US" dirty="0"/>
              <a:t>Workers’ premium contributions and deductibles increase with overall spending growth, adding up to 11.6 percent of median income in 2020.</a:t>
            </a:r>
          </a:p>
        </p:txBody>
      </p:sp>
      <p:graphicFrame>
        <p:nvGraphicFramePr>
          <p:cNvPr id="15" name="Chart Placeholder 14">
            <a:extLst>
              <a:ext uri="{FF2B5EF4-FFF2-40B4-BE49-F238E27FC236}">
                <a16:creationId xmlns:a16="http://schemas.microsoft.com/office/drawing/2014/main" id="{675CF8BD-DB49-6043-81C1-53EEE84E546F}"/>
              </a:ext>
            </a:extLst>
          </p:cNvPr>
          <p:cNvGraphicFramePr>
            <a:graphicFrameLocks noGrp="1"/>
          </p:cNvGraphicFramePr>
          <p:nvPr>
            <p:ph type="chart" sz="quarter" idx="19"/>
            <p:extLst>
              <p:ext uri="{D42A27DB-BD31-4B8C-83A1-F6EECF244321}">
                <p14:modId xmlns:p14="http://schemas.microsoft.com/office/powerpoint/2010/main" val="2287466745"/>
              </p:ext>
            </p:extLst>
          </p:nvPr>
        </p:nvGraphicFramePr>
        <p:xfrm>
          <a:off x="71438" y="1350963"/>
          <a:ext cx="900112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E990361-22DD-8E4C-85AD-D74E350069FF}"/>
              </a:ext>
            </a:extLst>
          </p:cNvPr>
          <p:cNvSpPr>
            <a:spLocks noGrp="1"/>
          </p:cNvSpPr>
          <p:nvPr>
            <p:ph type="body" sz="quarter" idx="23"/>
          </p:nvPr>
        </p:nvSpPr>
        <p:spPr>
          <a:xfrm>
            <a:off x="71469" y="5705856"/>
            <a:ext cx="9001062" cy="495834"/>
          </a:xfrm>
        </p:spPr>
        <p:txBody>
          <a:bodyPr anchor="b" anchorCtr="0"/>
          <a:lstStyle/>
          <a:p>
            <a:pPr>
              <a:spcBef>
                <a:spcPts val="250"/>
              </a:spcBef>
            </a:pPr>
            <a:r>
              <a:rPr lang="en-US" dirty="0">
                <a:latin typeface="Arial" panose="020B0604020202020204" pitchFamily="34" charset="0"/>
                <a:cs typeface="Arial" panose="020B0604020202020204" pitchFamily="34" charset="0"/>
              </a:rPr>
              <a:t>Note: Combined estimates of single and family premium contributions and deductibles are weighted for the distribution of single-person and family households in the state.</a:t>
            </a:r>
          </a:p>
          <a:p>
            <a:pPr>
              <a:spcBef>
                <a:spcPts val="250"/>
              </a:spcBef>
            </a:pPr>
            <a:r>
              <a:rPr lang="en-US" dirty="0">
                <a:latin typeface="Arial" panose="020B0604020202020204" pitchFamily="34" charset="0"/>
                <a:cs typeface="Arial" panose="020B0604020202020204" pitchFamily="34" charset="0"/>
              </a:rPr>
              <a:t>Data: Premium contributions and deductibles — Medical Expenditure Panel Survey–Insurance Component (MEPS–IC), 2010–2020; Median household income and household distribution type — analysis of the Current Population Survey (CPS), 2010–2021, by Mikaela Springsteen and Sherry Glied of New York University for the Commonwealth Fund.</a:t>
            </a:r>
          </a:p>
        </p:txBody>
      </p:sp>
      <p:sp>
        <p:nvSpPr>
          <p:cNvPr id="22" name="TextBox 21">
            <a:extLst>
              <a:ext uri="{FF2B5EF4-FFF2-40B4-BE49-F238E27FC236}">
                <a16:creationId xmlns:a16="http://schemas.microsoft.com/office/drawing/2014/main" id="{9B491BE1-7AE8-4DDC-AD0D-5244CD95B1F3}"/>
              </a:ext>
            </a:extLst>
          </p:cNvPr>
          <p:cNvSpPr txBox="1"/>
          <p:nvPr/>
        </p:nvSpPr>
        <p:spPr>
          <a:xfrm>
            <a:off x="8046720" y="3671047"/>
            <a:ext cx="1005840"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47920"/>
                </a:solidFill>
                <a:effectLst/>
                <a:uLnTx/>
                <a:uFillTx/>
                <a:latin typeface="Arial" panose="020B0604020202020204" pitchFamily="34" charset="0"/>
                <a:cs typeface="Arial" panose="020B0604020202020204" pitchFamily="34" charset="0"/>
              </a:rPr>
              <a:t>Deductible</a:t>
            </a:r>
          </a:p>
        </p:txBody>
      </p:sp>
      <p:sp>
        <p:nvSpPr>
          <p:cNvPr id="23" name="TextBox 22">
            <a:extLst>
              <a:ext uri="{FF2B5EF4-FFF2-40B4-BE49-F238E27FC236}">
                <a16:creationId xmlns:a16="http://schemas.microsoft.com/office/drawing/2014/main" id="{BE7974AE-5BA1-4890-926F-9CDB7D5D677D}"/>
              </a:ext>
            </a:extLst>
          </p:cNvPr>
          <p:cNvSpPr txBox="1"/>
          <p:nvPr/>
        </p:nvSpPr>
        <p:spPr>
          <a:xfrm>
            <a:off x="8046720" y="3074817"/>
            <a:ext cx="1005840" cy="369332"/>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ABDBC"/>
                </a:solidFill>
                <a:effectLst/>
                <a:uLnTx/>
                <a:uFillTx/>
                <a:latin typeface="Arial" panose="020B0604020202020204" pitchFamily="34" charset="0"/>
                <a:cs typeface="Arial" panose="020B0604020202020204" pitchFamily="34" charset="0"/>
              </a:rPr>
              <a:t>Premium contribution</a:t>
            </a:r>
          </a:p>
        </p:txBody>
      </p:sp>
      <p:sp>
        <p:nvSpPr>
          <p:cNvPr id="28" name="TextBox 27">
            <a:extLst>
              <a:ext uri="{FF2B5EF4-FFF2-40B4-BE49-F238E27FC236}">
                <a16:creationId xmlns:a16="http://schemas.microsoft.com/office/drawing/2014/main" id="{FC957423-D836-40E0-97D0-88659D40FE6D}"/>
              </a:ext>
            </a:extLst>
          </p:cNvPr>
          <p:cNvSpPr txBox="1"/>
          <p:nvPr/>
        </p:nvSpPr>
        <p:spPr>
          <a:xfrm>
            <a:off x="8046720" y="1841032"/>
            <a:ext cx="1005840" cy="73866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44C7F"/>
                </a:solidFill>
                <a:effectLst/>
                <a:uLnTx/>
                <a:uFillTx/>
                <a:latin typeface="Arial" panose="020B0604020202020204" pitchFamily="34" charset="0"/>
                <a:cs typeface="Arial" panose="020B0604020202020204" pitchFamily="34" charset="0"/>
              </a:rPr>
              <a:t>Combined premium contribution + deductible</a:t>
            </a:r>
          </a:p>
        </p:txBody>
      </p:sp>
      <p:sp>
        <p:nvSpPr>
          <p:cNvPr id="16" name="TextBox 15">
            <a:extLst>
              <a:ext uri="{FF2B5EF4-FFF2-40B4-BE49-F238E27FC236}">
                <a16:creationId xmlns:a16="http://schemas.microsoft.com/office/drawing/2014/main" id="{4BAF9447-E537-074E-819A-EDC7BEFCBED5}"/>
              </a:ext>
            </a:extLst>
          </p:cNvPr>
          <p:cNvSpPr txBox="1"/>
          <p:nvPr/>
        </p:nvSpPr>
        <p:spPr>
          <a:xfrm>
            <a:off x="73151" y="1188720"/>
            <a:ext cx="8997696"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Share of median income (%)</a:t>
            </a:r>
          </a:p>
        </p:txBody>
      </p:sp>
      <p:sp>
        <p:nvSpPr>
          <p:cNvPr id="11" name="Text Placeholder 8">
            <a:extLst>
              <a:ext uri="{FF2B5EF4-FFF2-40B4-BE49-F238E27FC236}">
                <a16:creationId xmlns:a16="http://schemas.microsoft.com/office/drawing/2014/main" id="{0BE1587E-B43B-48E4-AD0F-30CAFAFB7675}"/>
              </a:ext>
            </a:extLst>
          </p:cNvPr>
          <p:cNvSpPr txBox="1">
            <a:spLocks/>
          </p:cNvSpPr>
          <p:nvPr/>
        </p:nvSpPr>
        <p:spPr>
          <a:xfrm>
            <a:off x="1828800" y="6345936"/>
            <a:ext cx="7260336" cy="495834"/>
          </a:xfrm>
          <a:prstGeom prst="rect">
            <a:avLst/>
          </a:prstGeom>
        </p:spPr>
        <p:txBody>
          <a:bodyPr vert="horz" lIns="0" tIns="0" rIns="0" bIns="0" rtlCol="0" anchor="ctr"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a:latin typeface="Arial" panose="020B0604020202020204" pitchFamily="34" charset="0"/>
                <a:cs typeface="Arial" panose="020B0604020202020204" pitchFamily="34" charset="0"/>
              </a:rPr>
              <a:t>Source: Sara R. Collins, David C. Radley, and Jesse C. Baumgartner, </a:t>
            </a:r>
            <a:r>
              <a:rPr lang="en-US" i="1" dirty="0">
                <a:latin typeface="Arial" panose="020B0604020202020204" pitchFamily="34" charset="0"/>
                <a:cs typeface="Arial" panose="020B0604020202020204" pitchFamily="34" charset="0"/>
              </a:rPr>
              <a:t>Trends in Employer Health Care Coverage, 2010–2020</a:t>
            </a:r>
            <a:r>
              <a:rPr lang="en-US" dirty="0">
                <a:latin typeface="Arial" panose="020B0604020202020204" pitchFamily="34" charset="0"/>
                <a:cs typeface="Arial" panose="020B0604020202020204" pitchFamily="34" charset="0"/>
              </a:rPr>
              <a:t> (Commonwealth Fund, forthcoming, Dec. 2021).</a:t>
            </a:r>
          </a:p>
        </p:txBody>
      </p:sp>
      <p:sp>
        <p:nvSpPr>
          <p:cNvPr id="13" name="Text Placeholder 2">
            <a:extLst>
              <a:ext uri="{FF2B5EF4-FFF2-40B4-BE49-F238E27FC236}">
                <a16:creationId xmlns:a16="http://schemas.microsoft.com/office/drawing/2014/main" id="{A4BB601E-BA92-4F9A-AD2C-25B3EA308992}"/>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8</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59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00" y="365760"/>
            <a:ext cx="9001000" cy="685800"/>
          </a:xfrm>
        </p:spPr>
        <p:txBody>
          <a:bodyPr>
            <a:normAutofit/>
          </a:bodyPr>
          <a:lstStyle/>
          <a:p>
            <a:r>
              <a:rPr lang="en-US" dirty="0">
                <a:solidFill>
                  <a:schemeClr val="tx1"/>
                </a:solidFill>
                <a:cs typeface="Calibri" panose="020F0502020204030204" pitchFamily="34" charset="0"/>
              </a:rPr>
              <a:t>The number of states where workers spend 10 percent or more of median income on premiums and deductibles has grown over the decade.</a:t>
            </a:r>
            <a:endParaRPr lang="en-US" b="0" dirty="0">
              <a:solidFill>
                <a:schemeClr val="tx1"/>
              </a:solidFill>
            </a:endParaRPr>
          </a:p>
        </p:txBody>
      </p:sp>
      <p:sp>
        <p:nvSpPr>
          <p:cNvPr id="44" name="Text Placeholder 43">
            <a:extLst>
              <a:ext uri="{FF2B5EF4-FFF2-40B4-BE49-F238E27FC236}">
                <a16:creationId xmlns:a16="http://schemas.microsoft.com/office/drawing/2014/main" id="{A9CEF511-76AD-A648-AD76-0D77179D6B21}"/>
              </a:ext>
            </a:extLst>
          </p:cNvPr>
          <p:cNvSpPr>
            <a:spLocks noGrp="1"/>
          </p:cNvSpPr>
          <p:nvPr>
            <p:ph type="body" sz="quarter" idx="23"/>
          </p:nvPr>
        </p:nvSpPr>
        <p:spPr>
          <a:xfrm>
            <a:off x="73152" y="5705856"/>
            <a:ext cx="8997696" cy="495834"/>
          </a:xfrm>
        </p:spPr>
        <p:txBody>
          <a:bodyPr anchor="b" anchorCtr="0"/>
          <a:lstStyle/>
          <a:p>
            <a:pPr>
              <a:spcBef>
                <a:spcPts val="250"/>
              </a:spcBef>
            </a:pPr>
            <a:r>
              <a:rPr lang="en-US" dirty="0">
                <a:latin typeface="Arial" panose="020B0604020202020204" pitchFamily="34" charset="0"/>
                <a:cs typeface="Arial" panose="020B0604020202020204" pitchFamily="34" charset="0"/>
              </a:rPr>
              <a:t>Note: Combined estimates of single and family premium contributions and deductibles are weighted for the distribution of single-person and family households in the state.</a:t>
            </a:r>
          </a:p>
          <a:p>
            <a:pPr>
              <a:spcBef>
                <a:spcPts val="250"/>
              </a:spcBef>
            </a:pPr>
            <a:r>
              <a:rPr lang="en-US" dirty="0">
                <a:latin typeface="Arial" panose="020B0604020202020204" pitchFamily="34" charset="0"/>
                <a:cs typeface="Arial" panose="020B0604020202020204" pitchFamily="34" charset="0"/>
              </a:rPr>
              <a:t>Data: Premium contributions and deductibles — Medical Expenditure Panel Survey–Insurance Component (MEPS–IC), 2010–2020; Median household income and household distribution type — analysis of the Current Population Survey (CPS), 2010–2021, by Mikaela Springsteen and Sherry Glied of New York University for the Commonwealth Fund.</a:t>
            </a:r>
          </a:p>
        </p:txBody>
      </p:sp>
      <p:sp>
        <p:nvSpPr>
          <p:cNvPr id="10" name="TextBox 9"/>
          <p:cNvSpPr txBox="1"/>
          <p:nvPr/>
        </p:nvSpPr>
        <p:spPr>
          <a:xfrm>
            <a:off x="6641154" y="4659665"/>
            <a:ext cx="2057400" cy="184666"/>
          </a:xfrm>
          <a:prstGeom prst="rect">
            <a:avLst/>
          </a:prstGeom>
          <a:noFill/>
        </p:spPr>
        <p:txBody>
          <a:bodyPr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7.7%–9.9% (13 states + D.C.)</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6641154" y="4932722"/>
            <a:ext cx="2057400"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10.0%–11.9% (14 states)</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6" name="TextBox 25"/>
          <p:cNvSpPr txBox="1"/>
          <p:nvPr/>
        </p:nvSpPr>
        <p:spPr>
          <a:xfrm>
            <a:off x="228600" y="4206240"/>
            <a:ext cx="8686800" cy="182880"/>
          </a:xfrm>
          <a:prstGeom prst="rect">
            <a:avLst/>
          </a:prstGeom>
          <a:noFill/>
        </p:spPr>
        <p:txBody>
          <a:bodyPr wrap="squar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Average employee share of premium plus average deductible as a percentage of median state incomes</a:t>
            </a:r>
          </a:p>
        </p:txBody>
      </p:sp>
      <p:sp>
        <p:nvSpPr>
          <p:cNvPr id="14" name="TextBox 13"/>
          <p:cNvSpPr txBox="1"/>
          <p:nvPr/>
        </p:nvSpPr>
        <p:spPr>
          <a:xfrm>
            <a:off x="6641154" y="5212788"/>
            <a:ext cx="2057400"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12.0%–19.0% (23 states)</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CE9C503-BFD7-49EA-AD8C-FB250EDB97AC}"/>
              </a:ext>
            </a:extLst>
          </p:cNvPr>
          <p:cNvSpPr txBox="1"/>
          <p:nvPr/>
        </p:nvSpPr>
        <p:spPr>
          <a:xfrm>
            <a:off x="1204046" y="1327718"/>
            <a:ext cx="1066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2010</a:t>
            </a:r>
          </a:p>
        </p:txBody>
      </p:sp>
      <p:sp>
        <p:nvSpPr>
          <p:cNvPr id="15" name="TextBox 14">
            <a:extLst>
              <a:ext uri="{FF2B5EF4-FFF2-40B4-BE49-F238E27FC236}">
                <a16:creationId xmlns:a16="http://schemas.microsoft.com/office/drawing/2014/main" id="{AC4E684E-FE4A-4DFA-B3AF-118C59918976}"/>
              </a:ext>
            </a:extLst>
          </p:cNvPr>
          <p:cNvSpPr txBox="1"/>
          <p:nvPr/>
        </p:nvSpPr>
        <p:spPr>
          <a:xfrm>
            <a:off x="4260576" y="1327718"/>
            <a:ext cx="1066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2015</a:t>
            </a:r>
          </a:p>
        </p:txBody>
      </p:sp>
      <p:sp>
        <p:nvSpPr>
          <p:cNvPr id="16" name="TextBox 15">
            <a:extLst>
              <a:ext uri="{FF2B5EF4-FFF2-40B4-BE49-F238E27FC236}">
                <a16:creationId xmlns:a16="http://schemas.microsoft.com/office/drawing/2014/main" id="{3976DA63-58A3-4B26-A279-B109327875FF}"/>
              </a:ext>
            </a:extLst>
          </p:cNvPr>
          <p:cNvSpPr txBox="1"/>
          <p:nvPr/>
        </p:nvSpPr>
        <p:spPr>
          <a:xfrm>
            <a:off x="7309191" y="1327718"/>
            <a:ext cx="10668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2020</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2330C10-32D4-4FEB-83F0-3BD3B9EA6F21}"/>
              </a:ext>
            </a:extLst>
          </p:cNvPr>
          <p:cNvSpPr txBox="1"/>
          <p:nvPr/>
        </p:nvSpPr>
        <p:spPr>
          <a:xfrm>
            <a:off x="3659849" y="4659665"/>
            <a:ext cx="2057400"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7.6%–9.9% (18 states + D.C.)</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E99C844-C162-4AF9-A168-618658E8CDF1}"/>
              </a:ext>
            </a:extLst>
          </p:cNvPr>
          <p:cNvSpPr txBox="1"/>
          <p:nvPr/>
        </p:nvSpPr>
        <p:spPr>
          <a:xfrm>
            <a:off x="3668727" y="4932722"/>
            <a:ext cx="2057400"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10.0%–11.9% (16 states)</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0795C95-E2A7-4515-A02B-D88041051B20}"/>
              </a:ext>
            </a:extLst>
          </p:cNvPr>
          <p:cNvSpPr txBox="1"/>
          <p:nvPr/>
        </p:nvSpPr>
        <p:spPr>
          <a:xfrm>
            <a:off x="3668440" y="5212788"/>
            <a:ext cx="2057400"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12.0%–15.6% (16 states)</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DD64B302-C59D-4361-8643-C0C7074217B5}"/>
              </a:ext>
            </a:extLst>
          </p:cNvPr>
          <p:cNvSpPr/>
          <p:nvPr/>
        </p:nvSpPr>
        <p:spPr>
          <a:xfrm>
            <a:off x="414556" y="4690872"/>
            <a:ext cx="136500" cy="136500"/>
          </a:xfrm>
          <a:prstGeom prst="ellipse">
            <a:avLst/>
          </a:prstGeom>
          <a:solidFill>
            <a:schemeClr val="bg1"/>
          </a:solidFill>
          <a:ln w="9525">
            <a:solidFill>
              <a:srgbClr val="689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InterFace"/>
              <a:ea typeface="+mn-ea"/>
              <a:cs typeface="+mn-cs"/>
            </a:endParaRPr>
          </a:p>
        </p:txBody>
      </p:sp>
      <p:sp>
        <p:nvSpPr>
          <p:cNvPr id="25" name="Oval 24">
            <a:extLst>
              <a:ext uri="{FF2B5EF4-FFF2-40B4-BE49-F238E27FC236}">
                <a16:creationId xmlns:a16="http://schemas.microsoft.com/office/drawing/2014/main" id="{8BBBFDDA-E894-43B9-93D8-D5789B2A548C}"/>
              </a:ext>
            </a:extLst>
          </p:cNvPr>
          <p:cNvSpPr/>
          <p:nvPr/>
        </p:nvSpPr>
        <p:spPr>
          <a:xfrm>
            <a:off x="414843" y="4961026"/>
            <a:ext cx="136500" cy="136500"/>
          </a:xfrm>
          <a:prstGeom prst="ellipse">
            <a:avLst/>
          </a:prstGeom>
          <a:solidFill>
            <a:srgbClr val="6894B2"/>
          </a:solidFill>
          <a:ln w="9525">
            <a:solidFill>
              <a:srgbClr val="689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InterFace"/>
              <a:ea typeface="+mn-ea"/>
              <a:cs typeface="+mn-cs"/>
            </a:endParaRPr>
          </a:p>
        </p:txBody>
      </p:sp>
      <p:sp>
        <p:nvSpPr>
          <p:cNvPr id="27" name="TextBox 26">
            <a:extLst>
              <a:ext uri="{FF2B5EF4-FFF2-40B4-BE49-F238E27FC236}">
                <a16:creationId xmlns:a16="http://schemas.microsoft.com/office/drawing/2014/main" id="{BE24C553-BA3F-40D8-821B-EB1427BD7B39}"/>
              </a:ext>
            </a:extLst>
          </p:cNvPr>
          <p:cNvSpPr txBox="1"/>
          <p:nvPr/>
        </p:nvSpPr>
        <p:spPr>
          <a:xfrm>
            <a:off x="627902" y="4659665"/>
            <a:ext cx="2057400"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6.1%–9.9% (40 states + D.C.)</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EBACB21-8653-4206-944C-820F8AA7842B}"/>
              </a:ext>
            </a:extLst>
          </p:cNvPr>
          <p:cNvSpPr txBox="1"/>
          <p:nvPr/>
        </p:nvSpPr>
        <p:spPr>
          <a:xfrm>
            <a:off x="636780" y="4932722"/>
            <a:ext cx="2057400"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10.0%–11.0% (7 states)</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DB22EBDA-F324-3F40-9340-469E76AE82F0}"/>
              </a:ext>
            </a:extLst>
          </p:cNvPr>
          <p:cNvSpPr/>
          <p:nvPr/>
        </p:nvSpPr>
        <p:spPr>
          <a:xfrm>
            <a:off x="3436206" y="4690872"/>
            <a:ext cx="136500" cy="136500"/>
          </a:xfrm>
          <a:prstGeom prst="ellipse">
            <a:avLst/>
          </a:prstGeom>
          <a:solidFill>
            <a:schemeClr val="bg1"/>
          </a:solidFill>
          <a:ln w="9525">
            <a:solidFill>
              <a:srgbClr val="689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InterFace"/>
              <a:ea typeface="+mn-ea"/>
              <a:cs typeface="+mn-cs"/>
            </a:endParaRPr>
          </a:p>
        </p:txBody>
      </p:sp>
      <p:sp>
        <p:nvSpPr>
          <p:cNvPr id="47" name="Oval 46">
            <a:extLst>
              <a:ext uri="{FF2B5EF4-FFF2-40B4-BE49-F238E27FC236}">
                <a16:creationId xmlns:a16="http://schemas.microsoft.com/office/drawing/2014/main" id="{B8AF3849-1FEC-5947-A5A7-E1CDDE3E2A59}"/>
              </a:ext>
            </a:extLst>
          </p:cNvPr>
          <p:cNvSpPr/>
          <p:nvPr/>
        </p:nvSpPr>
        <p:spPr>
          <a:xfrm>
            <a:off x="3436493" y="4961026"/>
            <a:ext cx="136500" cy="136500"/>
          </a:xfrm>
          <a:prstGeom prst="ellipse">
            <a:avLst/>
          </a:prstGeom>
          <a:solidFill>
            <a:srgbClr val="6894B2"/>
          </a:solidFill>
          <a:ln w="9525">
            <a:solidFill>
              <a:srgbClr val="689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InterFace"/>
              <a:ea typeface="+mn-ea"/>
              <a:cs typeface="+mn-cs"/>
            </a:endParaRPr>
          </a:p>
        </p:txBody>
      </p:sp>
      <p:sp>
        <p:nvSpPr>
          <p:cNvPr id="48" name="Oval 47">
            <a:extLst>
              <a:ext uri="{FF2B5EF4-FFF2-40B4-BE49-F238E27FC236}">
                <a16:creationId xmlns:a16="http://schemas.microsoft.com/office/drawing/2014/main" id="{3E03319E-2997-AD41-89BA-0B7A9161BFB2}"/>
              </a:ext>
            </a:extLst>
          </p:cNvPr>
          <p:cNvSpPr/>
          <p:nvPr/>
        </p:nvSpPr>
        <p:spPr>
          <a:xfrm>
            <a:off x="3436206" y="5238444"/>
            <a:ext cx="136500" cy="1365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InterFace"/>
              <a:ea typeface="+mn-ea"/>
              <a:cs typeface="+mn-cs"/>
            </a:endParaRPr>
          </a:p>
        </p:txBody>
      </p:sp>
      <p:sp>
        <p:nvSpPr>
          <p:cNvPr id="49" name="Oval 48">
            <a:extLst>
              <a:ext uri="{FF2B5EF4-FFF2-40B4-BE49-F238E27FC236}">
                <a16:creationId xmlns:a16="http://schemas.microsoft.com/office/drawing/2014/main" id="{23FE2ADC-90C0-E845-BA55-95750F12F5A1}"/>
              </a:ext>
            </a:extLst>
          </p:cNvPr>
          <p:cNvSpPr/>
          <p:nvPr/>
        </p:nvSpPr>
        <p:spPr>
          <a:xfrm>
            <a:off x="6418546" y="4690872"/>
            <a:ext cx="136500" cy="136500"/>
          </a:xfrm>
          <a:prstGeom prst="ellipse">
            <a:avLst/>
          </a:prstGeom>
          <a:solidFill>
            <a:schemeClr val="bg1"/>
          </a:solidFill>
          <a:ln w="9525">
            <a:solidFill>
              <a:srgbClr val="689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InterFace"/>
              <a:ea typeface="+mn-ea"/>
              <a:cs typeface="+mn-cs"/>
            </a:endParaRPr>
          </a:p>
        </p:txBody>
      </p:sp>
      <p:sp>
        <p:nvSpPr>
          <p:cNvPr id="50" name="Oval 49">
            <a:extLst>
              <a:ext uri="{FF2B5EF4-FFF2-40B4-BE49-F238E27FC236}">
                <a16:creationId xmlns:a16="http://schemas.microsoft.com/office/drawing/2014/main" id="{DCE8570F-09B1-D345-A382-B920E31FB0B7}"/>
              </a:ext>
            </a:extLst>
          </p:cNvPr>
          <p:cNvSpPr/>
          <p:nvPr/>
        </p:nvSpPr>
        <p:spPr>
          <a:xfrm>
            <a:off x="6418833" y="4961026"/>
            <a:ext cx="136500" cy="136500"/>
          </a:xfrm>
          <a:prstGeom prst="ellipse">
            <a:avLst/>
          </a:prstGeom>
          <a:solidFill>
            <a:srgbClr val="6894B2"/>
          </a:solidFill>
          <a:ln w="9525">
            <a:solidFill>
              <a:srgbClr val="689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InterFace"/>
              <a:ea typeface="+mn-ea"/>
              <a:cs typeface="+mn-cs"/>
            </a:endParaRPr>
          </a:p>
        </p:txBody>
      </p:sp>
      <p:sp>
        <p:nvSpPr>
          <p:cNvPr id="51" name="Oval 50">
            <a:extLst>
              <a:ext uri="{FF2B5EF4-FFF2-40B4-BE49-F238E27FC236}">
                <a16:creationId xmlns:a16="http://schemas.microsoft.com/office/drawing/2014/main" id="{9D2C1C65-8A14-6847-867D-4B67832B5750}"/>
              </a:ext>
            </a:extLst>
          </p:cNvPr>
          <p:cNvSpPr/>
          <p:nvPr/>
        </p:nvSpPr>
        <p:spPr>
          <a:xfrm>
            <a:off x="6418546" y="5239224"/>
            <a:ext cx="136500" cy="1365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InterFace"/>
              <a:ea typeface="+mn-ea"/>
              <a:cs typeface="+mn-cs"/>
            </a:endParaRPr>
          </a:p>
        </p:txBody>
      </p:sp>
      <p:sp>
        <p:nvSpPr>
          <p:cNvPr id="29" name="TextBox 28">
            <a:extLst>
              <a:ext uri="{FF2B5EF4-FFF2-40B4-BE49-F238E27FC236}">
                <a16:creationId xmlns:a16="http://schemas.microsoft.com/office/drawing/2014/main" id="{70795C95-E2A7-4515-A02B-D88041051B20}"/>
              </a:ext>
            </a:extLst>
          </p:cNvPr>
          <p:cNvSpPr txBox="1"/>
          <p:nvPr/>
        </p:nvSpPr>
        <p:spPr>
          <a:xfrm>
            <a:off x="644292" y="5212789"/>
            <a:ext cx="2057400" cy="18466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12.0%–13.2% (3 states)</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3E03319E-2997-AD41-89BA-0B7A9161BFB2}"/>
              </a:ext>
            </a:extLst>
          </p:cNvPr>
          <p:cNvSpPr/>
          <p:nvPr/>
        </p:nvSpPr>
        <p:spPr>
          <a:xfrm>
            <a:off x="412058" y="5238445"/>
            <a:ext cx="136500" cy="1365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515A"/>
              </a:solidFill>
              <a:effectLst/>
              <a:uLnTx/>
              <a:uFillTx/>
              <a:latin typeface="InterFace"/>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2829"/>
            <a:ext cx="9144000" cy="2514600"/>
          </a:xfrm>
          <a:prstGeom prst="rect">
            <a:avLst/>
          </a:prstGeom>
        </p:spPr>
      </p:pic>
      <p:sp>
        <p:nvSpPr>
          <p:cNvPr id="31" name="Text Placeholder 8">
            <a:extLst>
              <a:ext uri="{FF2B5EF4-FFF2-40B4-BE49-F238E27FC236}">
                <a16:creationId xmlns:a16="http://schemas.microsoft.com/office/drawing/2014/main" id="{BB70FC76-45E3-4691-A7FC-A80FF646179E}"/>
              </a:ext>
            </a:extLst>
          </p:cNvPr>
          <p:cNvSpPr txBox="1">
            <a:spLocks/>
          </p:cNvSpPr>
          <p:nvPr/>
        </p:nvSpPr>
        <p:spPr>
          <a:xfrm>
            <a:off x="1828800" y="6345936"/>
            <a:ext cx="7260336" cy="495834"/>
          </a:xfrm>
          <a:prstGeom prst="rect">
            <a:avLst/>
          </a:prstGeom>
        </p:spPr>
        <p:txBody>
          <a:bodyPr vert="horz" lIns="0" tIns="0" rIns="0" bIns="0" rtlCol="0" anchor="ctr"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a:latin typeface="Arial" panose="020B0604020202020204" pitchFamily="34" charset="0"/>
                <a:cs typeface="Arial" panose="020B0604020202020204" pitchFamily="34" charset="0"/>
              </a:rPr>
              <a:t>Source: Sara R. Collins, David C. Radley, and Jesse C. Baumgartner, </a:t>
            </a:r>
            <a:r>
              <a:rPr lang="en-US" i="1" dirty="0">
                <a:latin typeface="Arial" panose="020B0604020202020204" pitchFamily="34" charset="0"/>
                <a:cs typeface="Arial" panose="020B0604020202020204" pitchFamily="34" charset="0"/>
              </a:rPr>
              <a:t>Trends in Employer Health Care Coverage, 2010–2020</a:t>
            </a:r>
            <a:r>
              <a:rPr lang="en-US" dirty="0">
                <a:latin typeface="Arial" panose="020B0604020202020204" pitchFamily="34" charset="0"/>
                <a:cs typeface="Arial" panose="020B0604020202020204" pitchFamily="34" charset="0"/>
              </a:rPr>
              <a:t> (Commonwealth Fund, forthcoming, Dec. 2021).</a:t>
            </a:r>
          </a:p>
        </p:txBody>
      </p:sp>
      <p:sp>
        <p:nvSpPr>
          <p:cNvPr id="32" name="Text Placeholder 2">
            <a:extLst>
              <a:ext uri="{FF2B5EF4-FFF2-40B4-BE49-F238E27FC236}">
                <a16:creationId xmlns:a16="http://schemas.microsoft.com/office/drawing/2014/main" id="{2EF36CBF-3DB8-40C5-9D93-FE6634D1FA39}"/>
              </a:ext>
            </a:extLst>
          </p:cNvPr>
          <p:cNvSpPr txBox="1">
            <a:spLocks/>
          </p:cNvSpPr>
          <p:nvPr/>
        </p:nvSpPr>
        <p:spPr>
          <a:xfrm>
            <a:off x="73152" y="73152"/>
            <a:ext cx="1713988" cy="210676"/>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10">
                <a:solidFill>
                  <a:schemeClr val="tx1"/>
                </a:solidFill>
                <a:latin typeface="+mn-lt"/>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100" dirty="0">
                <a:latin typeface="Arial" panose="020B0604020202020204" pitchFamily="34" charset="0"/>
                <a:cs typeface="Arial" panose="020B0604020202020204" pitchFamily="34" charset="0"/>
              </a:rPr>
              <a:t>Exhibit </a:t>
            </a:r>
            <a:fld id="{88EB58F0-B486-4D16-87EF-722A06E847E9}" type="slidenum">
              <a:rPr lang="en-US" sz="1100" smtClean="0">
                <a:latin typeface="Arial" panose="020B0604020202020204" pitchFamily="34" charset="0"/>
                <a:cs typeface="Arial" panose="020B0604020202020204" pitchFamily="34" charset="0"/>
              </a:rPr>
              <a:pPr fontAlgn="auto">
                <a:spcAft>
                  <a:spcPts val="0"/>
                </a:spcAft>
              </a:pPr>
              <a:t>9</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200258"/>
      </p:ext>
    </p:extLst>
  </p:cSld>
  <p:clrMapOvr>
    <a:masterClrMapping/>
  </p:clrMapOvr>
</p:sld>
</file>

<file path=ppt/theme/theme1.xml><?xml version="1.0" encoding="utf-8"?>
<a:theme xmlns:a="http://schemas.openxmlformats.org/drawingml/2006/main" name="2_Office Theme">
  <a:themeElements>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ctr" anchorCtr="0">
        <a:noAutofit/>
      </a:bodyPr>
      <a:lstStyle>
        <a:defPPr marL="0" marR="0" indent="0" algn="l" defTabSz="1219170" rtl="0" eaLnBrk="1" fontAlgn="auto" latinLnBrk="0" hangingPunct="1">
          <a:lnSpc>
            <a:spcPct val="100000"/>
          </a:lnSpc>
          <a:spcBef>
            <a:spcPts val="0"/>
          </a:spcBef>
          <a:spcAft>
            <a:spcPts val="0"/>
          </a:spcAft>
          <a:buClrTx/>
          <a:buSzTx/>
          <a:buFontTx/>
          <a:buNone/>
          <a:tabLst/>
          <a:defRPr sz="900" dirty="0"/>
        </a:defPPr>
      </a:lstStyle>
    </a:txDef>
  </a:objectDefaults>
  <a:extraClrSchemeLst/>
</a:theme>
</file>

<file path=ppt/theme/theme10.xml><?xml version="1.0" encoding="utf-8"?>
<a:theme xmlns:a="http://schemas.openxmlformats.org/drawingml/2006/main" name="9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11.xml><?xml version="1.0" encoding="utf-8"?>
<a:theme xmlns:a="http://schemas.openxmlformats.org/drawingml/2006/main" name="11_Office Theme">
  <a:themeElements>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ctr" anchorCtr="0">
        <a:noAutofit/>
      </a:bodyPr>
      <a:lstStyle>
        <a:defPPr marL="0" marR="0" indent="0" algn="l" defTabSz="1219170" rtl="0" eaLnBrk="1" fontAlgn="auto" latinLnBrk="0" hangingPunct="1">
          <a:lnSpc>
            <a:spcPct val="100000"/>
          </a:lnSpc>
          <a:spcBef>
            <a:spcPts val="0"/>
          </a:spcBef>
          <a:spcAft>
            <a:spcPts val="0"/>
          </a:spcAft>
          <a:buClrTx/>
          <a:buSzTx/>
          <a:buFontTx/>
          <a:buNone/>
          <a:tabLst/>
          <a:defRPr sz="900" dirty="0"/>
        </a:defPPr>
      </a:lstStyle>
    </a:txDef>
  </a:objectDefaults>
  <a:extraClrSchemeLst/>
</a:theme>
</file>

<file path=ppt/theme/theme12.xml><?xml version="1.0" encoding="utf-8"?>
<a:theme xmlns:a="http://schemas.openxmlformats.org/drawingml/2006/main" name="12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13.xml><?xml version="1.0" encoding="utf-8"?>
<a:theme xmlns:a="http://schemas.openxmlformats.org/drawingml/2006/main" name="13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14.xml><?xml version="1.0" encoding="utf-8"?>
<a:theme xmlns:a="http://schemas.openxmlformats.org/drawingml/2006/main" name="15_Office Theme">
  <a:themeElements>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ctr" anchorCtr="0">
        <a:noAutofit/>
      </a:bodyPr>
      <a:lstStyle>
        <a:defPPr marL="0" marR="0" indent="0" algn="l" defTabSz="1219170" rtl="0" eaLnBrk="1" fontAlgn="auto" latinLnBrk="0" hangingPunct="1">
          <a:lnSpc>
            <a:spcPct val="100000"/>
          </a:lnSpc>
          <a:spcBef>
            <a:spcPts val="0"/>
          </a:spcBef>
          <a:spcAft>
            <a:spcPts val="0"/>
          </a:spcAft>
          <a:buClrTx/>
          <a:buSzTx/>
          <a:buFontTx/>
          <a:buNone/>
          <a:tabLst/>
          <a:defRPr sz="900" dirty="0"/>
        </a:defPPr>
      </a:lstStyle>
    </a:tx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WF_2021">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 id="{505D4FC0-6E75-AF4D-B6A6-2225671E4A5A}" vid="{D0BAFC9D-F98E-D747-9BCA-EFB6D5B2F65C}"/>
    </a:ext>
  </a:extLst>
</a:theme>
</file>

<file path=ppt/theme/theme3.xml><?xml version="1.0" encoding="utf-8"?>
<a:theme xmlns:a="http://schemas.openxmlformats.org/drawingml/2006/main" name="3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4.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5.xml><?xml version="1.0" encoding="utf-8"?>
<a:theme xmlns:a="http://schemas.openxmlformats.org/drawingml/2006/main" name="4_Office Theme">
  <a:themeElements>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ctr" anchorCtr="0">
        <a:noAutofit/>
      </a:bodyPr>
      <a:lstStyle>
        <a:defPPr marL="0" marR="0" indent="0" algn="l" defTabSz="1219170" rtl="0" eaLnBrk="1" fontAlgn="auto" latinLnBrk="0" hangingPunct="1">
          <a:lnSpc>
            <a:spcPct val="100000"/>
          </a:lnSpc>
          <a:spcBef>
            <a:spcPts val="0"/>
          </a:spcBef>
          <a:spcAft>
            <a:spcPts val="0"/>
          </a:spcAft>
          <a:buClrTx/>
          <a:buSzTx/>
          <a:buFontTx/>
          <a:buNone/>
          <a:tabLst/>
          <a:defRPr sz="900" dirty="0"/>
        </a:defPPr>
      </a:lstStyle>
    </a:txDef>
  </a:objectDefaults>
  <a:extraClrScheme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3" ma:contentTypeDescription="Create a new document." ma:contentTypeScope="" ma:versionID="3d7e81bc372b3a73e50742b19d1dcbc1">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da2f94c216c490a95acb2fe195904569"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59C324-460F-4D7A-BB3E-DA52A6D9D874}">
  <ds:schemaRefs>
    <ds:schemaRef ds:uri="http://schemas.microsoft.com/sharepoint/v3/contenttype/forms"/>
  </ds:schemaRefs>
</ds:datastoreItem>
</file>

<file path=customXml/itemProps2.xml><?xml version="1.0" encoding="utf-8"?>
<ds:datastoreItem xmlns:ds="http://schemas.openxmlformats.org/officeDocument/2006/customXml" ds:itemID="{65359AAA-2532-4133-B895-33F7979235C9}">
  <ds:schemaRefs>
    <ds:schemaRef ds:uri="http://schemas.microsoft.com/office/2006/metadata/properties"/>
    <ds:schemaRef ds:uri="http://purl.org/dc/terms/"/>
    <ds:schemaRef ds:uri="http://schemas.microsoft.com/office/2006/documentManagement/types"/>
    <ds:schemaRef ds:uri="29e91428-62e1-404e-8dba-d479e0ef01ba"/>
    <ds:schemaRef ds:uri="fd0705cf-2316-48c0-96f8-e5d689de0d99"/>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C29278C-F118-42D8-B415-78AB4DB4E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91428-62e1-404e-8dba-d479e0ef01ba"/>
    <ds:schemaRef ds:uri="fd0705cf-2316-48c0-96f8-e5d689de0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2240</TotalTime>
  <Words>3351</Words>
  <Application>Microsoft Office PowerPoint</Application>
  <PresentationFormat>On-screen Show (4:3)</PresentationFormat>
  <Paragraphs>242</Paragraphs>
  <Slides>21</Slides>
  <Notes>12</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21</vt:i4>
      </vt:variant>
    </vt:vector>
  </HeadingPairs>
  <TitlesOfParts>
    <vt:vector size="46" baseType="lpstr">
      <vt:lpstr>Arial</vt:lpstr>
      <vt:lpstr>Berlingske Serif Text</vt:lpstr>
      <vt:lpstr>Calibri</vt:lpstr>
      <vt:lpstr>Calibri Light</vt:lpstr>
      <vt:lpstr>Georgia</vt:lpstr>
      <vt:lpstr>InterFace</vt:lpstr>
      <vt:lpstr>InterFace XBold</vt:lpstr>
      <vt:lpstr>Open Sans Light</vt:lpstr>
      <vt:lpstr>Segoe UI Light</vt:lpstr>
      <vt:lpstr>System Font Regular</vt:lpstr>
      <vt:lpstr>Trebuchet MS</vt:lpstr>
      <vt:lpstr>2_Office Theme</vt:lpstr>
      <vt:lpstr>CMWF_2021</vt:lpstr>
      <vt:lpstr>3_Office Theme</vt:lpstr>
      <vt:lpstr>1_Office Theme</vt:lpstr>
      <vt:lpstr>4_Office Theme</vt:lpstr>
      <vt:lpstr>5_Office Theme</vt:lpstr>
      <vt:lpstr>6_Office Theme</vt:lpstr>
      <vt:lpstr>7_Office Theme</vt:lpstr>
      <vt:lpstr>8_Office Theme</vt:lpstr>
      <vt:lpstr>9_Office Theme</vt:lpstr>
      <vt:lpstr>11_Office Theme</vt:lpstr>
      <vt:lpstr>12_Office Theme</vt:lpstr>
      <vt:lpstr>13_Office Theme</vt:lpstr>
      <vt:lpstr>15_Office Theme</vt:lpstr>
      <vt:lpstr>More than half of the population under age 65 has coverage through an employer; there has been little change since the ACA became law.</vt:lpstr>
      <vt:lpstr>While nearly all large firms offer health benefits to at least some workers, smaller firms are significantly less likely to do so.</vt:lpstr>
      <vt:lpstr>Workers in industries hardest hit by the pandemic were the least likely to have coverage through their own jobs.</vt:lpstr>
      <vt:lpstr>Six percent of adults reported that they lost employer coverage because of job loss related to the pandemic; 67 percent gained other coverage.</vt:lpstr>
      <vt:lpstr>For a majority of adults who lost employer health insurance during the pandemic, coverage gaps were brief.</vt:lpstr>
      <vt:lpstr>Prices accounted for nearly two-thirds of per-person spending growth in employer plans, 2015–2019.</vt:lpstr>
      <vt:lpstr>Higher prices are associated with higher employer premiums.</vt:lpstr>
      <vt:lpstr>Workers’ premium contributions and deductibles increase with overall spending growth, adding up to 11.6 percent of median income in 2020.</vt:lpstr>
      <vt:lpstr>The number of states where workers spend 10 percent or more of median income on premiums and deductibles has grown over the decade.</vt:lpstr>
      <vt:lpstr>Workers in states with lower median incomes face higher combined premium contributions and deductibles.</vt:lpstr>
      <vt:lpstr>Covered workers in firms with many lower-wage workers contribute more toward their premium than workers in firms with few lower-wage workers.</vt:lpstr>
      <vt:lpstr>Workers spent 8 percent or more of median income on premium contributions in 13 states.</vt:lpstr>
      <vt:lpstr>One-quarter of adults in employer plans are underinsured; the individual market continues to be challenging.</vt:lpstr>
      <vt:lpstr>Deductibles have grown faster than income, taking up larger shares of household budgets, and leaving more people underinsured.</vt:lpstr>
      <vt:lpstr>Average deductibles were 5 percent or more of median income in 22 states.</vt:lpstr>
      <vt:lpstr>About 3 of 10 workers with employer coverage are enrolled in a high-deductible health plan with a savings option, either an HRA or HSA.</vt:lpstr>
      <vt:lpstr>Percentage of workers with deductibles of $1,000 or more, after adjustment for employer account contributions in HDHPs with HRAs and HSAs.</vt:lpstr>
      <vt:lpstr>People with higher deductibles more frequently report financial problems because of medical bills or delaying care because of cost.</vt:lpstr>
      <vt:lpstr>One-third of adults with employer coverage reported problems paying medical bills or that they were paying off medical debt over time.</vt:lpstr>
      <vt:lpstr>Medical bill problems lead to a number of other financial problems.</vt:lpstr>
      <vt:lpstr>One-quarter of people with low incomes in employer plans who are not eligible for  Medicaid in their states spend more than 8.5 percent of their income on premium contributions.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Testimony: The Current Status of Employer Health Insurance Coverage in the United States — Exhibits</dc:title>
  <dc:creator>SRC@CMWF.org</dc:creator>
  <cp:lastModifiedBy>Paul Frame</cp:lastModifiedBy>
  <cp:revision>24</cp:revision>
  <cp:lastPrinted>2019-11-19T22:22:41Z</cp:lastPrinted>
  <dcterms:created xsi:type="dcterms:W3CDTF">2007-03-19T13:30:17Z</dcterms:created>
  <dcterms:modified xsi:type="dcterms:W3CDTF">2021-10-19T20:33:47Z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y fmtid="{D5CDD505-2E9C-101B-9397-08002B2CF9AE}" pid="3" name="Order">
    <vt:r8>6299800</vt:r8>
  </property>
</Properties>
</file>