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3"/>
  </p:notesMasterIdLst>
  <p:handoutMasterIdLst>
    <p:handoutMasterId r:id="rId14"/>
  </p:handoutMasterIdLst>
  <p:sldIdLst>
    <p:sldId id="593" r:id="rId5"/>
    <p:sldId id="598" r:id="rId6"/>
    <p:sldId id="587" r:id="rId7"/>
    <p:sldId id="583" r:id="rId8"/>
    <p:sldId id="603" r:id="rId9"/>
    <p:sldId id="607" r:id="rId10"/>
    <p:sldId id="572" r:id="rId11"/>
    <p:sldId id="578" r:id="rId1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Arnav Shah" initials="AS" lastIdx="32" clrIdx="1">
    <p:extLst>
      <p:ext uri="{19B8F6BF-5375-455C-9EA6-DF929625EA0E}">
        <p15:presenceInfo xmlns:p15="http://schemas.microsoft.com/office/powerpoint/2012/main" userId="S::AS@cmwf.org::5ebc33c2-31f8-4d34-9c84-ecd25ff70f5f" providerId="AD"/>
      </p:ext>
    </p:extLst>
  </p:cmAuthor>
  <p:cmAuthor id="3" name="Michelle M. Doty" initials="MD" lastIdx="2" clrIdx="2">
    <p:extLst>
      <p:ext uri="{19B8F6BF-5375-455C-9EA6-DF929625EA0E}">
        <p15:presenceInfo xmlns:p15="http://schemas.microsoft.com/office/powerpoint/2012/main" userId="S::mmd@cmwf.org::52ae03e3-3a92-4d81-b138-f181708e73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89F92D-99A1-43D3-B3FD-126C75CE5FAC}" v="4" dt="2021-10-12T20:00:45.8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30"/>
    <p:restoredTop sz="96357" autoAdjust="0"/>
  </p:normalViewPr>
  <p:slideViewPr>
    <p:cSldViewPr snapToGrid="0" snapToObjects="1">
      <p:cViewPr varScale="1">
        <p:scale>
          <a:sx n="114" d="100"/>
          <a:sy n="114" d="100"/>
        </p:scale>
        <p:origin x="1218" y="102"/>
      </p:cViewPr>
      <p:guideLst>
        <p:guide orient="horz" pos="1570"/>
        <p:guide pos="2988"/>
        <p:guide orient="horz" pos="1094"/>
        <p:guide pos="249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6E89F92D-99A1-43D3-B3FD-126C75CE5FAC}"/>
    <pc:docChg chg="custSel modSld">
      <pc:chgData name="Paul Frame" userId="ded3f5c5-00e7-408d-9358-fc292cfa5078" providerId="ADAL" clId="{6E89F92D-99A1-43D3-B3FD-126C75CE5FAC}" dt="2021-10-12T18:45:25.334" v="4" actId="27636"/>
      <pc:docMkLst>
        <pc:docMk/>
      </pc:docMkLst>
      <pc:sldChg chg="modSp mod">
        <pc:chgData name="Paul Frame" userId="ded3f5c5-00e7-408d-9358-fc292cfa5078" providerId="ADAL" clId="{6E89F92D-99A1-43D3-B3FD-126C75CE5FAC}" dt="2021-10-12T18:45:25.334" v="4" actId="27636"/>
        <pc:sldMkLst>
          <pc:docMk/>
          <pc:sldMk cId="747020151" sldId="603"/>
        </pc:sldMkLst>
        <pc:spChg chg="mod">
          <ac:chgData name="Paul Frame" userId="ded3f5c5-00e7-408d-9358-fc292cfa5078" providerId="ADAL" clId="{6E89F92D-99A1-43D3-B3FD-126C75CE5FAC}" dt="2021-10-12T18:45:25.334" v="4" actId="27636"/>
          <ac:spMkLst>
            <pc:docMk/>
            <pc:sldMk cId="747020151" sldId="603"/>
            <ac:spMk id="4" creationId="{00000000-0000-0000-0000-000000000000}"/>
          </ac:spMkLst>
        </pc:spChg>
      </pc:sldChg>
    </pc:docChg>
  </pc:docChgLst>
  <pc:docChgLst>
    <pc:chgData name="Jen Wilson" userId="000f367a-3246-491c-88b4-803a33f58a8b" providerId="ADAL" clId="{25095F27-1CEA-E84B-8CC0-0B11A8A1E941}"/>
    <pc:docChg chg="undo custSel modSld">
      <pc:chgData name="Jen Wilson" userId="000f367a-3246-491c-88b4-803a33f58a8b" providerId="ADAL" clId="{25095F27-1CEA-E84B-8CC0-0B11A8A1E941}" dt="2021-10-05T20:48:59.682" v="83" actId="20577"/>
      <pc:docMkLst>
        <pc:docMk/>
      </pc:docMkLst>
      <pc:sldChg chg="addSp delSp modSp mod">
        <pc:chgData name="Jen Wilson" userId="000f367a-3246-491c-88b4-803a33f58a8b" providerId="ADAL" clId="{25095F27-1CEA-E84B-8CC0-0B11A8A1E941}" dt="2021-10-05T20:48:31.266" v="60" actId="20577"/>
        <pc:sldMkLst>
          <pc:docMk/>
          <pc:sldMk cId="3028933810" sldId="572"/>
        </pc:sldMkLst>
        <pc:spChg chg="add mod">
          <ac:chgData name="Jen Wilson" userId="000f367a-3246-491c-88b4-803a33f58a8b" providerId="ADAL" clId="{25095F27-1CEA-E84B-8CC0-0B11A8A1E941}" dt="2021-10-05T20:48:31.266" v="60" actId="20577"/>
          <ac:spMkLst>
            <pc:docMk/>
            <pc:sldMk cId="3028933810" sldId="572"/>
            <ac:spMk id="3" creationId="{BC77957A-B38E-CF4B-B2CC-77FBE7957A19}"/>
          </ac:spMkLst>
        </pc:spChg>
        <pc:spChg chg="del mod">
          <ac:chgData name="Jen Wilson" userId="000f367a-3246-491c-88b4-803a33f58a8b" providerId="ADAL" clId="{25095F27-1CEA-E84B-8CC0-0B11A8A1E941}" dt="2021-10-05T20:48:29.532" v="58" actId="478"/>
          <ac:spMkLst>
            <pc:docMk/>
            <pc:sldMk cId="3028933810" sldId="572"/>
            <ac:spMk id="4" creationId="{00000000-0000-0000-0000-000000000000}"/>
          </ac:spMkLst>
        </pc:spChg>
      </pc:sldChg>
      <pc:sldChg chg="addSp delSp modSp mod">
        <pc:chgData name="Jen Wilson" userId="000f367a-3246-491c-88b4-803a33f58a8b" providerId="ADAL" clId="{25095F27-1CEA-E84B-8CC0-0B11A8A1E941}" dt="2021-10-05T20:48:59.682" v="83" actId="20577"/>
        <pc:sldMkLst>
          <pc:docMk/>
          <pc:sldMk cId="3174709307" sldId="578"/>
        </pc:sldMkLst>
        <pc:spChg chg="add mod">
          <ac:chgData name="Jen Wilson" userId="000f367a-3246-491c-88b4-803a33f58a8b" providerId="ADAL" clId="{25095F27-1CEA-E84B-8CC0-0B11A8A1E941}" dt="2021-10-05T20:48:59.682" v="83" actId="20577"/>
          <ac:spMkLst>
            <pc:docMk/>
            <pc:sldMk cId="3174709307" sldId="578"/>
            <ac:spMk id="3" creationId="{CCF08B1A-B79D-FB4D-8D74-C76D7882CBEF}"/>
          </ac:spMkLst>
        </pc:spChg>
        <pc:spChg chg="del mod">
          <ac:chgData name="Jen Wilson" userId="000f367a-3246-491c-88b4-803a33f58a8b" providerId="ADAL" clId="{25095F27-1CEA-E84B-8CC0-0B11A8A1E941}" dt="2021-10-05T20:48:58.250" v="81" actId="478"/>
          <ac:spMkLst>
            <pc:docMk/>
            <pc:sldMk cId="3174709307" sldId="578"/>
            <ac:spMk id="4" creationId="{00000000-0000-0000-0000-000000000000}"/>
          </ac:spMkLst>
        </pc:spChg>
      </pc:sldChg>
      <pc:sldChg chg="modSp mod">
        <pc:chgData name="Jen Wilson" userId="000f367a-3246-491c-88b4-803a33f58a8b" providerId="ADAL" clId="{25095F27-1CEA-E84B-8CC0-0B11A8A1E941}" dt="2021-10-05T20:47:34.330" v="22" actId="20577"/>
        <pc:sldMkLst>
          <pc:docMk/>
          <pc:sldMk cId="2648047404" sldId="583"/>
        </pc:sldMkLst>
        <pc:spChg chg="mod">
          <ac:chgData name="Jen Wilson" userId="000f367a-3246-491c-88b4-803a33f58a8b" providerId="ADAL" clId="{25095F27-1CEA-E84B-8CC0-0B11A8A1E941}" dt="2021-10-05T20:47:34.330" v="22" actId="20577"/>
          <ac:spMkLst>
            <pc:docMk/>
            <pc:sldMk cId="2648047404" sldId="583"/>
            <ac:spMk id="4" creationId="{00000000-0000-0000-0000-000000000000}"/>
          </ac:spMkLst>
        </pc:spChg>
      </pc:sldChg>
      <pc:sldChg chg="modSp mod">
        <pc:chgData name="Jen Wilson" userId="000f367a-3246-491c-88b4-803a33f58a8b" providerId="ADAL" clId="{25095F27-1CEA-E84B-8CC0-0B11A8A1E941}" dt="2021-10-05T20:47:18.723" v="15" actId="20577"/>
        <pc:sldMkLst>
          <pc:docMk/>
          <pc:sldMk cId="2416570791" sldId="587"/>
        </pc:sldMkLst>
        <pc:spChg chg="mod">
          <ac:chgData name="Jen Wilson" userId="000f367a-3246-491c-88b4-803a33f58a8b" providerId="ADAL" clId="{25095F27-1CEA-E84B-8CC0-0B11A8A1E941}" dt="2021-10-05T20:47:18.723" v="15" actId="20577"/>
          <ac:spMkLst>
            <pc:docMk/>
            <pc:sldMk cId="2416570791" sldId="587"/>
            <ac:spMk id="4" creationId="{00000000-0000-0000-0000-000000000000}"/>
          </ac:spMkLst>
        </pc:spChg>
      </pc:sldChg>
      <pc:sldChg chg="modSp mod">
        <pc:chgData name="Jen Wilson" userId="000f367a-3246-491c-88b4-803a33f58a8b" providerId="ADAL" clId="{25095F27-1CEA-E84B-8CC0-0B11A8A1E941}" dt="2021-10-05T20:46:52.701" v="7" actId="20577"/>
        <pc:sldMkLst>
          <pc:docMk/>
          <pc:sldMk cId="3558642372" sldId="598"/>
        </pc:sldMkLst>
        <pc:spChg chg="mod">
          <ac:chgData name="Jen Wilson" userId="000f367a-3246-491c-88b4-803a33f58a8b" providerId="ADAL" clId="{25095F27-1CEA-E84B-8CC0-0B11A8A1E941}" dt="2021-10-05T20:46:52.701" v="7" actId="20577"/>
          <ac:spMkLst>
            <pc:docMk/>
            <pc:sldMk cId="3558642372" sldId="598"/>
            <ac:spMk id="4" creationId="{00000000-0000-0000-0000-000000000000}"/>
          </ac:spMkLst>
        </pc:spChg>
      </pc:sldChg>
      <pc:sldChg chg="modSp mod">
        <pc:chgData name="Jen Wilson" userId="000f367a-3246-491c-88b4-803a33f58a8b" providerId="ADAL" clId="{25095F27-1CEA-E84B-8CC0-0B11A8A1E941}" dt="2021-10-05T20:47:47.444" v="36" actId="20577"/>
        <pc:sldMkLst>
          <pc:docMk/>
          <pc:sldMk cId="747020151" sldId="603"/>
        </pc:sldMkLst>
        <pc:spChg chg="mod">
          <ac:chgData name="Jen Wilson" userId="000f367a-3246-491c-88b4-803a33f58a8b" providerId="ADAL" clId="{25095F27-1CEA-E84B-8CC0-0B11A8A1E941}" dt="2021-10-05T20:47:47.444" v="36" actId="20577"/>
          <ac:spMkLst>
            <pc:docMk/>
            <pc:sldMk cId="747020151" sldId="603"/>
            <ac:spMk id="4" creationId="{00000000-0000-0000-0000-000000000000}"/>
          </ac:spMkLst>
        </pc:spChg>
      </pc:sldChg>
      <pc:sldChg chg="addSp delSp modSp mod chgLayout">
        <pc:chgData name="Jen Wilson" userId="000f367a-3246-491c-88b4-803a33f58a8b" providerId="ADAL" clId="{25095F27-1CEA-E84B-8CC0-0B11A8A1E941}" dt="2021-10-05T20:48:36.506" v="63" actId="20577"/>
        <pc:sldMkLst>
          <pc:docMk/>
          <pc:sldMk cId="251402589" sldId="607"/>
        </pc:sldMkLst>
        <pc:spChg chg="add del mod">
          <ac:chgData name="Jen Wilson" userId="000f367a-3246-491c-88b4-803a33f58a8b" providerId="ADAL" clId="{25095F27-1CEA-E84B-8CC0-0B11A8A1E941}" dt="2021-10-05T20:48:24.334" v="57" actId="6264"/>
          <ac:spMkLst>
            <pc:docMk/>
            <pc:sldMk cId="251402589" sldId="607"/>
            <ac:spMk id="2" creationId="{4E951CCC-7563-444D-9C46-8206FAD145C0}"/>
          </ac:spMkLst>
        </pc:spChg>
        <pc:spChg chg="mod ord">
          <ac:chgData name="Jen Wilson" userId="000f367a-3246-491c-88b4-803a33f58a8b" providerId="ADAL" clId="{25095F27-1CEA-E84B-8CC0-0B11A8A1E941}" dt="2021-10-05T20:48:24.334" v="57" actId="6264"/>
          <ac:spMkLst>
            <pc:docMk/>
            <pc:sldMk cId="251402589" sldId="607"/>
            <ac:spMk id="3" creationId="{00000000-0000-0000-0000-000000000000}"/>
          </ac:spMkLst>
        </pc:spChg>
        <pc:spChg chg="del mod ord">
          <ac:chgData name="Jen Wilson" userId="000f367a-3246-491c-88b4-803a33f58a8b" providerId="ADAL" clId="{25095F27-1CEA-E84B-8CC0-0B11A8A1E941}" dt="2021-10-05T20:48:35.074" v="61" actId="478"/>
          <ac:spMkLst>
            <pc:docMk/>
            <pc:sldMk cId="251402589" sldId="607"/>
            <ac:spMk id="4" creationId="{00000000-0000-0000-0000-000000000000}"/>
          </ac:spMkLst>
        </pc:spChg>
        <pc:spChg chg="mod ord">
          <ac:chgData name="Jen Wilson" userId="000f367a-3246-491c-88b4-803a33f58a8b" providerId="ADAL" clId="{25095F27-1CEA-E84B-8CC0-0B11A8A1E941}" dt="2021-10-05T20:48:24.334" v="57" actId="6264"/>
          <ac:spMkLst>
            <pc:docMk/>
            <pc:sldMk cId="251402589" sldId="607"/>
            <ac:spMk id="5" creationId="{00000000-0000-0000-0000-000000000000}"/>
          </ac:spMkLst>
        </pc:spChg>
        <pc:spChg chg="add del mod">
          <ac:chgData name="Jen Wilson" userId="000f367a-3246-491c-88b4-803a33f58a8b" providerId="ADAL" clId="{25095F27-1CEA-E84B-8CC0-0B11A8A1E941}" dt="2021-10-05T20:48:24.334" v="57" actId="6264"/>
          <ac:spMkLst>
            <pc:docMk/>
            <pc:sldMk cId="251402589" sldId="607"/>
            <ac:spMk id="6" creationId="{66614B85-97B2-1D46-ADBB-41C7391CD980}"/>
          </ac:spMkLst>
        </pc:spChg>
        <pc:spChg chg="add del mod">
          <ac:chgData name="Jen Wilson" userId="000f367a-3246-491c-88b4-803a33f58a8b" providerId="ADAL" clId="{25095F27-1CEA-E84B-8CC0-0B11A8A1E941}" dt="2021-10-05T20:48:24.334" v="57" actId="6264"/>
          <ac:spMkLst>
            <pc:docMk/>
            <pc:sldMk cId="251402589" sldId="607"/>
            <ac:spMk id="7" creationId="{B55544A1-31BB-BD46-B2F3-E61CB367775C}"/>
          </ac:spMkLst>
        </pc:spChg>
        <pc:spChg chg="add del mod">
          <ac:chgData name="Jen Wilson" userId="000f367a-3246-491c-88b4-803a33f58a8b" providerId="ADAL" clId="{25095F27-1CEA-E84B-8CC0-0B11A8A1E941}" dt="2021-10-05T20:48:24.334" v="57" actId="6264"/>
          <ac:spMkLst>
            <pc:docMk/>
            <pc:sldMk cId="251402589" sldId="607"/>
            <ac:spMk id="9" creationId="{274F9535-75D3-514C-901A-F488D0952AC6}"/>
          </ac:spMkLst>
        </pc:spChg>
        <pc:spChg chg="add mod">
          <ac:chgData name="Jen Wilson" userId="000f367a-3246-491c-88b4-803a33f58a8b" providerId="ADAL" clId="{25095F27-1CEA-E84B-8CC0-0B11A8A1E941}" dt="2021-10-05T20:48:36.506" v="63" actId="20577"/>
          <ac:spMkLst>
            <pc:docMk/>
            <pc:sldMk cId="251402589" sldId="607"/>
            <ac:spMk id="12" creationId="{E2367C3B-A32A-6243-A4BC-351437193EFE}"/>
          </ac:spMkLst>
        </pc:spChg>
        <pc:graphicFrameChg chg="mod ord">
          <ac:chgData name="Jen Wilson" userId="000f367a-3246-491c-88b4-803a33f58a8b" providerId="ADAL" clId="{25095F27-1CEA-E84B-8CC0-0B11A8A1E941}" dt="2021-10-05T20:48:24.334" v="57" actId="6264"/>
          <ac:graphicFrameMkLst>
            <pc:docMk/>
            <pc:sldMk cId="251402589" sldId="607"/>
            <ac:graphicFrameMk id="8" creationId="{00000000-0000-0000-0000-000000000000}"/>
          </ac:graphicFrameMkLst>
        </pc:graphicFrameChg>
      </pc:sldChg>
    </pc:docChg>
  </pc:docChgLst>
  <pc:docChgLst>
    <pc:chgData name="Paul" userId="ded3f5c5-00e7-408d-9358-fc292cfa5078" providerId="ADAL" clId="{1FBFC927-54C5-4A15-B131-7C28C4BD941E}"/>
    <pc:docChg chg="undo custSel modSld modMainMaster">
      <pc:chgData name="Paul" userId="ded3f5c5-00e7-408d-9358-fc292cfa5078" providerId="ADAL" clId="{1FBFC927-54C5-4A15-B131-7C28C4BD941E}" dt="2021-10-08T19:30:58.806" v="329" actId="20577"/>
      <pc:docMkLst>
        <pc:docMk/>
      </pc:docMkLst>
      <pc:sldChg chg="modSp mod modNotesTx">
        <pc:chgData name="Paul" userId="ded3f5c5-00e7-408d-9358-fc292cfa5078" providerId="ADAL" clId="{1FBFC927-54C5-4A15-B131-7C28C4BD941E}" dt="2021-10-08T18:54:03.035" v="318"/>
        <pc:sldMkLst>
          <pc:docMk/>
          <pc:sldMk cId="3028933810" sldId="572"/>
        </pc:sldMkLst>
        <pc:spChg chg="mod">
          <ac:chgData name="Paul" userId="ded3f5c5-00e7-408d-9358-fc292cfa5078" providerId="ADAL" clId="{1FBFC927-54C5-4A15-B131-7C28C4BD941E}" dt="2021-10-08T18:54:03.035" v="318"/>
          <ac:spMkLst>
            <pc:docMk/>
            <pc:sldMk cId="3028933810" sldId="572"/>
            <ac:spMk id="3" creationId="{BC77957A-B38E-CF4B-B2CC-77FBE7957A19}"/>
          </ac:spMkLst>
        </pc:spChg>
        <pc:spChg chg="mod">
          <ac:chgData name="Paul" userId="ded3f5c5-00e7-408d-9358-fc292cfa5078" providerId="ADAL" clId="{1FBFC927-54C5-4A15-B131-7C28C4BD941E}" dt="2021-10-08T16:19:01.193" v="79" actId="20577"/>
          <ac:spMkLst>
            <pc:docMk/>
            <pc:sldMk cId="3028933810" sldId="572"/>
            <ac:spMk id="5" creationId="{00000000-0000-0000-0000-000000000000}"/>
          </ac:spMkLst>
        </pc:spChg>
      </pc:sldChg>
      <pc:sldChg chg="modSp mod modNotesTx">
        <pc:chgData name="Paul" userId="ded3f5c5-00e7-408d-9358-fc292cfa5078" providerId="ADAL" clId="{1FBFC927-54C5-4A15-B131-7C28C4BD941E}" dt="2021-10-08T17:37:15.681" v="291" actId="6549"/>
        <pc:sldMkLst>
          <pc:docMk/>
          <pc:sldMk cId="3174709307" sldId="578"/>
        </pc:sldMkLst>
        <pc:spChg chg="mod">
          <ac:chgData name="Paul" userId="ded3f5c5-00e7-408d-9358-fc292cfa5078" providerId="ADAL" clId="{1FBFC927-54C5-4A15-B131-7C28C4BD941E}" dt="2021-10-08T17:37:15.681" v="291" actId="6549"/>
          <ac:spMkLst>
            <pc:docMk/>
            <pc:sldMk cId="3174709307" sldId="578"/>
            <ac:spMk id="3" creationId="{CCF08B1A-B79D-FB4D-8D74-C76D7882CBEF}"/>
          </ac:spMkLst>
        </pc:spChg>
        <pc:spChg chg="mod">
          <ac:chgData name="Paul" userId="ded3f5c5-00e7-408d-9358-fc292cfa5078" providerId="ADAL" clId="{1FBFC927-54C5-4A15-B131-7C28C4BD941E}" dt="2021-10-08T16:17:30.082" v="45" actId="20577"/>
          <ac:spMkLst>
            <pc:docMk/>
            <pc:sldMk cId="3174709307" sldId="578"/>
            <ac:spMk id="5" creationId="{00000000-0000-0000-0000-000000000000}"/>
          </ac:spMkLst>
        </pc:spChg>
      </pc:sldChg>
      <pc:sldChg chg="modSp mod modNotesTx">
        <pc:chgData name="Paul" userId="ded3f5c5-00e7-408d-9358-fc292cfa5078" providerId="ADAL" clId="{1FBFC927-54C5-4A15-B131-7C28C4BD941E}" dt="2021-10-08T19:26:03.036" v="328" actId="20577"/>
        <pc:sldMkLst>
          <pc:docMk/>
          <pc:sldMk cId="2648047404" sldId="583"/>
        </pc:sldMkLst>
        <pc:spChg chg="mod">
          <ac:chgData name="Paul" userId="ded3f5c5-00e7-408d-9358-fc292cfa5078" providerId="ADAL" clId="{1FBFC927-54C5-4A15-B131-7C28C4BD941E}" dt="2021-10-08T19:26:03.036" v="328" actId="20577"/>
          <ac:spMkLst>
            <pc:docMk/>
            <pc:sldMk cId="2648047404" sldId="583"/>
            <ac:spMk id="4" creationId="{00000000-0000-0000-0000-000000000000}"/>
          </ac:spMkLst>
        </pc:spChg>
        <pc:spChg chg="mod">
          <ac:chgData name="Paul" userId="ded3f5c5-00e7-408d-9358-fc292cfa5078" providerId="ADAL" clId="{1FBFC927-54C5-4A15-B131-7C28C4BD941E}" dt="2021-10-08T16:17:14.148" v="39" actId="20577"/>
          <ac:spMkLst>
            <pc:docMk/>
            <pc:sldMk cId="2648047404" sldId="583"/>
            <ac:spMk id="5" creationId="{00000000-0000-0000-0000-000000000000}"/>
          </ac:spMkLst>
        </pc:spChg>
      </pc:sldChg>
      <pc:sldChg chg="modSp mod modNotesTx">
        <pc:chgData name="Paul" userId="ded3f5c5-00e7-408d-9358-fc292cfa5078" providerId="ADAL" clId="{1FBFC927-54C5-4A15-B131-7C28C4BD941E}" dt="2021-10-08T17:38:50.621" v="302" actId="6549"/>
        <pc:sldMkLst>
          <pc:docMk/>
          <pc:sldMk cId="2416570791" sldId="587"/>
        </pc:sldMkLst>
        <pc:spChg chg="mod">
          <ac:chgData name="Paul" userId="ded3f5c5-00e7-408d-9358-fc292cfa5078" providerId="ADAL" clId="{1FBFC927-54C5-4A15-B131-7C28C4BD941E}" dt="2021-10-08T17:34:18.830" v="236" actId="20577"/>
          <ac:spMkLst>
            <pc:docMk/>
            <pc:sldMk cId="2416570791" sldId="587"/>
            <ac:spMk id="4" creationId="{00000000-0000-0000-0000-000000000000}"/>
          </ac:spMkLst>
        </pc:spChg>
        <pc:spChg chg="mod">
          <ac:chgData name="Paul" userId="ded3f5c5-00e7-408d-9358-fc292cfa5078" providerId="ADAL" clId="{1FBFC927-54C5-4A15-B131-7C28C4BD941E}" dt="2021-10-08T16:17:04.618" v="38" actId="20577"/>
          <ac:spMkLst>
            <pc:docMk/>
            <pc:sldMk cId="2416570791" sldId="587"/>
            <ac:spMk id="5" creationId="{00000000-0000-0000-0000-000000000000}"/>
          </ac:spMkLst>
        </pc:spChg>
        <pc:spChg chg="mod">
          <ac:chgData name="Paul" userId="ded3f5c5-00e7-408d-9358-fc292cfa5078" providerId="ADAL" clId="{1FBFC927-54C5-4A15-B131-7C28C4BD941E}" dt="2021-10-08T17:38:50.621" v="302" actId="6549"/>
          <ac:spMkLst>
            <pc:docMk/>
            <pc:sldMk cId="2416570791" sldId="587"/>
            <ac:spMk id="9" creationId="{00000000-0000-0000-0000-000000000000}"/>
          </ac:spMkLst>
        </pc:spChg>
      </pc:sldChg>
      <pc:sldChg chg="modSp mod modNotesTx">
        <pc:chgData name="Paul" userId="ded3f5c5-00e7-408d-9358-fc292cfa5078" providerId="ADAL" clId="{1FBFC927-54C5-4A15-B131-7C28C4BD941E}" dt="2021-10-08T18:54:20.704" v="319" actId="20577"/>
        <pc:sldMkLst>
          <pc:docMk/>
          <pc:sldMk cId="4293437403" sldId="593"/>
        </pc:sldMkLst>
        <pc:spChg chg="mod">
          <ac:chgData name="Paul" userId="ded3f5c5-00e7-408d-9358-fc292cfa5078" providerId="ADAL" clId="{1FBFC927-54C5-4A15-B131-7C28C4BD941E}" dt="2021-10-08T18:54:20.704" v="319" actId="20577"/>
          <ac:spMkLst>
            <pc:docMk/>
            <pc:sldMk cId="4293437403" sldId="593"/>
            <ac:spMk id="4" creationId="{00000000-0000-0000-0000-000000000000}"/>
          </ac:spMkLst>
        </pc:spChg>
        <pc:spChg chg="mod">
          <ac:chgData name="Paul" userId="ded3f5c5-00e7-408d-9358-fc292cfa5078" providerId="ADAL" clId="{1FBFC927-54C5-4A15-B131-7C28C4BD941E}" dt="2021-10-08T16:16:57.288" v="36" actId="20577"/>
          <ac:spMkLst>
            <pc:docMk/>
            <pc:sldMk cId="4293437403" sldId="593"/>
            <ac:spMk id="5" creationId="{00000000-0000-0000-0000-000000000000}"/>
          </ac:spMkLst>
        </pc:spChg>
      </pc:sldChg>
      <pc:sldChg chg="modSp mod modNotesTx">
        <pc:chgData name="Paul" userId="ded3f5c5-00e7-408d-9358-fc292cfa5078" providerId="ADAL" clId="{1FBFC927-54C5-4A15-B131-7C28C4BD941E}" dt="2021-10-08T19:14:14.582" v="327"/>
        <pc:sldMkLst>
          <pc:docMk/>
          <pc:sldMk cId="3558642372" sldId="598"/>
        </pc:sldMkLst>
        <pc:spChg chg="mod">
          <ac:chgData name="Paul" userId="ded3f5c5-00e7-408d-9358-fc292cfa5078" providerId="ADAL" clId="{1FBFC927-54C5-4A15-B131-7C28C4BD941E}" dt="2021-10-08T16:21:10.283" v="98" actId="20577"/>
          <ac:spMkLst>
            <pc:docMk/>
            <pc:sldMk cId="3558642372" sldId="598"/>
            <ac:spMk id="2" creationId="{00000000-0000-0000-0000-000000000000}"/>
          </ac:spMkLst>
        </pc:spChg>
        <pc:spChg chg="mod">
          <ac:chgData name="Paul" userId="ded3f5c5-00e7-408d-9358-fc292cfa5078" providerId="ADAL" clId="{1FBFC927-54C5-4A15-B131-7C28C4BD941E}" dt="2021-10-08T19:06:45.598" v="320" actId="20577"/>
          <ac:spMkLst>
            <pc:docMk/>
            <pc:sldMk cId="3558642372" sldId="598"/>
            <ac:spMk id="4" creationId="{00000000-0000-0000-0000-000000000000}"/>
          </ac:spMkLst>
        </pc:spChg>
        <pc:spChg chg="mod">
          <ac:chgData name="Paul" userId="ded3f5c5-00e7-408d-9358-fc292cfa5078" providerId="ADAL" clId="{1FBFC927-54C5-4A15-B131-7C28C4BD941E}" dt="2021-10-08T16:17:00.927" v="37" actId="20577"/>
          <ac:spMkLst>
            <pc:docMk/>
            <pc:sldMk cId="3558642372" sldId="598"/>
            <ac:spMk id="5" creationId="{00000000-0000-0000-0000-000000000000}"/>
          </ac:spMkLst>
        </pc:spChg>
        <pc:spChg chg="mod">
          <ac:chgData name="Paul" userId="ded3f5c5-00e7-408d-9358-fc292cfa5078" providerId="ADAL" clId="{1FBFC927-54C5-4A15-B131-7C28C4BD941E}" dt="2021-10-08T16:21:12.743" v="99" actId="20577"/>
          <ac:spMkLst>
            <pc:docMk/>
            <pc:sldMk cId="3558642372" sldId="598"/>
            <ac:spMk id="13" creationId="{93F33096-0D0F-8F40-992F-F2923C968BAE}"/>
          </ac:spMkLst>
        </pc:spChg>
        <pc:spChg chg="mod">
          <ac:chgData name="Paul" userId="ded3f5c5-00e7-408d-9358-fc292cfa5078" providerId="ADAL" clId="{1FBFC927-54C5-4A15-B131-7C28C4BD941E}" dt="2021-10-08T16:21:15.968" v="100" actId="20577"/>
          <ac:spMkLst>
            <pc:docMk/>
            <pc:sldMk cId="3558642372" sldId="598"/>
            <ac:spMk id="14" creationId="{3D6324E6-64CA-0F46-B121-5A77F61B8C09}"/>
          </ac:spMkLst>
        </pc:spChg>
        <pc:graphicFrameChg chg="mod">
          <ac:chgData name="Paul" userId="ded3f5c5-00e7-408d-9358-fc292cfa5078" providerId="ADAL" clId="{1FBFC927-54C5-4A15-B131-7C28C4BD941E}" dt="2021-10-08T19:14:14.582" v="327"/>
          <ac:graphicFrameMkLst>
            <pc:docMk/>
            <pc:sldMk cId="3558642372" sldId="598"/>
            <ac:graphicFrameMk id="21" creationId="{00000000-0000-0000-0000-000000000000}"/>
          </ac:graphicFrameMkLst>
        </pc:graphicFrameChg>
      </pc:sldChg>
      <pc:sldChg chg="modSp mod modNotesTx">
        <pc:chgData name="Paul" userId="ded3f5c5-00e7-408d-9358-fc292cfa5078" providerId="ADAL" clId="{1FBFC927-54C5-4A15-B131-7C28C4BD941E}" dt="2021-10-08T19:30:58.806" v="329" actId="20577"/>
        <pc:sldMkLst>
          <pc:docMk/>
          <pc:sldMk cId="747020151" sldId="603"/>
        </pc:sldMkLst>
        <pc:spChg chg="mod">
          <ac:chgData name="Paul" userId="ded3f5c5-00e7-408d-9358-fc292cfa5078" providerId="ADAL" clId="{1FBFC927-54C5-4A15-B131-7C28C4BD941E}" dt="2021-10-08T19:30:58.806" v="329" actId="20577"/>
          <ac:spMkLst>
            <pc:docMk/>
            <pc:sldMk cId="747020151" sldId="603"/>
            <ac:spMk id="4" creationId="{00000000-0000-0000-0000-000000000000}"/>
          </ac:spMkLst>
        </pc:spChg>
        <pc:spChg chg="mod">
          <ac:chgData name="Paul" userId="ded3f5c5-00e7-408d-9358-fc292cfa5078" providerId="ADAL" clId="{1FBFC927-54C5-4A15-B131-7C28C4BD941E}" dt="2021-10-08T16:17:18.093" v="41" actId="20577"/>
          <ac:spMkLst>
            <pc:docMk/>
            <pc:sldMk cId="747020151" sldId="603"/>
            <ac:spMk id="5" creationId="{00000000-0000-0000-0000-000000000000}"/>
          </ac:spMkLst>
        </pc:spChg>
      </pc:sldChg>
      <pc:sldChg chg="modSp mod modNotesTx">
        <pc:chgData name="Paul" userId="ded3f5c5-00e7-408d-9358-fc292cfa5078" providerId="ADAL" clId="{1FBFC927-54C5-4A15-B131-7C28C4BD941E}" dt="2021-10-08T18:46:13.011" v="317" actId="20577"/>
        <pc:sldMkLst>
          <pc:docMk/>
          <pc:sldMk cId="251402589" sldId="607"/>
        </pc:sldMkLst>
        <pc:spChg chg="mod">
          <ac:chgData name="Paul" userId="ded3f5c5-00e7-408d-9358-fc292cfa5078" providerId="ADAL" clId="{1FBFC927-54C5-4A15-B131-7C28C4BD941E}" dt="2021-10-08T18:43:49.776" v="316" actId="20577"/>
          <ac:spMkLst>
            <pc:docMk/>
            <pc:sldMk cId="251402589" sldId="607"/>
            <ac:spMk id="5" creationId="{00000000-0000-0000-0000-000000000000}"/>
          </ac:spMkLst>
        </pc:spChg>
        <pc:spChg chg="mod">
          <ac:chgData name="Paul" userId="ded3f5c5-00e7-408d-9358-fc292cfa5078" providerId="ADAL" clId="{1FBFC927-54C5-4A15-B131-7C28C4BD941E}" dt="2021-10-08T18:46:13.011" v="317" actId="20577"/>
          <ac:spMkLst>
            <pc:docMk/>
            <pc:sldMk cId="251402589" sldId="607"/>
            <ac:spMk id="10" creationId="{5B52A997-2C7A-2445-B05B-619A59CC05B5}"/>
          </ac:spMkLst>
        </pc:spChg>
        <pc:spChg chg="mod">
          <ac:chgData name="Paul" userId="ded3f5c5-00e7-408d-9358-fc292cfa5078" providerId="ADAL" clId="{1FBFC927-54C5-4A15-B131-7C28C4BD941E}" dt="2021-10-08T17:36:28.206" v="269" actId="6549"/>
          <ac:spMkLst>
            <pc:docMk/>
            <pc:sldMk cId="251402589" sldId="607"/>
            <ac:spMk id="12" creationId="{E2367C3B-A32A-6243-A4BC-351437193EFE}"/>
          </ac:spMkLst>
        </pc:spChg>
      </pc:sldChg>
      <pc:sldMasterChg chg="modSldLayout">
        <pc:chgData name="Paul" userId="ded3f5c5-00e7-408d-9358-fc292cfa5078" providerId="ADAL" clId="{1FBFC927-54C5-4A15-B131-7C28C4BD941E}" dt="2021-10-08T16:01:41.873" v="34"/>
        <pc:sldMasterMkLst>
          <pc:docMk/>
          <pc:sldMasterMk cId="2139821026" sldId="2147483723"/>
        </pc:sldMasterMkLst>
        <pc:sldLayoutChg chg="modSp mod">
          <pc:chgData name="Paul" userId="ded3f5c5-00e7-408d-9358-fc292cfa5078" providerId="ADAL" clId="{1FBFC927-54C5-4A15-B131-7C28C4BD941E}" dt="2021-10-08T16:01:41.873" v="34"/>
          <pc:sldLayoutMkLst>
            <pc:docMk/>
            <pc:sldMasterMk cId="2139821026" sldId="2147483723"/>
            <pc:sldLayoutMk cId="1186787598" sldId="2147483743"/>
          </pc:sldLayoutMkLst>
          <pc:spChg chg="mod">
            <ac:chgData name="Paul" userId="ded3f5c5-00e7-408d-9358-fc292cfa5078" providerId="ADAL" clId="{1FBFC927-54C5-4A15-B131-7C28C4BD941E}" dt="2021-10-08T16:01:41.873" v="34"/>
            <ac:spMkLst>
              <pc:docMk/>
              <pc:sldMasterMk cId="2139821026" sldId="2147483723"/>
              <pc:sldLayoutMk cId="1186787598" sldId="2147483743"/>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9.7405962057514922E-2"/>
          <c:w val="1"/>
          <c:h val="0.77356423930979756"/>
        </c:manualLayout>
      </c:layout>
      <c:barChart>
        <c:barDir val="col"/>
        <c:grouping val="clustered"/>
        <c:varyColors val="0"/>
        <c:ser>
          <c:idx val="0"/>
          <c:order val="0"/>
          <c:tx>
            <c:strRef>
              <c:f>Sheet1!$B$1</c:f>
              <c:strCache>
                <c:ptCount val="1"/>
                <c:pt idx="0">
                  <c:v>Traditional Medicare</c:v>
                </c:pt>
              </c:strCache>
            </c:strRef>
          </c:tx>
          <c:spPr>
            <a:solidFill>
              <a:schemeClr val="bg2"/>
            </a:solidFill>
            <a:ln>
              <a:noFill/>
            </a:ln>
            <a:effectLst/>
          </c:spPr>
          <c:invertIfNegative val="0"/>
          <c:dLbls>
            <c:dLbl>
              <c:idx val="5"/>
              <c:layout>
                <c:manualLayout>
                  <c:x val="-1.1509906332612022E-16"/>
                  <c:y val="6.9249454405595897E-3"/>
                </c:manualLayout>
              </c:layout>
              <c:spPr>
                <a:noFill/>
                <a:ln>
                  <a:noFill/>
                </a:ln>
                <a:effectLst/>
              </c:spPr>
              <c:txPr>
                <a:bodyPr rot="0" spcFirstLastPara="1" vertOverflow="ellipsis" vert="horz" wrap="square" anchor="ctr" anchorCtr="1"/>
                <a:lstStyle/>
                <a:p>
                  <a:pPr>
                    <a:defRPr sz="1200" b="0"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9BC-467F-9D3F-47412CC43C3D}"/>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Age 85+</c:v>
                </c:pt>
                <c:pt idx="1">
                  <c:v>Nonmetro resident*</c:v>
                </c:pt>
                <c:pt idx="2">
                  <c:v>Income &lt; 200% FPL†</c:v>
                </c:pt>
                <c:pt idx="3">
                  <c:v>Full dual eligible‡</c:v>
                </c:pt>
                <c:pt idx="4">
                  <c:v>Full-year LIS†</c:v>
                </c:pt>
                <c:pt idx="5">
                  <c:v>Facility dwelling*</c:v>
                </c:pt>
              </c:strCache>
            </c:strRef>
          </c:cat>
          <c:val>
            <c:numRef>
              <c:f>Sheet1!$B$2:$B$7</c:f>
              <c:numCache>
                <c:formatCode>0%</c:formatCode>
                <c:ptCount val="6"/>
                <c:pt idx="0">
                  <c:v>0.121</c:v>
                </c:pt>
                <c:pt idx="1">
                  <c:v>0.24299999999999999</c:v>
                </c:pt>
                <c:pt idx="2">
                  <c:v>0.39700000000000002</c:v>
                </c:pt>
                <c:pt idx="3">
                  <c:v>0.13800000000000001</c:v>
                </c:pt>
                <c:pt idx="4">
                  <c:v>0.182</c:v>
                </c:pt>
                <c:pt idx="5">
                  <c:v>3.6999999999999998E-2</c:v>
                </c:pt>
              </c:numCache>
            </c:numRef>
          </c:val>
          <c:extLst>
            <c:ext xmlns:c16="http://schemas.microsoft.com/office/drawing/2014/chart" uri="{C3380CC4-5D6E-409C-BE32-E72D297353CC}">
              <c16:uniqueId val="{00000000-E955-43B0-8C0A-1908386C1CCD}"/>
            </c:ext>
          </c:extLst>
        </c:ser>
        <c:ser>
          <c:idx val="1"/>
          <c:order val="1"/>
          <c:tx>
            <c:strRef>
              <c:f>Sheet1!$C$1</c:f>
              <c:strCache>
                <c:ptCount val="1"/>
                <c:pt idx="0">
                  <c:v>Medicare Advantage</c:v>
                </c:pt>
              </c:strCache>
            </c:strRef>
          </c:tx>
          <c:spPr>
            <a:solidFill>
              <a:schemeClr val="accent6">
                <a:lumMod val="60000"/>
                <a:lumOff val="40000"/>
              </a:schemeClr>
            </a:solidFill>
            <a:ln>
              <a:noFill/>
            </a:ln>
            <a:effectLst/>
          </c:spPr>
          <c:invertIfNegative val="0"/>
          <c:dLbls>
            <c:dLbl>
              <c:idx val="3"/>
              <c:layout>
                <c:manualLayout>
                  <c:x val="-1.1509906332612022E-16"/>
                  <c:y val="6.6430428579337241E-3"/>
                </c:manualLayout>
              </c:layout>
              <c:spPr>
                <a:noFill/>
                <a:ln>
                  <a:noFill/>
                </a:ln>
                <a:effectLst/>
              </c:spPr>
              <c:txPr>
                <a:bodyPr rot="0" spcFirstLastPara="1" vertOverflow="ellipsis" vert="horz" wrap="square" anchor="ctr" anchorCtr="1"/>
                <a:lstStyle/>
                <a:p>
                  <a:pPr>
                    <a:defRPr sz="1200" b="0" i="0" u="none" strike="noStrike" kern="1200" baseline="0">
                      <a:solidFill>
                        <a:schemeClr val="accent6"/>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9BC-467F-9D3F-47412CC43C3D}"/>
                </c:ext>
              </c:extLst>
            </c:dLbl>
            <c:dLbl>
              <c:idx val="5"/>
              <c:layout>
                <c:manualLayout>
                  <c:x val="0"/>
                  <c:y val="3.8237742215263821E-3"/>
                </c:manualLayout>
              </c:layout>
              <c:spPr>
                <a:noFill/>
                <a:ln>
                  <a:noFill/>
                </a:ln>
                <a:effectLst/>
              </c:spPr>
              <c:txPr>
                <a:bodyPr rot="0" spcFirstLastPara="1" vertOverflow="ellipsis" vert="horz" wrap="square" anchor="ctr" anchorCtr="1"/>
                <a:lstStyle/>
                <a:p>
                  <a:pPr>
                    <a:defRPr sz="1200" b="0" i="0" u="none" strike="noStrike" kern="1200" baseline="0">
                      <a:solidFill>
                        <a:schemeClr val="accent6"/>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BC-467F-9D3F-47412CC43C3D}"/>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Age 85+</c:v>
                </c:pt>
                <c:pt idx="1">
                  <c:v>Nonmetro resident*</c:v>
                </c:pt>
                <c:pt idx="2">
                  <c:v>Income &lt; 200% FPL†</c:v>
                </c:pt>
                <c:pt idx="3">
                  <c:v>Full dual eligible‡</c:v>
                </c:pt>
                <c:pt idx="4">
                  <c:v>Full-year LIS†</c:v>
                </c:pt>
                <c:pt idx="5">
                  <c:v>Facility dwelling*</c:v>
                </c:pt>
              </c:strCache>
            </c:strRef>
          </c:cat>
          <c:val>
            <c:numRef>
              <c:f>Sheet1!$C$2:$C$7</c:f>
              <c:numCache>
                <c:formatCode>0%</c:formatCode>
                <c:ptCount val="6"/>
                <c:pt idx="0">
                  <c:v>0.115</c:v>
                </c:pt>
                <c:pt idx="1">
                  <c:v>0.14399999999999999</c:v>
                </c:pt>
                <c:pt idx="2">
                  <c:v>0.42599999999999999</c:v>
                </c:pt>
                <c:pt idx="3">
                  <c:v>6.8000000000000005E-2</c:v>
                </c:pt>
                <c:pt idx="4">
                  <c:v>0.14599999999999999</c:v>
                </c:pt>
                <c:pt idx="5">
                  <c:v>1.4E-2</c:v>
                </c:pt>
              </c:numCache>
            </c:numRef>
          </c:val>
          <c:extLst>
            <c:ext xmlns:c16="http://schemas.microsoft.com/office/drawing/2014/chart" uri="{C3380CC4-5D6E-409C-BE32-E72D297353CC}">
              <c16:uniqueId val="{00000001-E955-43B0-8C0A-1908386C1CCD}"/>
            </c:ext>
          </c:extLst>
        </c:ser>
        <c:ser>
          <c:idx val="2"/>
          <c:order val="2"/>
          <c:tx>
            <c:strRef>
              <c:f>Sheet1!$D$1</c:f>
              <c:strCache>
                <c:ptCount val="1"/>
                <c:pt idx="0">
                  <c:v>Special Needs Plans</c:v>
                </c:pt>
              </c:strCache>
            </c:strRef>
          </c:tx>
          <c:spPr>
            <a:solidFill>
              <a:schemeClr val="accent1"/>
            </a:solidFill>
            <a:ln>
              <a:noFill/>
            </a:ln>
            <a:effectLst/>
          </c:spPr>
          <c:invertIfNegative val="0"/>
          <c:dLbls>
            <c:dLbl>
              <c:idx val="5"/>
              <c:layout>
                <c:manualLayout>
                  <c:x val="-1.1509906332612022E-16"/>
                  <c:y val="1.0696029859820846E-2"/>
                </c:manualLayout>
              </c:layout>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BC-467F-9D3F-47412CC43C3D}"/>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Age 85+</c:v>
                </c:pt>
                <c:pt idx="1">
                  <c:v>Nonmetro resident*</c:v>
                </c:pt>
                <c:pt idx="2">
                  <c:v>Income &lt; 200% FPL†</c:v>
                </c:pt>
                <c:pt idx="3">
                  <c:v>Full dual eligible‡</c:v>
                </c:pt>
                <c:pt idx="4">
                  <c:v>Full-year LIS†</c:v>
                </c:pt>
                <c:pt idx="5">
                  <c:v>Facility dwelling*</c:v>
                </c:pt>
              </c:strCache>
            </c:strRef>
          </c:cat>
          <c:val>
            <c:numRef>
              <c:f>Sheet1!$D$2:$D$7</c:f>
              <c:numCache>
                <c:formatCode>0%</c:formatCode>
                <c:ptCount val="6"/>
                <c:pt idx="0">
                  <c:v>0.10299999999999999</c:v>
                </c:pt>
                <c:pt idx="1">
                  <c:v>0.16300000000000001</c:v>
                </c:pt>
                <c:pt idx="2">
                  <c:v>0.90600000000000003</c:v>
                </c:pt>
                <c:pt idx="3">
                  <c:v>0.6</c:v>
                </c:pt>
                <c:pt idx="4">
                  <c:v>0.89700000000000002</c:v>
                </c:pt>
                <c:pt idx="5">
                  <c:v>3.7999999999999999E-2</c:v>
                </c:pt>
              </c:numCache>
            </c:numRef>
          </c:val>
          <c:extLst>
            <c:ext xmlns:c16="http://schemas.microsoft.com/office/drawing/2014/chart" uri="{C3380CC4-5D6E-409C-BE32-E72D297353CC}">
              <c16:uniqueId val="{00000000-574E-4387-AFF2-2606108DD57C}"/>
            </c:ext>
          </c:extLst>
        </c:ser>
        <c:dLbls>
          <c:showLegendKey val="0"/>
          <c:showVal val="0"/>
          <c:showCatName val="0"/>
          <c:showSerName val="0"/>
          <c:showPercent val="0"/>
          <c:showBubbleSize val="0"/>
        </c:dLbls>
        <c:gapWidth val="80"/>
        <c:overlap val="-10"/>
        <c:axId val="408027528"/>
        <c:axId val="408031136"/>
      </c:barChart>
      <c:catAx>
        <c:axId val="408027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08031136"/>
        <c:crosses val="autoZero"/>
        <c:auto val="1"/>
        <c:lblAlgn val="ctr"/>
        <c:lblOffset val="100"/>
        <c:noMultiLvlLbl val="0"/>
      </c:catAx>
      <c:valAx>
        <c:axId val="408031136"/>
        <c:scaling>
          <c:orientation val="minMax"/>
          <c:max val="1"/>
          <c:min val="0"/>
        </c:scaling>
        <c:delete val="1"/>
        <c:axPos val="l"/>
        <c:numFmt formatCode="0%" sourceLinked="1"/>
        <c:majorTickMark val="none"/>
        <c:minorTickMark val="none"/>
        <c:tickLblPos val="nextTo"/>
        <c:crossAx val="408027528"/>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7.9250763707594651E-2"/>
          <c:w val="0.78624767434062204"/>
          <c:h val="0.82655621523173328"/>
        </c:manualLayout>
      </c:layout>
      <c:barChart>
        <c:barDir val="col"/>
        <c:grouping val="stacked"/>
        <c:varyColors val="0"/>
        <c:ser>
          <c:idx val="0"/>
          <c:order val="0"/>
          <c:tx>
            <c:strRef>
              <c:f>Sheet1!$B$1</c:f>
              <c:strCache>
                <c:ptCount val="1"/>
                <c:pt idx="0">
                  <c:v>All or most of the time</c:v>
                </c:pt>
              </c:strCache>
            </c:strRef>
          </c:tx>
          <c:spPr>
            <a:solidFill>
              <a:schemeClr val="tx2"/>
            </a:solidFill>
            <a:ln>
              <a:solidFill>
                <a:schemeClr val="bg1"/>
              </a:solidFill>
            </a:ln>
            <a:effectLst/>
          </c:spPr>
          <c:invertIfNegative val="0"/>
          <c:dPt>
            <c:idx val="0"/>
            <c:invertIfNegative val="0"/>
            <c:bubble3D val="0"/>
            <c:spPr>
              <a:solidFill>
                <a:schemeClr val="tx2"/>
              </a:solidFill>
              <a:ln>
                <a:solidFill>
                  <a:schemeClr val="bg1"/>
                </a:solidFill>
              </a:ln>
              <a:effectLst/>
            </c:spPr>
            <c:extLst>
              <c:ext xmlns:c16="http://schemas.microsoft.com/office/drawing/2014/chart" uri="{C3380CC4-5D6E-409C-BE32-E72D297353CC}">
                <c16:uniqueId val="{00000000-8E9F-46C2-92BE-B3A6A768F84B}"/>
              </c:ext>
            </c:extLst>
          </c:dPt>
          <c:dPt>
            <c:idx val="1"/>
            <c:invertIfNegative val="0"/>
            <c:bubble3D val="0"/>
            <c:spPr>
              <a:solidFill>
                <a:schemeClr val="tx2"/>
              </a:solidFill>
              <a:ln>
                <a:solidFill>
                  <a:schemeClr val="bg1"/>
                </a:solidFill>
              </a:ln>
              <a:effectLst/>
            </c:spPr>
            <c:extLst>
              <c:ext xmlns:c16="http://schemas.microsoft.com/office/drawing/2014/chart" uri="{C3380CC4-5D6E-409C-BE32-E72D297353CC}">
                <c16:uniqueId val="{00000002-8E9F-46C2-92BE-B3A6A768F84B}"/>
              </c:ext>
            </c:extLst>
          </c:dPt>
          <c:dPt>
            <c:idx val="2"/>
            <c:invertIfNegative val="0"/>
            <c:bubble3D val="0"/>
            <c:spPr>
              <a:solidFill>
                <a:schemeClr val="tx2"/>
              </a:solidFill>
              <a:ln>
                <a:solidFill>
                  <a:schemeClr val="bg1"/>
                </a:solidFill>
              </a:ln>
              <a:effectLst/>
            </c:spPr>
            <c:extLst>
              <c:ext xmlns:c16="http://schemas.microsoft.com/office/drawing/2014/chart" uri="{C3380CC4-5D6E-409C-BE32-E72D297353CC}">
                <c16:uniqueId val="{00000004-8E9F-46C2-92BE-B3A6A768F84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Traditional Medicare</c:v>
                </c:pt>
                <c:pt idx="1">
                  <c:v>Medicare Advantage</c:v>
                </c:pt>
                <c:pt idx="2">
                  <c:v>Special Needs Plans</c:v>
                </c:pt>
              </c:strCache>
            </c:strRef>
          </c:cat>
          <c:val>
            <c:numRef>
              <c:f>Sheet1!$B$2:$B$4</c:f>
              <c:numCache>
                <c:formatCode>0.00%</c:formatCode>
                <c:ptCount val="3"/>
                <c:pt idx="0">
                  <c:v>0.77600000000000002</c:v>
                </c:pt>
                <c:pt idx="1">
                  <c:v>0.77</c:v>
                </c:pt>
                <c:pt idx="2">
                  <c:v>0.69199999999999995</c:v>
                </c:pt>
              </c:numCache>
            </c:numRef>
          </c:val>
          <c:extLst>
            <c:ext xmlns:c16="http://schemas.microsoft.com/office/drawing/2014/chart" uri="{C3380CC4-5D6E-409C-BE32-E72D297353CC}">
              <c16:uniqueId val="{00000000-56C1-47FE-A172-D14AEA839A51}"/>
            </c:ext>
          </c:extLst>
        </c:ser>
        <c:ser>
          <c:idx val="1"/>
          <c:order val="1"/>
          <c:tx>
            <c:strRef>
              <c:f>Sheet1!$C$1</c:f>
              <c:strCache>
                <c:ptCount val="1"/>
                <c:pt idx="0">
                  <c:v>Some of the time</c:v>
                </c:pt>
              </c:strCache>
            </c:strRef>
          </c:tx>
          <c:spPr>
            <a:solidFill>
              <a:schemeClr val="tx2">
                <a:alpha val="70000"/>
              </a:schemeClr>
            </a:solidFill>
            <a:ln>
              <a:solidFill>
                <a:schemeClr val="bg1"/>
              </a:solidFill>
            </a:ln>
            <a:effectLst/>
          </c:spPr>
          <c:invertIfNegative val="0"/>
          <c:dPt>
            <c:idx val="1"/>
            <c:invertIfNegative val="0"/>
            <c:bubble3D val="0"/>
            <c:spPr>
              <a:solidFill>
                <a:schemeClr val="tx2">
                  <a:alpha val="70000"/>
                </a:schemeClr>
              </a:solidFill>
              <a:ln>
                <a:solidFill>
                  <a:schemeClr val="bg1"/>
                </a:solidFill>
              </a:ln>
              <a:effectLst/>
            </c:spPr>
            <c:extLst>
              <c:ext xmlns:c16="http://schemas.microsoft.com/office/drawing/2014/chart" uri="{C3380CC4-5D6E-409C-BE32-E72D297353CC}">
                <c16:uniqueId val="{00000003-8E9F-46C2-92BE-B3A6A768F84B}"/>
              </c:ext>
            </c:extLst>
          </c:dPt>
          <c:dPt>
            <c:idx val="2"/>
            <c:invertIfNegative val="0"/>
            <c:bubble3D val="0"/>
            <c:spPr>
              <a:solidFill>
                <a:schemeClr val="tx2">
                  <a:alpha val="70000"/>
                </a:schemeClr>
              </a:solidFill>
              <a:ln>
                <a:solidFill>
                  <a:schemeClr val="bg1"/>
                </a:solidFill>
              </a:ln>
              <a:effectLst/>
            </c:spPr>
            <c:extLst>
              <c:ext xmlns:c16="http://schemas.microsoft.com/office/drawing/2014/chart" uri="{C3380CC4-5D6E-409C-BE32-E72D297353CC}">
                <c16:uniqueId val="{00000005-8E9F-46C2-92BE-B3A6A768F84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Traditional Medicare</c:v>
                </c:pt>
                <c:pt idx="1">
                  <c:v>Medicare Advantage</c:v>
                </c:pt>
                <c:pt idx="2">
                  <c:v>Special Needs Plans</c:v>
                </c:pt>
              </c:strCache>
            </c:strRef>
          </c:cat>
          <c:val>
            <c:numRef>
              <c:f>Sheet1!$C$2:$C$4</c:f>
              <c:numCache>
                <c:formatCode>0.00%</c:formatCode>
                <c:ptCount val="3"/>
                <c:pt idx="0">
                  <c:v>0.123</c:v>
                </c:pt>
                <c:pt idx="1">
                  <c:v>0.14699999999999999</c:v>
                </c:pt>
                <c:pt idx="2">
                  <c:v>0.20100000000000001</c:v>
                </c:pt>
              </c:numCache>
            </c:numRef>
          </c:val>
          <c:extLst>
            <c:ext xmlns:c16="http://schemas.microsoft.com/office/drawing/2014/chart" uri="{C3380CC4-5D6E-409C-BE32-E72D297353CC}">
              <c16:uniqueId val="{00000001-56C1-47FE-A172-D14AEA839A51}"/>
            </c:ext>
          </c:extLst>
        </c:ser>
        <c:ser>
          <c:idx val="2"/>
          <c:order val="2"/>
          <c:tx>
            <c:strRef>
              <c:f>Sheet1!$D$1</c:f>
              <c:strCache>
                <c:ptCount val="1"/>
                <c:pt idx="0">
                  <c:v>A little or none of the time</c:v>
                </c:pt>
              </c:strCache>
            </c:strRef>
          </c:tx>
          <c:spPr>
            <a:solidFill>
              <a:schemeClr val="tx2">
                <a:alpha val="20000"/>
              </a:schemeClr>
            </a:solidFill>
            <a:ln>
              <a:solidFill>
                <a:schemeClr val="bg1"/>
              </a:solidFill>
            </a:ln>
            <a:effectLst/>
          </c:spPr>
          <c:invertIfNegative val="0"/>
          <c:dPt>
            <c:idx val="0"/>
            <c:invertIfNegative val="0"/>
            <c:bubble3D val="0"/>
            <c:spPr>
              <a:solidFill>
                <a:schemeClr val="tx2">
                  <a:alpha val="20000"/>
                </a:schemeClr>
              </a:solidFill>
              <a:ln>
                <a:solidFill>
                  <a:schemeClr val="bg1"/>
                </a:solidFill>
              </a:ln>
              <a:effectLst/>
            </c:spPr>
            <c:extLst>
              <c:ext xmlns:c16="http://schemas.microsoft.com/office/drawing/2014/chart" uri="{C3380CC4-5D6E-409C-BE32-E72D297353CC}">
                <c16:uniqueId val="{00000001-8E9F-46C2-92BE-B3A6A768F84B}"/>
              </c:ext>
            </c:extLst>
          </c:dPt>
          <c:dPt>
            <c:idx val="2"/>
            <c:invertIfNegative val="0"/>
            <c:bubble3D val="0"/>
            <c:spPr>
              <a:solidFill>
                <a:schemeClr val="tx2">
                  <a:alpha val="20000"/>
                </a:schemeClr>
              </a:solidFill>
              <a:ln>
                <a:solidFill>
                  <a:schemeClr val="bg1"/>
                </a:solidFill>
              </a:ln>
              <a:effectLst/>
            </c:spPr>
            <c:extLst>
              <c:ext xmlns:c16="http://schemas.microsoft.com/office/drawing/2014/chart" uri="{C3380CC4-5D6E-409C-BE32-E72D297353CC}">
                <c16:uniqueId val="{00000006-8E9F-46C2-92BE-B3A6A768F84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Traditional Medicare</c:v>
                </c:pt>
                <c:pt idx="1">
                  <c:v>Medicare Advantage</c:v>
                </c:pt>
                <c:pt idx="2">
                  <c:v>Special Needs Plans</c:v>
                </c:pt>
              </c:strCache>
            </c:strRef>
          </c:cat>
          <c:val>
            <c:numRef>
              <c:f>Sheet1!$D$2:$D$4</c:f>
              <c:numCache>
                <c:formatCode>0.00%</c:formatCode>
                <c:ptCount val="3"/>
                <c:pt idx="0">
                  <c:v>5.0999999999999997E-2</c:v>
                </c:pt>
                <c:pt idx="1">
                  <c:v>0.04</c:v>
                </c:pt>
                <c:pt idx="2">
                  <c:v>3.2000000000000001E-2</c:v>
                </c:pt>
              </c:numCache>
            </c:numRef>
          </c:val>
          <c:extLst>
            <c:ext xmlns:c16="http://schemas.microsoft.com/office/drawing/2014/chart" uri="{C3380CC4-5D6E-409C-BE32-E72D297353CC}">
              <c16:uniqueId val="{00000002-56C1-47FE-A172-D14AEA839A51}"/>
            </c:ext>
          </c:extLst>
        </c:ser>
        <c:dLbls>
          <c:showLegendKey val="0"/>
          <c:showVal val="0"/>
          <c:showCatName val="0"/>
          <c:showSerName val="0"/>
          <c:showPercent val="0"/>
          <c:showBubbleSize val="0"/>
        </c:dLbls>
        <c:gapWidth val="200"/>
        <c:overlap val="100"/>
        <c:axId val="413535680"/>
        <c:axId val="413536008"/>
      </c:barChart>
      <c:catAx>
        <c:axId val="413535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13536008"/>
        <c:crosses val="autoZero"/>
        <c:auto val="1"/>
        <c:lblAlgn val="ctr"/>
        <c:lblOffset val="100"/>
        <c:noMultiLvlLbl val="0"/>
      </c:catAx>
      <c:valAx>
        <c:axId val="413536008"/>
        <c:scaling>
          <c:orientation val="minMax"/>
          <c:max val="1"/>
        </c:scaling>
        <c:delete val="1"/>
        <c:axPos val="l"/>
        <c:numFmt formatCode="0%" sourceLinked="0"/>
        <c:majorTickMark val="none"/>
        <c:minorTickMark val="none"/>
        <c:tickLblPos val="nextTo"/>
        <c:crossAx val="413535680"/>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8.8999594800302256E-2"/>
          <c:w val="0.99995067755316458"/>
          <c:h val="0.79023556339184997"/>
        </c:manualLayout>
      </c:layout>
      <c:barChart>
        <c:barDir val="col"/>
        <c:grouping val="clustered"/>
        <c:varyColors val="0"/>
        <c:ser>
          <c:idx val="0"/>
          <c:order val="0"/>
          <c:tx>
            <c:strRef>
              <c:f>Sheet1!$B$1</c:f>
              <c:strCache>
                <c:ptCount val="1"/>
                <c:pt idx="0">
                  <c:v>Traditional Medicare</c:v>
                </c:pt>
              </c:strCache>
            </c:strRef>
          </c:tx>
          <c:spPr>
            <a:solidFill>
              <a:srgbClr val="65A591"/>
            </a:solidFill>
            <a:ln>
              <a:noFill/>
            </a:ln>
            <a:effectLst/>
          </c:spPr>
          <c:invertIfNegative val="0"/>
          <c:dPt>
            <c:idx val="1"/>
            <c:invertIfNegative val="0"/>
            <c:bubble3D val="0"/>
            <c:spPr>
              <a:solidFill>
                <a:srgbClr val="65A591"/>
              </a:solidFill>
              <a:ln>
                <a:noFill/>
              </a:ln>
              <a:effectLst/>
            </c:spPr>
            <c:extLst>
              <c:ext xmlns:c16="http://schemas.microsoft.com/office/drawing/2014/chart" uri="{C3380CC4-5D6E-409C-BE32-E72D297353CC}">
                <c16:uniqueId val="{00000004-E867-4CC6-8FD8-B950B8C5A8A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Taken a diabetes self-management course</c:v>
                </c:pt>
                <c:pt idx="1">
                  <c:v>Checks blood pressure</c:v>
                </c:pt>
                <c:pt idx="2">
                  <c:v>Checks blood sugar</c:v>
                </c:pt>
                <c:pt idx="3">
                  <c:v>Checks feet</c:v>
                </c:pt>
              </c:strCache>
            </c:strRef>
          </c:cat>
          <c:val>
            <c:numRef>
              <c:f>Sheet1!$B$2:$B$5</c:f>
              <c:numCache>
                <c:formatCode>0%</c:formatCode>
                <c:ptCount val="4"/>
                <c:pt idx="0" formatCode="0.00%">
                  <c:v>0.372</c:v>
                </c:pt>
                <c:pt idx="1">
                  <c:v>0.52</c:v>
                </c:pt>
                <c:pt idx="2" formatCode="0.00%">
                  <c:v>0.67900000000000005</c:v>
                </c:pt>
                <c:pt idx="3" formatCode="0.00%">
                  <c:v>0.66300000000000003</c:v>
                </c:pt>
              </c:numCache>
            </c:numRef>
          </c:val>
          <c:extLst>
            <c:ext xmlns:c16="http://schemas.microsoft.com/office/drawing/2014/chart" uri="{C3380CC4-5D6E-409C-BE32-E72D297353CC}">
              <c16:uniqueId val="{00000000-E867-4CC6-8FD8-B950B8C5A8AD}"/>
            </c:ext>
          </c:extLst>
        </c:ser>
        <c:ser>
          <c:idx val="1"/>
          <c:order val="1"/>
          <c:tx>
            <c:strRef>
              <c:f>Sheet1!$C$1</c:f>
              <c:strCache>
                <c:ptCount val="1"/>
                <c:pt idx="0">
                  <c:v>Medicare Advantage</c:v>
                </c:pt>
              </c:strCache>
            </c:strRef>
          </c:tx>
          <c:spPr>
            <a:solidFill>
              <a:schemeClr val="accent6">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Taken a diabetes self-management course</c:v>
                </c:pt>
                <c:pt idx="1">
                  <c:v>Checks blood pressure</c:v>
                </c:pt>
                <c:pt idx="2">
                  <c:v>Checks blood sugar</c:v>
                </c:pt>
                <c:pt idx="3">
                  <c:v>Checks feet</c:v>
                </c:pt>
              </c:strCache>
            </c:strRef>
          </c:cat>
          <c:val>
            <c:numRef>
              <c:f>Sheet1!$C$2:$C$5</c:f>
              <c:numCache>
                <c:formatCode>0.00%</c:formatCode>
                <c:ptCount val="4"/>
                <c:pt idx="0">
                  <c:v>0.37</c:v>
                </c:pt>
                <c:pt idx="1">
                  <c:v>0.54500000000000004</c:v>
                </c:pt>
                <c:pt idx="2">
                  <c:v>0.69699999999999995</c:v>
                </c:pt>
                <c:pt idx="3">
                  <c:v>0.71299999999999997</c:v>
                </c:pt>
              </c:numCache>
            </c:numRef>
          </c:val>
          <c:extLst>
            <c:ext xmlns:c16="http://schemas.microsoft.com/office/drawing/2014/chart" uri="{C3380CC4-5D6E-409C-BE32-E72D297353CC}">
              <c16:uniqueId val="{00000001-E867-4CC6-8FD8-B950B8C5A8AD}"/>
            </c:ext>
          </c:extLst>
        </c:ser>
        <c:ser>
          <c:idx val="2"/>
          <c:order val="2"/>
          <c:tx>
            <c:strRef>
              <c:f>Sheet1!$D$1</c:f>
              <c:strCache>
                <c:ptCount val="1"/>
                <c:pt idx="0">
                  <c:v>Special Needs Plans</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Taken a diabetes self-management course</c:v>
                </c:pt>
                <c:pt idx="1">
                  <c:v>Checks blood pressure</c:v>
                </c:pt>
                <c:pt idx="2">
                  <c:v>Checks blood sugar</c:v>
                </c:pt>
                <c:pt idx="3">
                  <c:v>Checks feet</c:v>
                </c:pt>
              </c:strCache>
            </c:strRef>
          </c:cat>
          <c:val>
            <c:numRef>
              <c:f>Sheet1!$D$2:$D$5</c:f>
              <c:numCache>
                <c:formatCode>0.00%</c:formatCode>
                <c:ptCount val="4"/>
                <c:pt idx="0">
                  <c:v>0.313</c:v>
                </c:pt>
                <c:pt idx="1">
                  <c:v>0.59</c:v>
                </c:pt>
                <c:pt idx="2">
                  <c:v>0.75900000000000001</c:v>
                </c:pt>
                <c:pt idx="3">
                  <c:v>0.76600000000000001</c:v>
                </c:pt>
              </c:numCache>
            </c:numRef>
          </c:val>
          <c:extLst>
            <c:ext xmlns:c16="http://schemas.microsoft.com/office/drawing/2014/chart" uri="{C3380CC4-5D6E-409C-BE32-E72D297353CC}">
              <c16:uniqueId val="{00000002-AB94-4841-A972-4209B7D339AF}"/>
            </c:ext>
          </c:extLst>
        </c:ser>
        <c:dLbls>
          <c:showLegendKey val="0"/>
          <c:showVal val="0"/>
          <c:showCatName val="0"/>
          <c:showSerName val="0"/>
          <c:showPercent val="0"/>
          <c:showBubbleSize val="0"/>
        </c:dLbls>
        <c:gapWidth val="220"/>
        <c:overlap val="-10"/>
        <c:axId val="421733544"/>
        <c:axId val="421733872"/>
      </c:barChart>
      <c:catAx>
        <c:axId val="421733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21733872"/>
        <c:crosses val="autoZero"/>
        <c:auto val="1"/>
        <c:lblAlgn val="ctr"/>
        <c:lblOffset val="100"/>
        <c:noMultiLvlLbl val="0"/>
      </c:catAx>
      <c:valAx>
        <c:axId val="421733872"/>
        <c:scaling>
          <c:orientation val="minMax"/>
          <c:max val="1"/>
        </c:scaling>
        <c:delete val="1"/>
        <c:axPos val="l"/>
        <c:numFmt formatCode="0%" sourceLinked="0"/>
        <c:majorTickMark val="none"/>
        <c:minorTickMark val="none"/>
        <c:tickLblPos val="nextTo"/>
        <c:crossAx val="421733544"/>
        <c:crosses val="autoZero"/>
        <c:crossBetween val="between"/>
        <c:majorUnit val="0.2"/>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447057207454565"/>
          <c:y val="7.2119818225540921E-2"/>
          <c:w val="0.71570798299424521"/>
          <c:h val="0.84364140856707714"/>
        </c:manualLayout>
      </c:layout>
      <c:barChart>
        <c:barDir val="bar"/>
        <c:grouping val="stacked"/>
        <c:varyColors val="0"/>
        <c:ser>
          <c:idx val="0"/>
          <c:order val="0"/>
          <c:tx>
            <c:strRef>
              <c:f>Sheet1!$B$1</c:f>
              <c:strCache>
                <c:ptCount val="1"/>
              </c:strCache>
            </c:strRef>
          </c:tx>
          <c:spPr>
            <a:solidFill>
              <a:srgbClr val="115479"/>
            </a:solidFill>
            <a:ln w="12700">
              <a:solidFill>
                <a:schemeClr val="lt1"/>
              </a:solidFill>
            </a:ln>
            <a:effectLst/>
          </c:spPr>
          <c:invertIfNegative val="0"/>
          <c:dPt>
            <c:idx val="0"/>
            <c:invertIfNegative val="0"/>
            <c:bubble3D val="0"/>
            <c:spPr>
              <a:solidFill>
                <a:srgbClr val="115479"/>
              </a:solidFill>
              <a:ln w="12700">
                <a:solidFill>
                  <a:schemeClr val="lt1"/>
                </a:solidFill>
              </a:ln>
              <a:effectLst/>
            </c:spPr>
            <c:extLst>
              <c:ext xmlns:c16="http://schemas.microsoft.com/office/drawing/2014/chart" uri="{C3380CC4-5D6E-409C-BE32-E72D297353CC}">
                <c16:uniqueId val="{00000001-BB2B-4277-B4AB-AD1D91212DFB}"/>
              </c:ext>
            </c:extLst>
          </c:dPt>
          <c:dPt>
            <c:idx val="1"/>
            <c:invertIfNegative val="0"/>
            <c:bubble3D val="0"/>
            <c:spPr>
              <a:solidFill>
                <a:srgbClr val="115479"/>
              </a:solidFill>
              <a:ln w="12700">
                <a:solidFill>
                  <a:schemeClr val="lt1"/>
                </a:solidFill>
              </a:ln>
              <a:effectLst/>
            </c:spPr>
            <c:extLst>
              <c:ext xmlns:c16="http://schemas.microsoft.com/office/drawing/2014/chart" uri="{C3380CC4-5D6E-409C-BE32-E72D297353CC}">
                <c16:uniqueId val="{00000003-BB2B-4277-B4AB-AD1D91212DFB}"/>
              </c:ext>
            </c:extLst>
          </c:dPt>
          <c:dPt>
            <c:idx val="2"/>
            <c:invertIfNegative val="0"/>
            <c:bubble3D val="0"/>
            <c:spPr>
              <a:solidFill>
                <a:srgbClr val="115479"/>
              </a:solidFill>
              <a:ln w="12700">
                <a:solidFill>
                  <a:schemeClr val="lt1"/>
                </a:solidFill>
              </a:ln>
              <a:effectLst/>
            </c:spPr>
            <c:extLst>
              <c:ext xmlns:c16="http://schemas.microsoft.com/office/drawing/2014/chart" uri="{C3380CC4-5D6E-409C-BE32-E72D297353CC}">
                <c16:uniqueId val="{00000005-BB2B-4277-B4AB-AD1D91212DFB}"/>
              </c:ext>
            </c:extLst>
          </c:dPt>
          <c:dPt>
            <c:idx val="3"/>
            <c:invertIfNegative val="0"/>
            <c:bubble3D val="0"/>
            <c:spPr>
              <a:solidFill>
                <a:srgbClr val="115479"/>
              </a:solidFill>
              <a:ln w="12700">
                <a:solidFill>
                  <a:schemeClr val="lt1"/>
                </a:solidFill>
              </a:ln>
              <a:effectLst/>
            </c:spPr>
            <c:extLst>
              <c:ext xmlns:c16="http://schemas.microsoft.com/office/drawing/2014/chart" uri="{C3380CC4-5D6E-409C-BE32-E72D297353CC}">
                <c16:uniqueId val="{00000007-BB2B-4277-B4AB-AD1D91212DFB}"/>
              </c:ext>
            </c:extLst>
          </c:dPt>
          <c:dPt>
            <c:idx val="4"/>
            <c:invertIfNegative val="0"/>
            <c:bubble3D val="0"/>
            <c:spPr>
              <a:solidFill>
                <a:srgbClr val="115479"/>
              </a:solidFill>
              <a:ln w="12700">
                <a:solidFill>
                  <a:schemeClr val="lt1"/>
                </a:solidFill>
              </a:ln>
              <a:effectLst/>
            </c:spPr>
            <c:extLst>
              <c:ext xmlns:c16="http://schemas.microsoft.com/office/drawing/2014/chart" uri="{C3380CC4-5D6E-409C-BE32-E72D297353CC}">
                <c16:uniqueId val="{00000009-BB2B-4277-B4AB-AD1D91212DFB}"/>
              </c:ext>
            </c:extLst>
          </c:dPt>
          <c:dLbls>
            <c:dLbl>
              <c:idx val="0"/>
              <c:layout>
                <c:manualLayout>
                  <c:x val="0"/>
                  <c:y val="0.10963219652359434"/>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15479"/>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2B-4277-B4AB-AD1D91212DFB}"/>
                </c:ext>
              </c:extLst>
            </c:dLbl>
            <c:dLbl>
              <c:idx val="1"/>
              <c:layout>
                <c:manualLayout>
                  <c:x val="-1.5695508130952939E-3"/>
                  <c:y val="0.12216180886551285"/>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15479"/>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B2B-4277-B4AB-AD1D91212DF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115479"/>
                      </a:solidFill>
                      <a:round/>
                    </a:ln>
                    <a:effectLst/>
                  </c:spPr>
                </c15:leaderLines>
              </c:ext>
            </c:extLst>
          </c:dLbls>
          <c:cat>
            <c:strRef>
              <c:f>Sheet1!$A$2:$A$4</c:f>
              <c:strCache>
                <c:ptCount val="3"/>
                <c:pt idx="0">
                  <c:v>Traditional Medicare
 </c:v>
                </c:pt>
                <c:pt idx="1">
                  <c:v>Medicare Advantage
 </c:v>
                </c:pt>
                <c:pt idx="2">
                  <c:v>Special Needs Plans
 </c:v>
                </c:pt>
              </c:strCache>
            </c:strRef>
          </c:cat>
          <c:val>
            <c:numRef>
              <c:f>Sheet1!$B$2:$B$4</c:f>
              <c:numCache>
                <c:formatCode>General</c:formatCode>
                <c:ptCount val="3"/>
              </c:numCache>
            </c:numRef>
          </c:val>
          <c:extLst>
            <c:ext xmlns:c16="http://schemas.microsoft.com/office/drawing/2014/chart" uri="{C3380CC4-5D6E-409C-BE32-E72D297353CC}">
              <c16:uniqueId val="{0000000A-BB2B-4277-B4AB-AD1D91212DFB}"/>
            </c:ext>
          </c:extLst>
        </c:ser>
        <c:ser>
          <c:idx val="1"/>
          <c:order val="1"/>
          <c:tx>
            <c:strRef>
              <c:f>Sheet1!$C$1</c:f>
              <c:strCache>
                <c:ptCount val="1"/>
                <c:pt idx="0">
                  <c:v>Black</c:v>
                </c:pt>
              </c:strCache>
            </c:strRef>
          </c:tx>
          <c:spPr>
            <a:solidFill>
              <a:srgbClr val="65A591"/>
            </a:solidFill>
            <a:ln w="12700">
              <a:solidFill>
                <a:schemeClr val="lt1"/>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Traditional Medicare
 </c:v>
                </c:pt>
                <c:pt idx="1">
                  <c:v>Medicare Advantage
 </c:v>
                </c:pt>
                <c:pt idx="2">
                  <c:v>Special Needs Plans
 </c:v>
                </c:pt>
              </c:strCache>
            </c:strRef>
          </c:cat>
          <c:val>
            <c:numRef>
              <c:f>Sheet1!$C$2:$C$4</c:f>
              <c:numCache>
                <c:formatCode>0%</c:formatCode>
                <c:ptCount val="3"/>
                <c:pt idx="0">
                  <c:v>0.08</c:v>
                </c:pt>
                <c:pt idx="1">
                  <c:v>0.11</c:v>
                </c:pt>
                <c:pt idx="2" formatCode="0.00%">
                  <c:v>0.28899999999999998</c:v>
                </c:pt>
              </c:numCache>
            </c:numRef>
          </c:val>
          <c:extLst>
            <c:ext xmlns:c16="http://schemas.microsoft.com/office/drawing/2014/chart" uri="{C3380CC4-5D6E-409C-BE32-E72D297353CC}">
              <c16:uniqueId val="{00000001-3B5A-49A4-8365-98FB6F3882F6}"/>
            </c:ext>
          </c:extLst>
        </c:ser>
        <c:ser>
          <c:idx val="2"/>
          <c:order val="2"/>
          <c:tx>
            <c:strRef>
              <c:f>Sheet1!$D$1</c:f>
              <c:strCache>
                <c:ptCount val="1"/>
                <c:pt idx="0">
                  <c:v>Hispanic</c:v>
                </c:pt>
              </c:strCache>
            </c:strRef>
          </c:tx>
          <c:spPr>
            <a:solidFill>
              <a:schemeClr val="accent1"/>
            </a:solidFill>
            <a:ln w="12700">
              <a:solidFill>
                <a:schemeClr val="lt1"/>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Traditional Medicare
 </c:v>
                </c:pt>
                <c:pt idx="1">
                  <c:v>Medicare Advantage
 </c:v>
                </c:pt>
                <c:pt idx="2">
                  <c:v>Special Needs Plans
 </c:v>
                </c:pt>
              </c:strCache>
            </c:strRef>
          </c:cat>
          <c:val>
            <c:numRef>
              <c:f>Sheet1!$D$2:$D$4</c:f>
              <c:numCache>
                <c:formatCode>0%</c:formatCode>
                <c:ptCount val="3"/>
                <c:pt idx="0">
                  <c:v>0.06</c:v>
                </c:pt>
                <c:pt idx="1">
                  <c:v>0.08</c:v>
                </c:pt>
                <c:pt idx="2" formatCode="0.00%">
                  <c:v>0.23400000000000001</c:v>
                </c:pt>
              </c:numCache>
            </c:numRef>
          </c:val>
          <c:extLst>
            <c:ext xmlns:c16="http://schemas.microsoft.com/office/drawing/2014/chart" uri="{C3380CC4-5D6E-409C-BE32-E72D297353CC}">
              <c16:uniqueId val="{00000002-3B5A-49A4-8365-98FB6F3882F6}"/>
            </c:ext>
          </c:extLst>
        </c:ser>
        <c:ser>
          <c:idx val="3"/>
          <c:order val="3"/>
          <c:tx>
            <c:strRef>
              <c:f>Sheet1!$E$1</c:f>
              <c:strCache>
                <c:ptCount val="1"/>
                <c:pt idx="0">
                  <c:v>Other</c:v>
                </c:pt>
              </c:strCache>
            </c:strRef>
          </c:tx>
          <c:spPr>
            <a:solidFill>
              <a:srgbClr val="F08662"/>
            </a:solidFill>
            <a:ln w="12700">
              <a:solidFill>
                <a:schemeClr val="lt1"/>
              </a:solidFill>
            </a:ln>
            <a:effectLst/>
          </c:spPr>
          <c:invertIfNegative val="0"/>
          <c:dLbls>
            <c:dLbl>
              <c:idx val="1"/>
              <c:layout>
                <c:manualLayout>
                  <c:x val="1.569502748275699E-3"/>
                  <c:y val="-2.66139542014828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B5A-49A4-8365-98FB6F3882F6}"/>
                </c:ext>
              </c:extLst>
            </c:dLbl>
            <c:dLbl>
              <c:idx val="2"/>
              <c:layout>
                <c:manualLayout>
                  <c:x val="-1.5231932110898412E-4"/>
                  <c:y val="2.20143900649424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5A-49A4-8365-98FB6F3882F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Traditional Medicare
 </c:v>
                </c:pt>
                <c:pt idx="1">
                  <c:v>Medicare Advantage
 </c:v>
                </c:pt>
                <c:pt idx="2">
                  <c:v>Special Needs Plans
 </c:v>
                </c:pt>
              </c:strCache>
            </c:strRef>
          </c:cat>
          <c:val>
            <c:numRef>
              <c:f>Sheet1!$E$2:$E$4</c:f>
              <c:numCache>
                <c:formatCode>0%</c:formatCode>
                <c:ptCount val="3"/>
                <c:pt idx="0">
                  <c:v>0.05</c:v>
                </c:pt>
                <c:pt idx="1">
                  <c:v>0.05</c:v>
                </c:pt>
                <c:pt idx="2" formatCode="0.00%">
                  <c:v>0.08</c:v>
                </c:pt>
              </c:numCache>
            </c:numRef>
          </c:val>
          <c:extLst>
            <c:ext xmlns:c16="http://schemas.microsoft.com/office/drawing/2014/chart" uri="{C3380CC4-5D6E-409C-BE32-E72D297353CC}">
              <c16:uniqueId val="{00000003-3B5A-49A4-8365-98FB6F3882F6}"/>
            </c:ext>
          </c:extLst>
        </c:ser>
        <c:ser>
          <c:idx val="4"/>
          <c:order val="4"/>
          <c:tx>
            <c:strRef>
              <c:f>Sheet1!$F$1</c:f>
              <c:strCache>
                <c:ptCount val="1"/>
                <c:pt idx="0">
                  <c:v>White</c:v>
                </c:pt>
              </c:strCache>
            </c:strRef>
          </c:tx>
          <c:spPr>
            <a:solidFill>
              <a:srgbClr val="D4AC4C"/>
            </a:solidFill>
            <a:ln w="12700">
              <a:solidFill>
                <a:schemeClr val="lt1"/>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Traditional Medicare
 </c:v>
                </c:pt>
                <c:pt idx="1">
                  <c:v>Medicare Advantage
 </c:v>
                </c:pt>
                <c:pt idx="2">
                  <c:v>Special Needs Plans
 </c:v>
                </c:pt>
              </c:strCache>
            </c:strRef>
          </c:cat>
          <c:val>
            <c:numRef>
              <c:f>Sheet1!$F$2:$F$4</c:f>
              <c:numCache>
                <c:formatCode>0%</c:formatCode>
                <c:ptCount val="3"/>
                <c:pt idx="0">
                  <c:v>0.81</c:v>
                </c:pt>
                <c:pt idx="1">
                  <c:v>0.76</c:v>
                </c:pt>
                <c:pt idx="2" formatCode="0.00%">
                  <c:v>0.39900000000000002</c:v>
                </c:pt>
              </c:numCache>
            </c:numRef>
          </c:val>
          <c:extLst>
            <c:ext xmlns:c16="http://schemas.microsoft.com/office/drawing/2014/chart" uri="{C3380CC4-5D6E-409C-BE32-E72D297353CC}">
              <c16:uniqueId val="{00000004-3B5A-49A4-8365-98FB6F3882F6}"/>
            </c:ext>
          </c:extLst>
        </c:ser>
        <c:dLbls>
          <c:showLegendKey val="0"/>
          <c:showVal val="0"/>
          <c:showCatName val="0"/>
          <c:showSerName val="0"/>
          <c:showPercent val="0"/>
          <c:showBubbleSize val="0"/>
        </c:dLbls>
        <c:gapWidth val="80"/>
        <c:overlap val="100"/>
        <c:axId val="595000624"/>
        <c:axId val="595003248"/>
      </c:barChart>
      <c:valAx>
        <c:axId val="595003248"/>
        <c:scaling>
          <c:orientation val="minMax"/>
          <c:max val="1"/>
        </c:scaling>
        <c:delete val="1"/>
        <c:axPos val="t"/>
        <c:numFmt formatCode="0%" sourceLinked="0"/>
        <c:majorTickMark val="out"/>
        <c:minorTickMark val="none"/>
        <c:tickLblPos val="high"/>
        <c:crossAx val="595000624"/>
        <c:crosses val="autoZero"/>
        <c:crossBetween val="between"/>
        <c:majorUnit val="0.2"/>
      </c:valAx>
      <c:catAx>
        <c:axId val="595000624"/>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95003248"/>
        <c:crosses val="autoZero"/>
        <c:auto val="1"/>
        <c:lblAlgn val="ctr"/>
        <c:lblOffset val="100"/>
        <c:noMultiLvlLbl val="0"/>
      </c:catAx>
      <c:spPr>
        <a:noFill/>
        <a:ln>
          <a:noFill/>
        </a:ln>
        <a:effectLst/>
      </c:spPr>
    </c:plotArea>
    <c:legend>
      <c:legendPos val="t"/>
      <c:legendEntry>
        <c:idx val="0"/>
        <c:delete val="1"/>
      </c:legendEntry>
      <c:layout>
        <c:manualLayout>
          <c:xMode val="edge"/>
          <c:yMode val="edge"/>
          <c:x val="0.24165198059195195"/>
          <c:y val="5.5632823365785816E-2"/>
          <c:w val="0.72785625787471364"/>
          <c:h val="5.350870084215828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144509014458837E-2"/>
          <c:y val="5.4248218972628416E-2"/>
          <c:w val="0.91804839185295173"/>
          <c:h val="0.89121351356504164"/>
        </c:manualLayout>
      </c:layout>
      <c:barChart>
        <c:barDir val="bar"/>
        <c:grouping val="clustered"/>
        <c:varyColors val="0"/>
        <c:ser>
          <c:idx val="0"/>
          <c:order val="0"/>
          <c:tx>
            <c:strRef>
              <c:f>Sheet1!$A$4</c:f>
              <c:strCache>
                <c:ptCount val="1"/>
                <c:pt idx="0">
                  <c:v>Special Needs Plans</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0 Conditions</c:v>
                </c:pt>
                <c:pt idx="1">
                  <c:v>1-2 Conditions</c:v>
                </c:pt>
                <c:pt idx="2">
                  <c:v>3-5 Conditions</c:v>
                </c:pt>
                <c:pt idx="3">
                  <c:v>6+ Conditions</c:v>
                </c:pt>
              </c:strCache>
            </c:strRef>
          </c:cat>
          <c:val>
            <c:numRef>
              <c:f>Sheet1!$B$4:$E$4</c:f>
              <c:numCache>
                <c:formatCode>0.00%</c:formatCode>
                <c:ptCount val="4"/>
                <c:pt idx="0">
                  <c:v>8.6999999999999994E-2</c:v>
                </c:pt>
                <c:pt idx="1">
                  <c:v>9.2999999999999999E-2</c:v>
                </c:pt>
                <c:pt idx="2">
                  <c:v>0.32</c:v>
                </c:pt>
                <c:pt idx="3">
                  <c:v>0.5</c:v>
                </c:pt>
              </c:numCache>
            </c:numRef>
          </c:val>
          <c:extLst>
            <c:ext xmlns:c16="http://schemas.microsoft.com/office/drawing/2014/chart" uri="{C3380CC4-5D6E-409C-BE32-E72D297353CC}">
              <c16:uniqueId val="{00000000-1492-4DBC-BF58-8521F168A37D}"/>
            </c:ext>
          </c:extLst>
        </c:ser>
        <c:ser>
          <c:idx val="1"/>
          <c:order val="1"/>
          <c:tx>
            <c:strRef>
              <c:f>Sheet1!$A$3</c:f>
              <c:strCache>
                <c:ptCount val="1"/>
                <c:pt idx="0">
                  <c:v>Medicare Advantage</c:v>
                </c:pt>
              </c:strCache>
            </c:strRef>
          </c:tx>
          <c:spPr>
            <a:solidFill>
              <a:schemeClr val="accent6">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0 Conditions</c:v>
                </c:pt>
                <c:pt idx="1">
                  <c:v>1-2 Conditions</c:v>
                </c:pt>
                <c:pt idx="2">
                  <c:v>3-5 Conditions</c:v>
                </c:pt>
                <c:pt idx="3">
                  <c:v>6+ Conditions</c:v>
                </c:pt>
              </c:strCache>
            </c:strRef>
          </c:cat>
          <c:val>
            <c:numRef>
              <c:f>Sheet1!$B$3:$E$3</c:f>
              <c:numCache>
                <c:formatCode>0.00%</c:formatCode>
                <c:ptCount val="4"/>
                <c:pt idx="0">
                  <c:v>0.114</c:v>
                </c:pt>
                <c:pt idx="1">
                  <c:v>0.161</c:v>
                </c:pt>
                <c:pt idx="2">
                  <c:v>0.432</c:v>
                </c:pt>
                <c:pt idx="3">
                  <c:v>0.29299999999999998</c:v>
                </c:pt>
              </c:numCache>
            </c:numRef>
          </c:val>
          <c:extLst>
            <c:ext xmlns:c16="http://schemas.microsoft.com/office/drawing/2014/chart" uri="{C3380CC4-5D6E-409C-BE32-E72D297353CC}">
              <c16:uniqueId val="{00000001-D041-4171-9CE9-DE4F7D29496B}"/>
            </c:ext>
          </c:extLst>
        </c:ser>
        <c:dLbls>
          <c:showLegendKey val="0"/>
          <c:showVal val="0"/>
          <c:showCatName val="0"/>
          <c:showSerName val="0"/>
          <c:showPercent val="0"/>
          <c:showBubbleSize val="0"/>
        </c:dLbls>
        <c:gapWidth val="80"/>
        <c:axId val="294974416"/>
        <c:axId val="294979664"/>
      </c:barChart>
      <c:catAx>
        <c:axId val="294974416"/>
        <c:scaling>
          <c:orientation val="minMax"/>
        </c:scaling>
        <c:delete val="1"/>
        <c:axPos val="l"/>
        <c:numFmt formatCode="General" sourceLinked="1"/>
        <c:majorTickMark val="out"/>
        <c:minorTickMark val="none"/>
        <c:tickLblPos val="nextTo"/>
        <c:crossAx val="294979664"/>
        <c:crosses val="autoZero"/>
        <c:auto val="1"/>
        <c:lblAlgn val="ctr"/>
        <c:lblOffset val="100"/>
        <c:noMultiLvlLbl val="0"/>
      </c:catAx>
      <c:valAx>
        <c:axId val="294979664"/>
        <c:scaling>
          <c:orientation val="minMax"/>
          <c:max val="0.5"/>
        </c:scaling>
        <c:delete val="1"/>
        <c:axPos val="b"/>
        <c:numFmt formatCode="0.00%" sourceLinked="1"/>
        <c:majorTickMark val="out"/>
        <c:minorTickMark val="none"/>
        <c:tickLblPos val="nextTo"/>
        <c:crossAx val="29497441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785873305746867E-2"/>
          <c:y val="5.4248218972628416E-2"/>
          <c:w val="0.91804839185295173"/>
          <c:h val="0.89121351356504164"/>
        </c:manualLayout>
      </c:layout>
      <c:barChart>
        <c:barDir val="bar"/>
        <c:grouping val="clustered"/>
        <c:varyColors val="0"/>
        <c:ser>
          <c:idx val="1"/>
          <c:order val="0"/>
          <c:tx>
            <c:strRef>
              <c:f>Sheet1!$A$2</c:f>
              <c:strCache>
                <c:ptCount val="1"/>
                <c:pt idx="0">
                  <c:v>Fee-for-service</c:v>
                </c:pt>
              </c:strCache>
            </c:strRef>
          </c:tx>
          <c:spPr>
            <a:solidFill>
              <a:srgbClr val="65A59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0 Conditions</c:v>
                </c:pt>
                <c:pt idx="1">
                  <c:v>1-2 Conditions</c:v>
                </c:pt>
                <c:pt idx="2">
                  <c:v>3-5 Conditions</c:v>
                </c:pt>
                <c:pt idx="3">
                  <c:v>6+ Conditions</c:v>
                </c:pt>
              </c:strCache>
            </c:strRef>
          </c:cat>
          <c:val>
            <c:numRef>
              <c:f>Sheet1!$B$2:$E$2</c:f>
              <c:numCache>
                <c:formatCode>0.00%</c:formatCode>
                <c:ptCount val="4"/>
                <c:pt idx="0">
                  <c:v>0.127</c:v>
                </c:pt>
                <c:pt idx="1">
                  <c:v>0.16500000000000001</c:v>
                </c:pt>
                <c:pt idx="2">
                  <c:v>0.41199999999999998</c:v>
                </c:pt>
                <c:pt idx="3">
                  <c:v>0.29599999999999999</c:v>
                </c:pt>
              </c:numCache>
            </c:numRef>
          </c:val>
          <c:extLst>
            <c:ext xmlns:c16="http://schemas.microsoft.com/office/drawing/2014/chart" uri="{C3380CC4-5D6E-409C-BE32-E72D297353CC}">
              <c16:uniqueId val="{00000000-B59A-42C7-9E01-C5BF31F0E484}"/>
            </c:ext>
          </c:extLst>
        </c:ser>
        <c:dLbls>
          <c:showLegendKey val="0"/>
          <c:showVal val="0"/>
          <c:showCatName val="0"/>
          <c:showSerName val="0"/>
          <c:showPercent val="0"/>
          <c:showBubbleSize val="0"/>
        </c:dLbls>
        <c:gapWidth val="37"/>
        <c:axId val="294974416"/>
        <c:axId val="294979664"/>
      </c:barChart>
      <c:catAx>
        <c:axId val="294974416"/>
        <c:scaling>
          <c:orientation val="minMax"/>
        </c:scaling>
        <c:delete val="1"/>
        <c:axPos val="r"/>
        <c:numFmt formatCode="General" sourceLinked="1"/>
        <c:majorTickMark val="out"/>
        <c:minorTickMark val="none"/>
        <c:tickLblPos val="nextTo"/>
        <c:crossAx val="294979664"/>
        <c:crosses val="autoZero"/>
        <c:auto val="1"/>
        <c:lblAlgn val="ctr"/>
        <c:lblOffset val="100"/>
        <c:noMultiLvlLbl val="0"/>
      </c:catAx>
      <c:valAx>
        <c:axId val="294979664"/>
        <c:scaling>
          <c:orientation val="maxMin"/>
          <c:max val="0.5"/>
        </c:scaling>
        <c:delete val="1"/>
        <c:axPos val="b"/>
        <c:numFmt formatCode="0.00%" sourceLinked="1"/>
        <c:majorTickMark val="out"/>
        <c:minorTickMark val="none"/>
        <c:tickLblPos val="nextTo"/>
        <c:crossAx val="29497441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2752057911320208"/>
          <c:w val="0.98287328248806527"/>
          <c:h val="0.78510830625420058"/>
        </c:manualLayout>
      </c:layout>
      <c:barChart>
        <c:barDir val="col"/>
        <c:grouping val="clustered"/>
        <c:varyColors val="0"/>
        <c:ser>
          <c:idx val="0"/>
          <c:order val="0"/>
          <c:tx>
            <c:strRef>
              <c:f>Sheet1!$B$1</c:f>
              <c:strCache>
                <c:ptCount val="1"/>
                <c:pt idx="0">
                  <c:v>Traditional Medicare</c:v>
                </c:pt>
              </c:strCache>
            </c:strRef>
          </c:tx>
          <c:spPr>
            <a:solidFill>
              <a:srgbClr val="65A59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Arthritis (any)</c:v>
                </c:pt>
                <c:pt idx="1">
                  <c:v>Cancer (any)</c:v>
                </c:pt>
                <c:pt idx="2">
                  <c:v>CHF</c:v>
                </c:pt>
                <c:pt idx="3">
                  <c:v>COPD</c:v>
                </c:pt>
                <c:pt idx="4">
                  <c:v>Diabetes</c:v>
                </c:pt>
                <c:pt idx="5">
                  <c:v>Depression</c:v>
                </c:pt>
              </c:strCache>
            </c:strRef>
          </c:cat>
          <c:val>
            <c:numRef>
              <c:f>Sheet1!$B$2:$B$7</c:f>
              <c:numCache>
                <c:formatCode>0%</c:formatCode>
                <c:ptCount val="6"/>
                <c:pt idx="0">
                  <c:v>0.46800000000000003</c:v>
                </c:pt>
                <c:pt idx="1">
                  <c:v>0.36499999999999999</c:v>
                </c:pt>
                <c:pt idx="2">
                  <c:v>6.9000000000000006E-2</c:v>
                </c:pt>
                <c:pt idx="3">
                  <c:v>0.20499999999999999</c:v>
                </c:pt>
                <c:pt idx="4">
                  <c:v>0.34200000000000003</c:v>
                </c:pt>
                <c:pt idx="5">
                  <c:v>0.26200000000000001</c:v>
                </c:pt>
              </c:numCache>
            </c:numRef>
          </c:val>
          <c:extLst>
            <c:ext xmlns:c16="http://schemas.microsoft.com/office/drawing/2014/chart" uri="{C3380CC4-5D6E-409C-BE32-E72D297353CC}">
              <c16:uniqueId val="{00000000-E900-4209-879E-40D1A6F20CBD}"/>
            </c:ext>
          </c:extLst>
        </c:ser>
        <c:ser>
          <c:idx val="1"/>
          <c:order val="1"/>
          <c:tx>
            <c:strRef>
              <c:f>Sheet1!$C$1</c:f>
              <c:strCache>
                <c:ptCount val="1"/>
                <c:pt idx="0">
                  <c:v>Medicare Advantage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Arthritis (any)</c:v>
                </c:pt>
                <c:pt idx="1">
                  <c:v>Cancer (any)</c:v>
                </c:pt>
                <c:pt idx="2">
                  <c:v>CHF</c:v>
                </c:pt>
                <c:pt idx="3">
                  <c:v>COPD</c:v>
                </c:pt>
                <c:pt idx="4">
                  <c:v>Diabetes</c:v>
                </c:pt>
                <c:pt idx="5">
                  <c:v>Depression</c:v>
                </c:pt>
              </c:strCache>
            </c:strRef>
          </c:cat>
          <c:val>
            <c:numRef>
              <c:f>Sheet1!$C$2:$C$7</c:f>
              <c:numCache>
                <c:formatCode>0%</c:formatCode>
                <c:ptCount val="6"/>
                <c:pt idx="0">
                  <c:v>0.47899999999999998</c:v>
                </c:pt>
                <c:pt idx="1">
                  <c:v>0.36799999999999999</c:v>
                </c:pt>
                <c:pt idx="2">
                  <c:v>6.7000000000000004E-2</c:v>
                </c:pt>
                <c:pt idx="3">
                  <c:v>0.19600000000000001</c:v>
                </c:pt>
                <c:pt idx="4">
                  <c:v>0.374</c:v>
                </c:pt>
                <c:pt idx="5">
                  <c:v>0.27100000000000002</c:v>
                </c:pt>
              </c:numCache>
            </c:numRef>
          </c:val>
          <c:extLst>
            <c:ext xmlns:c16="http://schemas.microsoft.com/office/drawing/2014/chart" uri="{C3380CC4-5D6E-409C-BE32-E72D297353CC}">
              <c16:uniqueId val="{00000003-E900-4209-879E-40D1A6F20CBD}"/>
            </c:ext>
          </c:extLst>
        </c:ser>
        <c:ser>
          <c:idx val="2"/>
          <c:order val="2"/>
          <c:tx>
            <c:strRef>
              <c:f>Sheet1!$D$1</c:f>
              <c:strCache>
                <c:ptCount val="1"/>
                <c:pt idx="0">
                  <c:v>Special Needs Plans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Arthritis (any)</c:v>
                </c:pt>
                <c:pt idx="1">
                  <c:v>Cancer (any)</c:v>
                </c:pt>
                <c:pt idx="2">
                  <c:v>CHF</c:v>
                </c:pt>
                <c:pt idx="3">
                  <c:v>COPD</c:v>
                </c:pt>
                <c:pt idx="4">
                  <c:v>Diabetes</c:v>
                </c:pt>
                <c:pt idx="5">
                  <c:v>Depression</c:v>
                </c:pt>
              </c:strCache>
            </c:strRef>
          </c:cat>
          <c:val>
            <c:numRef>
              <c:f>Sheet1!$D$2:$D$7</c:f>
              <c:numCache>
                <c:formatCode>0%</c:formatCode>
                <c:ptCount val="6"/>
                <c:pt idx="0">
                  <c:v>0.57199999999999995</c:v>
                </c:pt>
                <c:pt idx="1">
                  <c:v>0.24399999999999999</c:v>
                </c:pt>
                <c:pt idx="2">
                  <c:v>0.13400000000000001</c:v>
                </c:pt>
                <c:pt idx="3">
                  <c:v>0.29099999999999998</c:v>
                </c:pt>
                <c:pt idx="4">
                  <c:v>0.58899999999999997</c:v>
                </c:pt>
                <c:pt idx="5">
                  <c:v>0.41899999999999998</c:v>
                </c:pt>
              </c:numCache>
            </c:numRef>
          </c:val>
          <c:extLst>
            <c:ext xmlns:c16="http://schemas.microsoft.com/office/drawing/2014/chart" uri="{C3380CC4-5D6E-409C-BE32-E72D297353CC}">
              <c16:uniqueId val="{00000000-D80E-4B77-920E-C47152486D2A}"/>
            </c:ext>
          </c:extLst>
        </c:ser>
        <c:dLbls>
          <c:showLegendKey val="0"/>
          <c:showVal val="0"/>
          <c:showCatName val="0"/>
          <c:showSerName val="0"/>
          <c:showPercent val="0"/>
          <c:showBubbleSize val="0"/>
        </c:dLbls>
        <c:gapWidth val="80"/>
        <c:overlap val="-10"/>
        <c:axId val="306820440"/>
        <c:axId val="306818800"/>
      </c:barChart>
      <c:catAx>
        <c:axId val="306820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6818800"/>
        <c:crosses val="autoZero"/>
        <c:auto val="1"/>
        <c:lblAlgn val="ctr"/>
        <c:lblOffset val="100"/>
        <c:noMultiLvlLbl val="0"/>
      </c:catAx>
      <c:valAx>
        <c:axId val="306818800"/>
        <c:scaling>
          <c:orientation val="minMax"/>
          <c:max val="0.60000000000000009"/>
          <c:min val="0"/>
        </c:scaling>
        <c:delete val="1"/>
        <c:axPos val="l"/>
        <c:numFmt formatCode="0%" sourceLinked="1"/>
        <c:majorTickMark val="none"/>
        <c:minorTickMark val="none"/>
        <c:tickLblPos val="nextTo"/>
        <c:crossAx val="306820440"/>
        <c:crosses val="autoZero"/>
        <c:crossBetween val="between"/>
        <c:majorUnit val="0.2"/>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430829006553066E-4"/>
          <c:y val="0.10074778299830807"/>
          <c:w val="0.99930569170993444"/>
          <c:h val="0.74125747445212375"/>
        </c:manualLayout>
      </c:layout>
      <c:barChart>
        <c:barDir val="col"/>
        <c:grouping val="clustered"/>
        <c:varyColors val="0"/>
        <c:ser>
          <c:idx val="0"/>
          <c:order val="0"/>
          <c:tx>
            <c:strRef>
              <c:f>Sheet1!$B$1</c:f>
              <c:strCache>
                <c:ptCount val="1"/>
                <c:pt idx="0">
                  <c:v>Traditional Medicare</c:v>
                </c:pt>
              </c:strCache>
            </c:strRef>
          </c:tx>
          <c:spPr>
            <a:solidFill>
              <a:schemeClr val="bg2"/>
            </a:solidFill>
            <a:ln>
              <a:noFill/>
            </a:ln>
            <a:effectLst/>
          </c:spPr>
          <c:invertIfNegative val="0"/>
          <c:dLbls>
            <c:dLbl>
              <c:idx val="4"/>
              <c:layout>
                <c:manualLayout>
                  <c:x val="0"/>
                  <c:y val="-6.7594675665542895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65A59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39-40C5-A12E-FA292E308B9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High cost</c:v>
                </c:pt>
                <c:pt idx="1">
                  <c:v>Service 
not covered</c:v>
                </c:pt>
                <c:pt idx="2">
                  <c:v>Doctor 
will not treat</c:v>
                </c:pt>
                <c:pt idx="3">
                  <c:v>Doctor 
too busy</c:v>
                </c:pt>
                <c:pt idx="4">
                  <c:v>Problem with specialist referral</c:v>
                </c:pt>
                <c:pt idx="5">
                  <c:v>No
transportation</c:v>
                </c:pt>
              </c:strCache>
            </c:strRef>
          </c:cat>
          <c:val>
            <c:numRef>
              <c:f>Sheet1!$B$2:$B$7</c:f>
              <c:numCache>
                <c:formatCode>0.00%</c:formatCode>
                <c:ptCount val="6"/>
                <c:pt idx="0">
                  <c:v>0.29799999999999999</c:v>
                </c:pt>
                <c:pt idx="1">
                  <c:v>0.16600000000000001</c:v>
                </c:pt>
                <c:pt idx="2">
                  <c:v>0.08</c:v>
                </c:pt>
                <c:pt idx="3">
                  <c:v>7.2999999999999995E-2</c:v>
                </c:pt>
                <c:pt idx="4">
                  <c:v>2.3E-2</c:v>
                </c:pt>
                <c:pt idx="5">
                  <c:v>8.8999999999999996E-2</c:v>
                </c:pt>
              </c:numCache>
            </c:numRef>
          </c:val>
          <c:extLst>
            <c:ext xmlns:c16="http://schemas.microsoft.com/office/drawing/2014/chart" uri="{C3380CC4-5D6E-409C-BE32-E72D297353CC}">
              <c16:uniqueId val="{00000000-2C9F-4E60-9A9A-D8CFA040E240}"/>
            </c:ext>
          </c:extLst>
        </c:ser>
        <c:ser>
          <c:idx val="1"/>
          <c:order val="1"/>
          <c:tx>
            <c:strRef>
              <c:f>Sheet1!$C$1</c:f>
              <c:strCache>
                <c:ptCount val="1"/>
                <c:pt idx="0">
                  <c:v>Medicare Advantage</c:v>
                </c:pt>
              </c:strCache>
            </c:strRef>
          </c:tx>
          <c:spPr>
            <a:solidFill>
              <a:schemeClr val="accent6">
                <a:lumMod val="60000"/>
                <a:lumOff val="40000"/>
              </a:schemeClr>
            </a:solidFill>
            <a:ln>
              <a:noFill/>
            </a:ln>
            <a:effectLst/>
          </c:spPr>
          <c:invertIfNegative val="0"/>
          <c:dLbls>
            <c:dLbl>
              <c:idx val="4"/>
              <c:layout>
                <c:manualLayout>
                  <c:x val="-1.1510435516186318E-16"/>
                  <c:y val="-6.0662729658792647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6">
                          <a:lumMod val="60000"/>
                          <a:lumOff val="40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39-40C5-A12E-FA292E308B9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High cost</c:v>
                </c:pt>
                <c:pt idx="1">
                  <c:v>Service 
not covered</c:v>
                </c:pt>
                <c:pt idx="2">
                  <c:v>Doctor 
will not treat</c:v>
                </c:pt>
                <c:pt idx="3">
                  <c:v>Doctor 
too busy</c:v>
                </c:pt>
                <c:pt idx="4">
                  <c:v>Problem with specialist referral</c:v>
                </c:pt>
                <c:pt idx="5">
                  <c:v>No
transportation</c:v>
                </c:pt>
              </c:strCache>
            </c:strRef>
          </c:cat>
          <c:val>
            <c:numRef>
              <c:f>Sheet1!$C$2:$C$7</c:f>
              <c:numCache>
                <c:formatCode>0.00%</c:formatCode>
                <c:ptCount val="6"/>
                <c:pt idx="0">
                  <c:v>0.32500000000000001</c:v>
                </c:pt>
                <c:pt idx="1">
                  <c:v>0.158</c:v>
                </c:pt>
                <c:pt idx="2">
                  <c:v>5.5E-2</c:v>
                </c:pt>
                <c:pt idx="3">
                  <c:v>7.4999999999999997E-2</c:v>
                </c:pt>
                <c:pt idx="4">
                  <c:v>1.7999999999999999E-2</c:v>
                </c:pt>
                <c:pt idx="5">
                  <c:v>4.1000000000000002E-2</c:v>
                </c:pt>
              </c:numCache>
            </c:numRef>
          </c:val>
          <c:extLst>
            <c:ext xmlns:c16="http://schemas.microsoft.com/office/drawing/2014/chart" uri="{C3380CC4-5D6E-409C-BE32-E72D297353CC}">
              <c16:uniqueId val="{00000001-2C9F-4E60-9A9A-D8CFA040E240}"/>
            </c:ext>
          </c:extLst>
        </c:ser>
        <c:dLbls>
          <c:showLegendKey val="0"/>
          <c:showVal val="0"/>
          <c:showCatName val="0"/>
          <c:showSerName val="0"/>
          <c:showPercent val="0"/>
          <c:showBubbleSize val="0"/>
        </c:dLbls>
        <c:gapWidth val="50"/>
        <c:overlap val="-10"/>
        <c:axId val="481396104"/>
        <c:axId val="481396432"/>
      </c:barChart>
      <c:catAx>
        <c:axId val="481396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1396432"/>
        <c:crosses val="autoZero"/>
        <c:auto val="1"/>
        <c:lblAlgn val="ctr"/>
        <c:lblOffset val="100"/>
        <c:noMultiLvlLbl val="0"/>
      </c:catAx>
      <c:valAx>
        <c:axId val="481396432"/>
        <c:scaling>
          <c:orientation val="minMax"/>
          <c:max val="0.4"/>
        </c:scaling>
        <c:delete val="1"/>
        <c:axPos val="l"/>
        <c:numFmt formatCode="0%" sourceLinked="0"/>
        <c:majorTickMark val="none"/>
        <c:minorTickMark val="none"/>
        <c:tickLblPos val="nextTo"/>
        <c:crossAx val="481396104"/>
        <c:crosses val="autoZero"/>
        <c:crossBetween val="between"/>
        <c:majorUnit val="0.1"/>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2109997960773651"/>
          <c:y val="2.145957084311829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rgbClr val="65A591"/>
              </a:solidFill>
              <a:latin typeface="+mn-lt"/>
              <a:ea typeface="+mn-ea"/>
              <a:cs typeface="+mn-cs"/>
            </a:defRPr>
          </a:pPr>
          <a:endParaRPr lang="en-US"/>
        </a:p>
      </c:txPr>
    </c:title>
    <c:autoTitleDeleted val="0"/>
    <c:plotArea>
      <c:layout>
        <c:manualLayout>
          <c:layoutTarget val="inner"/>
          <c:xMode val="edge"/>
          <c:yMode val="edge"/>
          <c:x val="0.20744940849785082"/>
          <c:y val="0.22283694801307732"/>
          <c:w val="0.53140713589787836"/>
          <c:h val="0.7019690795229544"/>
        </c:manualLayout>
      </c:layout>
      <c:doughnutChart>
        <c:varyColors val="1"/>
        <c:ser>
          <c:idx val="0"/>
          <c:order val="0"/>
          <c:tx>
            <c:strRef>
              <c:f>Sheet1!$B$1</c:f>
              <c:strCache>
                <c:ptCount val="1"/>
                <c:pt idx="0">
                  <c:v>Traditional Medicare</c:v>
                </c:pt>
              </c:strCache>
            </c:strRef>
          </c:tx>
          <c:spPr>
            <a:solidFill>
              <a:srgbClr val="7B7B7B"/>
            </a:solidFill>
            <a:ln>
              <a:solidFill>
                <a:schemeClr val="bg1"/>
              </a:solidFill>
            </a:ln>
          </c:spPr>
          <c:dPt>
            <c:idx val="0"/>
            <c:bubble3D val="0"/>
            <c:spPr>
              <a:solidFill>
                <a:srgbClr val="65A591"/>
              </a:solidFill>
              <a:ln w="19050">
                <a:solidFill>
                  <a:schemeClr val="bg1"/>
                </a:solidFill>
              </a:ln>
              <a:effectLst/>
            </c:spPr>
            <c:extLst>
              <c:ext xmlns:c16="http://schemas.microsoft.com/office/drawing/2014/chart" uri="{C3380CC4-5D6E-409C-BE32-E72D297353CC}">
                <c16:uniqueId val="{00000003-FDB4-46A2-BA85-A65E9B97D9C6}"/>
              </c:ext>
            </c:extLst>
          </c:dPt>
          <c:dPt>
            <c:idx val="1"/>
            <c:bubble3D val="0"/>
            <c:spPr>
              <a:solidFill>
                <a:schemeClr val="tx1">
                  <a:lumMod val="10000"/>
                  <a:lumOff val="90000"/>
                </a:schemeClr>
              </a:solidFill>
              <a:ln w="19050">
                <a:solidFill>
                  <a:schemeClr val="bg1"/>
                </a:solidFill>
              </a:ln>
              <a:effectLst/>
            </c:spPr>
            <c:extLst>
              <c:ext xmlns:c16="http://schemas.microsoft.com/office/drawing/2014/chart" uri="{C3380CC4-5D6E-409C-BE32-E72D297353CC}">
                <c16:uniqueId val="{00000002-FDB4-46A2-BA85-A65E9B97D9C6}"/>
              </c:ext>
            </c:extLst>
          </c:dPt>
          <c:dLbls>
            <c:dLbl>
              <c:idx val="0"/>
              <c:layout>
                <c:manualLayout>
                  <c:x val="-3.1391013809222518E-2"/>
                  <c:y val="0.2616598998572921"/>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rgbClr val="65A59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9478576794301322"/>
                      <c:h val="0.29970222569705068"/>
                    </c:manualLayout>
                  </c15:layout>
                </c:ext>
                <c:ext xmlns:c16="http://schemas.microsoft.com/office/drawing/2014/chart" uri="{C3380CC4-5D6E-409C-BE32-E72D297353CC}">
                  <c16:uniqueId val="{00000003-FDB4-46A2-BA85-A65E9B97D9C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Difficulty obtaining needed health care</c:v>
                </c:pt>
                <c:pt idx="1">
                  <c:v>No difficulty</c:v>
                </c:pt>
              </c:strCache>
            </c:strRef>
          </c:cat>
          <c:val>
            <c:numRef>
              <c:f>Sheet1!$B$2:$B$3</c:f>
              <c:numCache>
                <c:formatCode>0%</c:formatCode>
                <c:ptCount val="2"/>
                <c:pt idx="0">
                  <c:v>0.05</c:v>
                </c:pt>
                <c:pt idx="1">
                  <c:v>0.95</c:v>
                </c:pt>
              </c:numCache>
            </c:numRef>
          </c:val>
          <c:extLst>
            <c:ext xmlns:c16="http://schemas.microsoft.com/office/drawing/2014/chart" uri="{C3380CC4-5D6E-409C-BE32-E72D297353CC}">
              <c16:uniqueId val="{00000000-FDB4-46A2-BA85-A65E9B97D9C6}"/>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142B41"/>
                </a:solidFill>
                <a:latin typeface="+mn-lt"/>
                <a:ea typeface="+mn-ea"/>
                <a:cs typeface="+mn-cs"/>
              </a:defRPr>
            </a:pPr>
            <a:r>
              <a:rPr lang="en-US" dirty="0">
                <a:solidFill>
                  <a:schemeClr val="accent6">
                    <a:lumMod val="60000"/>
                    <a:lumOff val="40000"/>
                  </a:schemeClr>
                </a:solidFill>
              </a:rPr>
              <a:t>Medicare</a:t>
            </a:r>
            <a:r>
              <a:rPr lang="en-US" baseline="0" dirty="0">
                <a:solidFill>
                  <a:schemeClr val="accent6">
                    <a:lumMod val="60000"/>
                    <a:lumOff val="40000"/>
                  </a:schemeClr>
                </a:solidFill>
              </a:rPr>
              <a:t> </a:t>
            </a:r>
            <a:r>
              <a:rPr lang="en-US" dirty="0">
                <a:solidFill>
                  <a:schemeClr val="accent6">
                    <a:lumMod val="60000"/>
                    <a:lumOff val="40000"/>
                  </a:schemeClr>
                </a:solidFill>
              </a:rPr>
              <a:t>Advantage</a:t>
            </a:r>
          </a:p>
        </c:rich>
      </c:tx>
      <c:layout>
        <c:manualLayout>
          <c:xMode val="edge"/>
          <c:yMode val="edge"/>
          <c:x val="0.1586151393318225"/>
          <c:y val="0.1383664828169670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rgbClr val="142B41"/>
              </a:solidFill>
              <a:latin typeface="+mn-lt"/>
              <a:ea typeface="+mn-ea"/>
              <a:cs typeface="+mn-cs"/>
            </a:defRPr>
          </a:pPr>
          <a:endParaRPr lang="en-US"/>
        </a:p>
      </c:txPr>
    </c:title>
    <c:autoTitleDeleted val="0"/>
    <c:plotArea>
      <c:layout>
        <c:manualLayout>
          <c:layoutTarget val="inner"/>
          <c:xMode val="edge"/>
          <c:yMode val="edge"/>
          <c:x val="0.24065213384465028"/>
          <c:y val="0.30228374840860001"/>
          <c:w val="0.53612195962595033"/>
          <c:h val="0.62858716376246815"/>
        </c:manualLayout>
      </c:layout>
      <c:doughnutChart>
        <c:varyColors val="1"/>
        <c:ser>
          <c:idx val="0"/>
          <c:order val="0"/>
          <c:tx>
            <c:strRef>
              <c:f>Sheet1!$C$1</c:f>
              <c:strCache>
                <c:ptCount val="1"/>
                <c:pt idx="0">
                  <c:v>Medicare Advantage</c:v>
                </c:pt>
              </c:strCache>
            </c:strRef>
          </c:tx>
          <c:spPr>
            <a:solidFill>
              <a:srgbClr val="7B7B7B"/>
            </a:solidFill>
            <a:ln>
              <a:solidFill>
                <a:schemeClr val="bg1"/>
              </a:solidFill>
            </a:ln>
          </c:spPr>
          <c:dPt>
            <c:idx val="0"/>
            <c:bubble3D val="0"/>
            <c:spPr>
              <a:solidFill>
                <a:schemeClr val="accent6">
                  <a:lumMod val="60000"/>
                  <a:lumOff val="40000"/>
                </a:schemeClr>
              </a:solidFill>
              <a:ln w="19050">
                <a:solidFill>
                  <a:schemeClr val="bg1"/>
                </a:solidFill>
              </a:ln>
              <a:effectLst/>
            </c:spPr>
            <c:extLst>
              <c:ext xmlns:c16="http://schemas.microsoft.com/office/drawing/2014/chart" uri="{C3380CC4-5D6E-409C-BE32-E72D297353CC}">
                <c16:uniqueId val="{00000001-DDF9-421B-80F1-E59D9F61E20C}"/>
              </c:ext>
            </c:extLst>
          </c:dPt>
          <c:dPt>
            <c:idx val="1"/>
            <c:bubble3D val="0"/>
            <c:spPr>
              <a:solidFill>
                <a:schemeClr val="tx1">
                  <a:lumMod val="10000"/>
                  <a:lumOff val="90000"/>
                </a:schemeClr>
              </a:solidFill>
              <a:ln w="19050">
                <a:solidFill>
                  <a:schemeClr val="bg1"/>
                </a:solidFill>
              </a:ln>
              <a:effectLst/>
            </c:spPr>
            <c:extLst>
              <c:ext xmlns:c16="http://schemas.microsoft.com/office/drawing/2014/chart" uri="{C3380CC4-5D6E-409C-BE32-E72D297353CC}">
                <c16:uniqueId val="{00000003-DDF9-421B-80F1-E59D9F61E20C}"/>
              </c:ext>
            </c:extLst>
          </c:dPt>
          <c:dLbls>
            <c:dLbl>
              <c:idx val="0"/>
              <c:layout>
                <c:manualLayout>
                  <c:x val="-4.1180807402562761E-2"/>
                  <c:y val="0.22008647084214336"/>
                </c:manualLayout>
              </c:layout>
              <c:tx>
                <c:rich>
                  <a:bodyPr rot="0" spcFirstLastPara="1" vertOverflow="ellipsis" vert="horz" wrap="square" lIns="38100" tIns="19050" rIns="38100" bIns="19050" anchor="ctr" anchorCtr="1">
                    <a:noAutofit/>
                  </a:bodyPr>
                  <a:lstStyle/>
                  <a:p>
                    <a:pPr>
                      <a:defRPr sz="1800" b="1" i="0" u="none" strike="noStrike" kern="1200" baseline="0">
                        <a:solidFill>
                          <a:srgbClr val="142B41"/>
                        </a:solidFill>
                        <a:latin typeface="+mn-lt"/>
                        <a:ea typeface="+mn-ea"/>
                        <a:cs typeface="+mn-cs"/>
                      </a:defRPr>
                    </a:pPr>
                    <a:fld id="{98919C91-BFBB-AD43-BFE6-50C1E8AD36EA}" type="VALUE">
                      <a:rPr lang="en-US">
                        <a:solidFill>
                          <a:schemeClr val="accent6">
                            <a:lumMod val="60000"/>
                            <a:lumOff val="40000"/>
                          </a:schemeClr>
                        </a:solidFill>
                      </a:rPr>
                      <a:pPr>
                        <a:defRPr sz="1800" b="1">
                          <a:solidFill>
                            <a:srgbClr val="142B41"/>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rgbClr val="142B4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2924685042063378"/>
                      <c:h val="0.33703911378636775"/>
                    </c:manualLayout>
                  </c15:layout>
                  <c15:dlblFieldTable/>
                  <c15:showDataLabelsRange val="0"/>
                </c:ext>
                <c:ext xmlns:c16="http://schemas.microsoft.com/office/drawing/2014/chart" uri="{C3380CC4-5D6E-409C-BE32-E72D297353CC}">
                  <c16:uniqueId val="{00000001-DDF9-421B-80F1-E59D9F61E20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142B4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Difficulty obtaining needed health care</c:v>
                </c:pt>
                <c:pt idx="1">
                  <c:v>No difficulty</c:v>
                </c:pt>
              </c:strCache>
            </c:strRef>
          </c:cat>
          <c:val>
            <c:numRef>
              <c:f>Sheet1!$C$2:$C$3</c:f>
              <c:numCache>
                <c:formatCode>0%</c:formatCode>
                <c:ptCount val="2"/>
                <c:pt idx="0">
                  <c:v>7.0000000000000007E-2</c:v>
                </c:pt>
                <c:pt idx="1">
                  <c:v>0.93</c:v>
                </c:pt>
              </c:numCache>
            </c:numRef>
          </c:val>
          <c:extLst>
            <c:ext xmlns:c16="http://schemas.microsoft.com/office/drawing/2014/chart" uri="{C3380CC4-5D6E-409C-BE32-E72D297353CC}">
              <c16:uniqueId val="{00000004-DDF9-421B-80F1-E59D9F61E20C}"/>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2013198156858704"/>
          <c:w val="0.99987948361406775"/>
          <c:h val="0.7646192111297746"/>
        </c:manualLayout>
      </c:layout>
      <c:barChart>
        <c:barDir val="col"/>
        <c:grouping val="clustered"/>
        <c:varyColors val="0"/>
        <c:ser>
          <c:idx val="0"/>
          <c:order val="0"/>
          <c:tx>
            <c:strRef>
              <c:f>Sheet1!$B$1</c:f>
              <c:strCache>
                <c:ptCount val="1"/>
                <c:pt idx="0">
                  <c:v>Traditional Medicare</c:v>
                </c:pt>
              </c:strCache>
            </c:strRef>
          </c:tx>
          <c:spPr>
            <a:solidFill>
              <a:srgbClr val="65A59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Doctor’s concern</c:v>
                </c:pt>
                <c:pt idx="1">
                  <c:v>Information about 
medical condition</c:v>
                </c:pt>
                <c:pt idx="2">
                  <c:v>Care by specialist</c:v>
                </c:pt>
                <c:pt idx="3">
                  <c:v>Information obtained 
by phone</c:v>
                </c:pt>
                <c:pt idx="4">
                  <c:v>Quality of 
medical care</c:v>
                </c:pt>
              </c:strCache>
            </c:strRef>
          </c:cat>
          <c:val>
            <c:numRef>
              <c:f>Sheet1!$B$2:$B$6</c:f>
              <c:numCache>
                <c:formatCode>0.00%</c:formatCode>
                <c:ptCount val="5"/>
                <c:pt idx="0">
                  <c:v>0.94099999999999995</c:v>
                </c:pt>
                <c:pt idx="1">
                  <c:v>0.94299999999999995</c:v>
                </c:pt>
                <c:pt idx="2">
                  <c:v>0.94099999999999995</c:v>
                </c:pt>
                <c:pt idx="3">
                  <c:v>0.88600000000000001</c:v>
                </c:pt>
                <c:pt idx="4">
                  <c:v>0.95799999999999996</c:v>
                </c:pt>
              </c:numCache>
            </c:numRef>
          </c:val>
          <c:extLst>
            <c:ext xmlns:c16="http://schemas.microsoft.com/office/drawing/2014/chart" uri="{C3380CC4-5D6E-409C-BE32-E72D297353CC}">
              <c16:uniqueId val="{00000000-7149-4455-9593-8DB4C4A64969}"/>
            </c:ext>
          </c:extLst>
        </c:ser>
        <c:ser>
          <c:idx val="1"/>
          <c:order val="1"/>
          <c:tx>
            <c:strRef>
              <c:f>Sheet1!$C$1</c:f>
              <c:strCache>
                <c:ptCount val="1"/>
                <c:pt idx="0">
                  <c:v>Medicare Advantage</c:v>
                </c:pt>
              </c:strCache>
            </c:strRef>
          </c:tx>
          <c:spPr>
            <a:solidFill>
              <a:schemeClr val="accent6">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Doctor’s concern</c:v>
                </c:pt>
                <c:pt idx="1">
                  <c:v>Information about 
medical condition</c:v>
                </c:pt>
                <c:pt idx="2">
                  <c:v>Care by specialist</c:v>
                </c:pt>
                <c:pt idx="3">
                  <c:v>Information obtained 
by phone</c:v>
                </c:pt>
                <c:pt idx="4">
                  <c:v>Quality of 
medical care</c:v>
                </c:pt>
              </c:strCache>
            </c:strRef>
          </c:cat>
          <c:val>
            <c:numRef>
              <c:f>Sheet1!$C$2:$C$6</c:f>
              <c:numCache>
                <c:formatCode>0.00%</c:formatCode>
                <c:ptCount val="5"/>
                <c:pt idx="0">
                  <c:v>0.94599999999999995</c:v>
                </c:pt>
                <c:pt idx="1">
                  <c:v>0.94499999999999995</c:v>
                </c:pt>
                <c:pt idx="2">
                  <c:v>0.93200000000000005</c:v>
                </c:pt>
                <c:pt idx="3">
                  <c:v>0.90500000000000003</c:v>
                </c:pt>
                <c:pt idx="4">
                  <c:v>0.95</c:v>
                </c:pt>
              </c:numCache>
            </c:numRef>
          </c:val>
          <c:extLst>
            <c:ext xmlns:c16="http://schemas.microsoft.com/office/drawing/2014/chart" uri="{C3380CC4-5D6E-409C-BE32-E72D297353CC}">
              <c16:uniqueId val="{00000001-7149-4455-9593-8DB4C4A64969}"/>
            </c:ext>
          </c:extLst>
        </c:ser>
        <c:ser>
          <c:idx val="2"/>
          <c:order val="2"/>
          <c:tx>
            <c:strRef>
              <c:f>Sheet1!$D$1</c:f>
              <c:strCache>
                <c:ptCount val="1"/>
                <c:pt idx="0">
                  <c:v>Special Needs Plans</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Doctor’s concern</c:v>
                </c:pt>
                <c:pt idx="1">
                  <c:v>Information about 
medical condition</c:v>
                </c:pt>
                <c:pt idx="2">
                  <c:v>Care by specialist</c:v>
                </c:pt>
                <c:pt idx="3">
                  <c:v>Information obtained 
by phone</c:v>
                </c:pt>
                <c:pt idx="4">
                  <c:v>Quality of 
medical care</c:v>
                </c:pt>
              </c:strCache>
            </c:strRef>
          </c:cat>
          <c:val>
            <c:numRef>
              <c:f>Sheet1!$D$2:$D$6</c:f>
              <c:numCache>
                <c:formatCode>0.00%</c:formatCode>
                <c:ptCount val="5"/>
                <c:pt idx="0">
                  <c:v>0.93500000000000005</c:v>
                </c:pt>
                <c:pt idx="1">
                  <c:v>0.92600000000000005</c:v>
                </c:pt>
                <c:pt idx="2">
                  <c:v>0.92200000000000004</c:v>
                </c:pt>
                <c:pt idx="3">
                  <c:v>0.90700000000000003</c:v>
                </c:pt>
                <c:pt idx="4">
                  <c:v>0.92200000000000004</c:v>
                </c:pt>
              </c:numCache>
            </c:numRef>
          </c:val>
          <c:extLst>
            <c:ext xmlns:c16="http://schemas.microsoft.com/office/drawing/2014/chart" uri="{C3380CC4-5D6E-409C-BE32-E72D297353CC}">
              <c16:uniqueId val="{00000000-C8A9-4A8B-B3EB-C0C3E1815BC5}"/>
            </c:ext>
          </c:extLst>
        </c:ser>
        <c:dLbls>
          <c:showLegendKey val="0"/>
          <c:showVal val="0"/>
          <c:showCatName val="0"/>
          <c:showSerName val="0"/>
          <c:showPercent val="0"/>
          <c:showBubbleSize val="0"/>
        </c:dLbls>
        <c:gapWidth val="120"/>
        <c:overlap val="-10"/>
        <c:axId val="495467808"/>
        <c:axId val="495466824"/>
      </c:barChart>
      <c:catAx>
        <c:axId val="49546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95466824"/>
        <c:crosses val="autoZero"/>
        <c:auto val="1"/>
        <c:lblAlgn val="ctr"/>
        <c:lblOffset val="100"/>
        <c:noMultiLvlLbl val="0"/>
      </c:catAx>
      <c:valAx>
        <c:axId val="495466824"/>
        <c:scaling>
          <c:orientation val="minMax"/>
          <c:max val="1"/>
          <c:min val="0"/>
        </c:scaling>
        <c:delete val="1"/>
        <c:axPos val="l"/>
        <c:numFmt formatCode="0%" sourceLinked="0"/>
        <c:majorTickMark val="none"/>
        <c:minorTickMark val="none"/>
        <c:tickLblPos val="nextTo"/>
        <c:crossAx val="495467808"/>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10/12/2021</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10/12/2021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159900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2</a:t>
            </a:fld>
            <a:endParaRPr lang="en-US"/>
          </a:p>
        </p:txBody>
      </p:sp>
    </p:spTree>
    <p:extLst>
      <p:ext uri="{BB962C8B-B14F-4D97-AF65-F5344CB8AC3E}">
        <p14:creationId xmlns:p14="http://schemas.microsoft.com/office/powerpoint/2010/main" val="17871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3</a:t>
            </a:fld>
            <a:endParaRPr lang="en-US"/>
          </a:p>
        </p:txBody>
      </p:sp>
    </p:spTree>
    <p:extLst>
      <p:ext uri="{BB962C8B-B14F-4D97-AF65-F5344CB8AC3E}">
        <p14:creationId xmlns:p14="http://schemas.microsoft.com/office/powerpoint/2010/main" val="869354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3943720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5</a:t>
            </a:fld>
            <a:endParaRPr lang="en-US"/>
          </a:p>
        </p:txBody>
      </p:sp>
    </p:spTree>
    <p:extLst>
      <p:ext uri="{BB962C8B-B14F-4D97-AF65-F5344CB8AC3E}">
        <p14:creationId xmlns:p14="http://schemas.microsoft.com/office/powerpoint/2010/main" val="4004712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2627598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3977099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8</a:t>
            </a:fld>
            <a:endParaRPr lang="en-US"/>
          </a:p>
        </p:txBody>
      </p:sp>
    </p:spTree>
    <p:extLst>
      <p:ext uri="{BB962C8B-B14F-4D97-AF65-F5344CB8AC3E}">
        <p14:creationId xmlns:p14="http://schemas.microsoft.com/office/powerpoint/2010/main" val="3273124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yxq0-1w42"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r>
              <a:rPr lang="en-US" sz="800" b="0" i="0" spc="0" dirty="0">
                <a:solidFill>
                  <a:schemeClr val="tx1"/>
                </a:solidFill>
                <a:latin typeface="Arial" panose="020B0604020202020204" pitchFamily="34" charset="0"/>
                <a:cs typeface="Arial" panose="020B0604020202020204" pitchFamily="34" charset="0"/>
              </a:rPr>
              <a:t>Source: Gretchen Jacobson et al., </a:t>
            </a:r>
            <a:r>
              <a:rPr lang="en-US" sz="800" b="0" i="1" spc="0" dirty="0">
                <a:solidFill>
                  <a:schemeClr val="tx1"/>
                </a:solidFill>
                <a:latin typeface="Arial" panose="020B0604020202020204" pitchFamily="34" charset="0"/>
                <a:cs typeface="Arial" panose="020B0604020202020204" pitchFamily="34" charset="0"/>
              </a:rPr>
              <a:t>Medicare Advantage vs. Traditional Medicare: How Do Beneficiaries’ Characteristics and Experiences Differ?</a:t>
            </a:r>
            <a:r>
              <a:rPr lang="en-US" sz="800" b="0" i="0" spc="0" dirty="0">
                <a:solidFill>
                  <a:schemeClr val="tx1"/>
                </a:solidFill>
                <a:latin typeface="Arial" panose="020B0604020202020204" pitchFamily="34" charset="0"/>
                <a:cs typeface="Arial" panose="020B0604020202020204" pitchFamily="34" charset="0"/>
              </a:rPr>
              <a:t> (Commonwealth Fund, Oct. 2021). </a:t>
            </a:r>
            <a:r>
              <a:rPr lang="en-US" sz="800" b="0" i="0" spc="0" dirty="0">
                <a:solidFill>
                  <a:schemeClr val="tx1"/>
                </a:solidFill>
                <a:latin typeface="Arial" panose="020B0604020202020204" pitchFamily="34" charset="0"/>
                <a:cs typeface="Arial" panose="020B0604020202020204" pitchFamily="34" charset="0"/>
                <a:hlinkClick r:id="rId3"/>
              </a:rPr>
              <a:t>https://doi.org/10.26099/yxq0-1w42</a:t>
            </a:r>
            <a:endParaRPr lang="en-US" sz="800" b="0" i="0" spc="0" dirty="0">
              <a:solidFill>
                <a:schemeClr val="tx1"/>
              </a:solidFill>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0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044416"/>
            <a:ext cx="8961120" cy="4566330"/>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AD7D36-F5FD-4D5A-B690-A01D3B2396E1}"/>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8" name="Text Placeholder 9">
            <a:extLst>
              <a:ext uri="{FF2B5EF4-FFF2-40B4-BE49-F238E27FC236}">
                <a16:creationId xmlns:a16="http://schemas.microsoft.com/office/drawing/2014/main" id="{788E46F5-85A2-4852-91D7-9A2C0C0C229A}"/>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11" name="Straight Connector 10">
            <a:extLst>
              <a:ext uri="{FF2B5EF4-FFF2-40B4-BE49-F238E27FC236}">
                <a16:creationId xmlns:a16="http://schemas.microsoft.com/office/drawing/2014/main" id="{BB859D3A-9B1B-492B-9EC4-57593A034D87}"/>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89653528-178E-4A6D-A0C7-353C3B181F1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14" name="Title 3">
            <a:extLst>
              <a:ext uri="{FF2B5EF4-FFF2-40B4-BE49-F238E27FC236}">
                <a16:creationId xmlns:a16="http://schemas.microsoft.com/office/drawing/2014/main" id="{CA0CE2A0-73FF-42B3-BCF0-BF6866E87C48}"/>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16" name="TextBox 15">
            <a:extLst>
              <a:ext uri="{FF2B5EF4-FFF2-40B4-BE49-F238E27FC236}">
                <a16:creationId xmlns:a16="http://schemas.microsoft.com/office/drawing/2014/main" id="{982E0F55-001F-4D1C-B0DB-AD6FAE862005}"/>
              </a:ext>
            </a:extLst>
          </p:cNvPr>
          <p:cNvSpPr txBox="1"/>
          <p:nvPr userDrawn="1"/>
        </p:nvSpPr>
        <p:spPr>
          <a:xfrm>
            <a:off x="2059536" y="6467713"/>
            <a:ext cx="6629400" cy="246221"/>
          </a:xfrm>
          <a:prstGeom prst="rect">
            <a:avLst/>
          </a:prstGeom>
          <a:noFill/>
        </p:spPr>
        <p:txBody>
          <a:bodyPr wrap="square" lIns="0" tIns="0" rIns="0" bIns="0" rtlCol="0" anchor="ctr" anchorCtr="0">
            <a:spAutoFit/>
          </a:bodyPr>
          <a:lstStyle/>
          <a:p>
            <a:r>
              <a:rPr lang="en-US" sz="800" b="0" i="0" spc="0">
                <a:solidFill>
                  <a:schemeClr val="tx1"/>
                </a:solidFill>
                <a:latin typeface="Arial" panose="020B0604020202020204" pitchFamily="34" charset="0"/>
                <a:cs typeface="Arial" panose="020B0604020202020204" pitchFamily="34" charset="0"/>
              </a:rPr>
              <a:t>Source: Gretchen Jacobson et al., </a:t>
            </a:r>
            <a:r>
              <a:rPr lang="en-US" sz="800" b="0" i="1" spc="0">
                <a:solidFill>
                  <a:schemeClr val="tx1"/>
                </a:solidFill>
                <a:latin typeface="Arial" panose="020B0604020202020204" pitchFamily="34" charset="0"/>
                <a:cs typeface="Arial" panose="020B0604020202020204" pitchFamily="34" charset="0"/>
              </a:rPr>
              <a:t>When Costs Are a Barrier to Getting Health Care: Reports from Older Adults in the United States and Other High-Income Countries</a:t>
            </a:r>
            <a:r>
              <a:rPr lang="en-US" sz="800" b="0" i="0" spc="0">
                <a:solidFill>
                  <a:schemeClr val="tx1"/>
                </a:solidFill>
                <a:latin typeface="Arial" panose="020B0604020202020204" pitchFamily="34" charset="0"/>
                <a:cs typeface="Arial" panose="020B0604020202020204" pitchFamily="34" charset="0"/>
              </a:rPr>
              <a:t> (Commonwealth Fund, Oct. 2021).</a:t>
            </a:r>
          </a:p>
        </p:txBody>
      </p:sp>
    </p:spTree>
    <p:extLst>
      <p:ext uri="{BB962C8B-B14F-4D97-AF65-F5344CB8AC3E}">
        <p14:creationId xmlns:p14="http://schemas.microsoft.com/office/powerpoint/2010/main" val="112089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75792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5" r:id="rId3"/>
    <p:sldLayoutId id="2147483746" r:id="rId4"/>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rmAutofit/>
          </a:bodyPr>
          <a:lstStyle/>
          <a:p>
            <a:r>
              <a:rPr lang="en-US" dirty="0"/>
              <a:t>Beneficiaries in traditional Medicare are similar to Medicare Advantage enrollees across age and income, after separating Special Needs Plans.</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080257720"/>
              </p:ext>
            </p:extLst>
          </p:nvPr>
        </p:nvGraphicFramePr>
        <p:xfrm>
          <a:off x="71438" y="1044575"/>
          <a:ext cx="8961437" cy="420233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12">
            <a:extLst>
              <a:ext uri="{FF2B5EF4-FFF2-40B4-BE49-F238E27FC236}">
                <a16:creationId xmlns:a16="http://schemas.microsoft.com/office/drawing/2014/main" id="{70180E99-DEA1-1849-A4D2-F9D5815FC049}"/>
              </a:ext>
            </a:extLst>
          </p:cNvPr>
          <p:cNvSpPr>
            <a:spLocks noGrp="1"/>
          </p:cNvSpPr>
          <p:nvPr>
            <p:ph type="body" sz="quarter" idx="21"/>
          </p:nvPr>
        </p:nvSpPr>
        <p:spPr/>
        <p:txBody>
          <a:bodyPr/>
          <a:lstStyle/>
          <a:p>
            <a:r>
              <a:rPr lang="en-US" dirty="0"/>
              <a:t>EXHIBIT 1</a:t>
            </a:r>
          </a:p>
        </p:txBody>
      </p:sp>
      <p:sp>
        <p:nvSpPr>
          <p:cNvPr id="4" name="Subtitle 3"/>
          <p:cNvSpPr>
            <a:spLocks noGrp="1"/>
          </p:cNvSpPr>
          <p:nvPr>
            <p:ph type="body" sz="quarter" idx="22"/>
          </p:nvPr>
        </p:nvSpPr>
        <p:spPr>
          <a:xfrm>
            <a:off x="71499" y="5739484"/>
            <a:ext cx="8961120" cy="453602"/>
          </a:xfrm>
        </p:spPr>
        <p:txBody>
          <a:bodyPr>
            <a:noAutofit/>
          </a:bodyPr>
          <a:lstStyle/>
          <a:p>
            <a:r>
              <a:rPr lang="en-US" dirty="0"/>
              <a:t>Notes: Medicare Advantage plans as shown do not include Special Needs Plans (SNPs). FPL = federal poverty level; LIS = Low Income Subsidy; * = differences between traditional Medicare and Medicare Advantage are significant, p&lt;.05; † = differences between SNPs and other types of Medicare coverage are significant, p&lt;.05; ‡ = differences between all three Medicare coverage types are significant, p&lt;.05. Facility-dwelling beneficiaries include respondents who lived in a long-term-care or residential facility for a full year. Beneficiaries in SNPs were determined using plan identifiers reported in the MCBS. Data represent weighted counts of beneficiaries, with approximately 34.1 million beneficiaries in traditional Medicare, 17.6 million beneficiaries in Medicare Advantage, and 2.6 million beneficiaries in SNPs.</a:t>
            </a:r>
          </a:p>
          <a:p>
            <a:r>
              <a:rPr lang="en-US" dirty="0"/>
              <a:t>Data: Analysis of the Medicare Current Beneficiary Survey, 2018.</a:t>
            </a:r>
          </a:p>
        </p:txBody>
      </p:sp>
    </p:spTree>
    <p:extLst>
      <p:ext uri="{BB962C8B-B14F-4D97-AF65-F5344CB8AC3E}">
        <p14:creationId xmlns:p14="http://schemas.microsoft.com/office/powerpoint/2010/main" val="429343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Autofit/>
          </a:bodyPr>
          <a:lstStyle/>
          <a:p>
            <a:r>
              <a:rPr lang="en-US" dirty="0"/>
              <a:t>Beneficiaries in traditional Medicare and Medicare Advantage enrollees have similar racial/ethnic distributions, after separating Special Needs Plans.</a:t>
            </a:r>
          </a:p>
        </p:txBody>
      </p:sp>
      <p:graphicFrame>
        <p:nvGraphicFramePr>
          <p:cNvPr id="21" name="Chart Placeholder 7"/>
          <p:cNvGraphicFramePr>
            <a:graphicFrameLocks noGrp="1"/>
          </p:cNvGraphicFramePr>
          <p:nvPr>
            <p:ph type="chart" sz="quarter" idx="19"/>
            <p:extLst>
              <p:ext uri="{D42A27DB-BD31-4B8C-83A1-F6EECF244321}">
                <p14:modId xmlns:p14="http://schemas.microsoft.com/office/powerpoint/2010/main" val="2023653069"/>
              </p:ext>
            </p:extLst>
          </p:nvPr>
        </p:nvGraphicFramePr>
        <p:xfrm>
          <a:off x="71438" y="1044575"/>
          <a:ext cx="8961437" cy="45656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71499" y="44624"/>
            <a:ext cx="8961120" cy="188341"/>
          </a:xfrm>
        </p:spPr>
        <p:txBody>
          <a:bodyPr>
            <a:normAutofit/>
          </a:bodyPr>
          <a:lstStyle/>
          <a:p>
            <a:r>
              <a:rPr lang="en-US" dirty="0"/>
              <a:t>EXHIBIT 2</a:t>
            </a:r>
          </a:p>
        </p:txBody>
      </p:sp>
      <p:sp>
        <p:nvSpPr>
          <p:cNvPr id="4" name="Subtitle 3"/>
          <p:cNvSpPr>
            <a:spLocks noGrp="1"/>
          </p:cNvSpPr>
          <p:nvPr>
            <p:ph type="body" sz="quarter" idx="22"/>
          </p:nvPr>
        </p:nvSpPr>
        <p:spPr>
          <a:xfrm>
            <a:off x="71499" y="5739484"/>
            <a:ext cx="8961120" cy="453602"/>
          </a:xfrm>
        </p:spPr>
        <p:txBody>
          <a:bodyPr>
            <a:noAutofit/>
          </a:bodyPr>
          <a:lstStyle/>
          <a:p>
            <a:r>
              <a:rPr lang="en-US" dirty="0"/>
              <a:t>Notes: Medicare Advantage plans as shown do not include Special Needs Plans (SNPs). Differences in the proportion of Black beneficiaries who receive benefits from each of the three Medicare coverage types are significantly different, p&lt;.05; differences between the proportion of both Hispanic and white beneficiaries in SNPs and that in other Medicare coverage types are significantly different, p&lt;.05. Beneficiaries in SNPs were determined using plan identifiers reported in the MCBS.</a:t>
            </a:r>
          </a:p>
          <a:p>
            <a:r>
              <a:rPr lang="en-US" dirty="0"/>
              <a:t>Data: Analysis of the Medicare Current Beneficiary Survey, 2018.</a:t>
            </a:r>
          </a:p>
        </p:txBody>
      </p:sp>
      <p:sp>
        <p:nvSpPr>
          <p:cNvPr id="2" name="TextBox 1"/>
          <p:cNvSpPr txBox="1"/>
          <p:nvPr/>
        </p:nvSpPr>
        <p:spPr>
          <a:xfrm>
            <a:off x="654469" y="2055887"/>
            <a:ext cx="1206987" cy="274320"/>
          </a:xfrm>
          <a:prstGeom prst="roundRect">
            <a:avLst>
              <a:gd name="adj" fmla="val 50000"/>
            </a:avLst>
          </a:prstGeom>
          <a:solidFill>
            <a:srgbClr val="D0D5D9"/>
          </a:solidFill>
        </p:spPr>
        <p:txBody>
          <a:bodyPr wrap="square" lIns="0" tIns="18288" rIns="0" bIns="0" rtlCol="0">
            <a:normAutofit lnSpcReduction="10000"/>
          </a:bodyPr>
          <a:lstStyle/>
          <a:p>
            <a:pPr algn="ctr"/>
            <a:r>
              <a:rPr lang="en-US" sz="1200" dirty="0">
                <a:solidFill>
                  <a:srgbClr val="142B41"/>
                </a:solidFill>
              </a:rPr>
              <a:t>34.1 million</a:t>
            </a:r>
          </a:p>
        </p:txBody>
      </p:sp>
      <p:sp>
        <p:nvSpPr>
          <p:cNvPr id="13" name="TextBox 12">
            <a:extLst>
              <a:ext uri="{FF2B5EF4-FFF2-40B4-BE49-F238E27FC236}">
                <a16:creationId xmlns:a16="http://schemas.microsoft.com/office/drawing/2014/main" id="{93F33096-0D0F-8F40-992F-F2923C968BAE}"/>
              </a:ext>
            </a:extLst>
          </p:cNvPr>
          <p:cNvSpPr txBox="1"/>
          <p:nvPr/>
        </p:nvSpPr>
        <p:spPr>
          <a:xfrm>
            <a:off x="654469" y="3340404"/>
            <a:ext cx="1206987" cy="274320"/>
          </a:xfrm>
          <a:prstGeom prst="roundRect">
            <a:avLst>
              <a:gd name="adj" fmla="val 50000"/>
            </a:avLst>
          </a:prstGeom>
          <a:solidFill>
            <a:srgbClr val="D0D5D9"/>
          </a:solidFill>
        </p:spPr>
        <p:txBody>
          <a:bodyPr wrap="square" lIns="0" tIns="18288" rIns="0" bIns="0" rtlCol="0">
            <a:normAutofit lnSpcReduction="10000"/>
          </a:bodyPr>
          <a:lstStyle/>
          <a:p>
            <a:pPr algn="ctr"/>
            <a:r>
              <a:rPr lang="en-US" sz="1200" dirty="0">
                <a:solidFill>
                  <a:srgbClr val="142B41"/>
                </a:solidFill>
              </a:rPr>
              <a:t>17.6 million</a:t>
            </a:r>
          </a:p>
        </p:txBody>
      </p:sp>
      <p:sp>
        <p:nvSpPr>
          <p:cNvPr id="14" name="TextBox 13">
            <a:extLst>
              <a:ext uri="{FF2B5EF4-FFF2-40B4-BE49-F238E27FC236}">
                <a16:creationId xmlns:a16="http://schemas.microsoft.com/office/drawing/2014/main" id="{3D6324E6-64CA-0F46-B121-5A77F61B8C09}"/>
              </a:ext>
            </a:extLst>
          </p:cNvPr>
          <p:cNvSpPr txBox="1"/>
          <p:nvPr/>
        </p:nvSpPr>
        <p:spPr>
          <a:xfrm>
            <a:off x="654469" y="4624917"/>
            <a:ext cx="1206987" cy="274320"/>
          </a:xfrm>
          <a:prstGeom prst="roundRect">
            <a:avLst>
              <a:gd name="adj" fmla="val 50000"/>
            </a:avLst>
          </a:prstGeom>
          <a:solidFill>
            <a:srgbClr val="D0D5D9"/>
          </a:solidFill>
        </p:spPr>
        <p:txBody>
          <a:bodyPr wrap="square" lIns="0" tIns="18288" rIns="0" bIns="0" rtlCol="0">
            <a:normAutofit lnSpcReduction="10000"/>
          </a:bodyPr>
          <a:lstStyle/>
          <a:p>
            <a:pPr algn="ctr"/>
            <a:r>
              <a:rPr lang="en-US" sz="1200" dirty="0">
                <a:solidFill>
                  <a:srgbClr val="142B41"/>
                </a:solidFill>
              </a:rPr>
              <a:t>2.6 million</a:t>
            </a:r>
          </a:p>
        </p:txBody>
      </p:sp>
    </p:spTree>
    <p:extLst>
      <p:ext uri="{BB962C8B-B14F-4D97-AF65-F5344CB8AC3E}">
        <p14:creationId xmlns:p14="http://schemas.microsoft.com/office/powerpoint/2010/main" val="355864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rmAutofit/>
          </a:bodyPr>
          <a:lstStyle/>
          <a:p>
            <a:r>
              <a:rPr lang="en-US" dirty="0"/>
              <a:t>Beneficiaries in traditional Medicare and Medicare Advantage enrollees have similar counts of chronic conditions, after separating Special Needs Plans.</a:t>
            </a:r>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1276808829"/>
              </p:ext>
            </p:extLst>
          </p:nvPr>
        </p:nvGraphicFramePr>
        <p:xfrm>
          <a:off x="5006340" y="1813449"/>
          <a:ext cx="3932836" cy="365713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71499" y="44624"/>
            <a:ext cx="8961120" cy="188341"/>
          </a:xfrm>
        </p:spPr>
        <p:txBody>
          <a:bodyPr>
            <a:normAutofit/>
          </a:bodyPr>
          <a:lstStyle/>
          <a:p>
            <a:r>
              <a:rPr lang="en-US" dirty="0"/>
              <a:t>EXHIBIT 3</a:t>
            </a:r>
          </a:p>
        </p:txBody>
      </p:sp>
      <p:sp>
        <p:nvSpPr>
          <p:cNvPr id="4" name="Subtitle 3"/>
          <p:cNvSpPr>
            <a:spLocks noGrp="1"/>
          </p:cNvSpPr>
          <p:nvPr>
            <p:ph type="body" sz="quarter" idx="22"/>
          </p:nvPr>
        </p:nvSpPr>
        <p:spPr>
          <a:xfrm>
            <a:off x="71499" y="5739484"/>
            <a:ext cx="8961120" cy="453602"/>
          </a:xfrm>
        </p:spPr>
        <p:txBody>
          <a:bodyPr/>
          <a:lstStyle/>
          <a:p>
            <a:r>
              <a:rPr lang="en-US" dirty="0"/>
              <a:t>Notes: Medicare Advantage plans as shown do not include Special Needs Plans (SNPs). Differences in the proportion of SNP beneficiaries in each chronic condition category (1 to 2, 3 to 5, and 6 or more chronic conditions) are significantly different, p&lt;.05, than the proportion in traditional Medicare and Medicare Advantage. Beneficiaries in SNPs were determined using plan identifiers reported in the MCBS. </a:t>
            </a:r>
          </a:p>
          <a:p>
            <a:r>
              <a:rPr lang="en-US" dirty="0"/>
              <a:t>Data: Analysis of the Medicare Current Beneficiary Survey, 2018.</a:t>
            </a:r>
          </a:p>
        </p:txBody>
      </p:sp>
      <p:graphicFrame>
        <p:nvGraphicFramePr>
          <p:cNvPr id="6" name="Chart Placeholder 9"/>
          <p:cNvGraphicFramePr>
            <a:graphicFrameLocks/>
          </p:cNvGraphicFramePr>
          <p:nvPr>
            <p:extLst>
              <p:ext uri="{D42A27DB-BD31-4B8C-83A1-F6EECF244321}">
                <p14:modId xmlns:p14="http://schemas.microsoft.com/office/powerpoint/2010/main" val="2646535904"/>
              </p:ext>
            </p:extLst>
          </p:nvPr>
        </p:nvGraphicFramePr>
        <p:xfrm>
          <a:off x="-327483" y="1807032"/>
          <a:ext cx="4407408" cy="3671326"/>
        </p:xfrm>
        <a:graphic>
          <a:graphicData uri="http://schemas.openxmlformats.org/drawingml/2006/chart">
            <c:chart xmlns:c="http://schemas.openxmlformats.org/drawingml/2006/chart" xmlns:r="http://schemas.openxmlformats.org/officeDocument/2006/relationships" r:id="rId4"/>
          </a:graphicData>
        </a:graphic>
      </p:graphicFrame>
      <p:grpSp>
        <p:nvGrpSpPr>
          <p:cNvPr id="7" name="Group 6"/>
          <p:cNvGrpSpPr/>
          <p:nvPr/>
        </p:nvGrpSpPr>
        <p:grpSpPr>
          <a:xfrm>
            <a:off x="4137660" y="2292449"/>
            <a:ext cx="868680" cy="2706115"/>
            <a:chOff x="3713089" y="2695495"/>
            <a:chExt cx="868680" cy="2706115"/>
          </a:xfrm>
        </p:grpSpPr>
        <p:sp>
          <p:nvSpPr>
            <p:cNvPr id="9" name="TextBox 8"/>
            <p:cNvSpPr txBox="1"/>
            <p:nvPr/>
          </p:nvSpPr>
          <p:spPr>
            <a:xfrm>
              <a:off x="3713089" y="2695495"/>
              <a:ext cx="868680" cy="276999"/>
            </a:xfrm>
            <a:prstGeom prst="rect">
              <a:avLst/>
            </a:prstGeom>
            <a:noFill/>
          </p:spPr>
          <p:txBody>
            <a:bodyPr wrap="square" rtlCol="0">
              <a:spAutoFit/>
            </a:bodyPr>
            <a:lstStyle/>
            <a:p>
              <a:pPr algn="ctr"/>
              <a:r>
                <a:rPr lang="en-US" sz="1200" dirty="0">
                  <a:solidFill>
                    <a:srgbClr val="49524B"/>
                  </a:solidFill>
                </a:rPr>
                <a:t>6 or more</a:t>
              </a:r>
            </a:p>
          </p:txBody>
        </p:sp>
        <p:sp>
          <p:nvSpPr>
            <p:cNvPr id="11" name="TextBox 10"/>
            <p:cNvSpPr txBox="1"/>
            <p:nvPr/>
          </p:nvSpPr>
          <p:spPr>
            <a:xfrm>
              <a:off x="3713089" y="3518765"/>
              <a:ext cx="868680" cy="274320"/>
            </a:xfrm>
            <a:prstGeom prst="rect">
              <a:avLst/>
            </a:prstGeom>
            <a:noFill/>
          </p:spPr>
          <p:txBody>
            <a:bodyPr wrap="square" rtlCol="0">
              <a:spAutoFit/>
            </a:bodyPr>
            <a:lstStyle/>
            <a:p>
              <a:pPr algn="ctr"/>
              <a:r>
                <a:rPr lang="en-US" sz="1200" dirty="0">
                  <a:solidFill>
                    <a:srgbClr val="49524B"/>
                  </a:solidFill>
                </a:rPr>
                <a:t>3–5</a:t>
              </a:r>
            </a:p>
          </p:txBody>
        </p:sp>
        <p:sp>
          <p:nvSpPr>
            <p:cNvPr id="12" name="TextBox 11"/>
            <p:cNvSpPr txBox="1"/>
            <p:nvPr/>
          </p:nvSpPr>
          <p:spPr>
            <a:xfrm>
              <a:off x="3713089" y="4317586"/>
              <a:ext cx="868680" cy="276999"/>
            </a:xfrm>
            <a:prstGeom prst="rect">
              <a:avLst/>
            </a:prstGeom>
            <a:noFill/>
          </p:spPr>
          <p:txBody>
            <a:bodyPr wrap="square" rtlCol="0">
              <a:spAutoFit/>
            </a:bodyPr>
            <a:lstStyle/>
            <a:p>
              <a:pPr algn="ctr"/>
              <a:r>
                <a:rPr lang="en-US" sz="1200" dirty="0">
                  <a:solidFill>
                    <a:srgbClr val="49524B"/>
                  </a:solidFill>
                </a:rPr>
                <a:t>1–2</a:t>
              </a:r>
            </a:p>
          </p:txBody>
        </p:sp>
        <p:sp>
          <p:nvSpPr>
            <p:cNvPr id="13" name="TextBox 12"/>
            <p:cNvSpPr txBox="1"/>
            <p:nvPr/>
          </p:nvSpPr>
          <p:spPr>
            <a:xfrm>
              <a:off x="3713089" y="5127290"/>
              <a:ext cx="868680" cy="274320"/>
            </a:xfrm>
            <a:prstGeom prst="rect">
              <a:avLst/>
            </a:prstGeom>
            <a:noFill/>
          </p:spPr>
          <p:txBody>
            <a:bodyPr wrap="square" rtlCol="0">
              <a:spAutoFit/>
            </a:bodyPr>
            <a:lstStyle/>
            <a:p>
              <a:pPr algn="ctr"/>
              <a:r>
                <a:rPr lang="en-US" sz="1200" dirty="0">
                  <a:solidFill>
                    <a:srgbClr val="49524B"/>
                  </a:solidFill>
                </a:rPr>
                <a:t>None</a:t>
              </a:r>
            </a:p>
          </p:txBody>
        </p:sp>
      </p:grpSp>
      <p:sp>
        <p:nvSpPr>
          <p:cNvPr id="16" name="TextBox 15"/>
          <p:cNvSpPr txBox="1"/>
          <p:nvPr/>
        </p:nvSpPr>
        <p:spPr>
          <a:xfrm>
            <a:off x="627434" y="1365639"/>
            <a:ext cx="3247880" cy="430887"/>
          </a:xfrm>
          <a:prstGeom prst="rect">
            <a:avLst/>
          </a:prstGeom>
          <a:noFill/>
        </p:spPr>
        <p:txBody>
          <a:bodyPr wrap="square" rIns="0" rtlCol="0">
            <a:spAutoFit/>
          </a:bodyPr>
          <a:lstStyle/>
          <a:p>
            <a:pPr algn="r"/>
            <a:r>
              <a:rPr lang="en-US" sz="1100" dirty="0"/>
              <a:t>Percentage of </a:t>
            </a:r>
            <a:br>
              <a:rPr lang="en-US" sz="1100" dirty="0"/>
            </a:br>
            <a:r>
              <a:rPr lang="en-US" sz="1100" b="1" dirty="0">
                <a:solidFill>
                  <a:srgbClr val="65A591"/>
                </a:solidFill>
              </a:rPr>
              <a:t>Traditional Medicare</a:t>
            </a:r>
            <a:r>
              <a:rPr lang="en-US" sz="1100" dirty="0">
                <a:solidFill>
                  <a:srgbClr val="65A591"/>
                </a:solidFill>
              </a:rPr>
              <a:t> </a:t>
            </a:r>
            <a:r>
              <a:rPr lang="en-US" sz="1100" dirty="0"/>
              <a:t>beneficiaries</a:t>
            </a:r>
          </a:p>
        </p:txBody>
      </p:sp>
      <p:sp>
        <p:nvSpPr>
          <p:cNvPr id="17" name="TextBox 16"/>
          <p:cNvSpPr txBox="1"/>
          <p:nvPr/>
        </p:nvSpPr>
        <p:spPr>
          <a:xfrm>
            <a:off x="5181600" y="1365639"/>
            <a:ext cx="2887980" cy="430887"/>
          </a:xfrm>
          <a:prstGeom prst="rect">
            <a:avLst/>
          </a:prstGeom>
          <a:noFill/>
        </p:spPr>
        <p:txBody>
          <a:bodyPr wrap="square" lIns="0" rIns="0" rtlCol="0" anchor="b">
            <a:spAutoFit/>
          </a:bodyPr>
          <a:lstStyle/>
          <a:p>
            <a:r>
              <a:rPr lang="en-US" sz="1100" dirty="0"/>
              <a:t>Percentage of </a:t>
            </a:r>
            <a:r>
              <a:rPr lang="en-US" sz="1100" b="1" dirty="0">
                <a:solidFill>
                  <a:schemeClr val="accent6">
                    <a:lumMod val="60000"/>
                    <a:lumOff val="40000"/>
                  </a:schemeClr>
                </a:solidFill>
              </a:rPr>
              <a:t>Medicare Advantage </a:t>
            </a:r>
            <a:r>
              <a:rPr lang="en-US" sz="1100" dirty="0"/>
              <a:t>and </a:t>
            </a:r>
            <a:r>
              <a:rPr lang="en-US" sz="1100" b="1" dirty="0">
                <a:solidFill>
                  <a:schemeClr val="accent1"/>
                </a:solidFill>
              </a:rPr>
              <a:t>Special Needs Plans</a:t>
            </a:r>
            <a:r>
              <a:rPr lang="en-US" sz="1100" dirty="0">
                <a:solidFill>
                  <a:schemeClr val="accent1"/>
                </a:solidFill>
              </a:rPr>
              <a:t> </a:t>
            </a:r>
            <a:r>
              <a:rPr lang="en-US" sz="1100" dirty="0"/>
              <a:t>beneficiaries</a:t>
            </a:r>
          </a:p>
        </p:txBody>
      </p:sp>
      <p:sp>
        <p:nvSpPr>
          <p:cNvPr id="18" name="TextBox 17"/>
          <p:cNvSpPr txBox="1"/>
          <p:nvPr/>
        </p:nvSpPr>
        <p:spPr>
          <a:xfrm>
            <a:off x="4046742" y="1218134"/>
            <a:ext cx="1050516" cy="600164"/>
          </a:xfrm>
          <a:prstGeom prst="rect">
            <a:avLst/>
          </a:prstGeom>
          <a:noFill/>
        </p:spPr>
        <p:txBody>
          <a:bodyPr wrap="square" lIns="0" rIns="0" rtlCol="0">
            <a:spAutoFit/>
          </a:bodyPr>
          <a:lstStyle/>
          <a:p>
            <a:pPr algn="ctr"/>
            <a:r>
              <a:rPr lang="en-US" sz="1100" dirty="0"/>
              <a:t>Number of chronic conditions</a:t>
            </a:r>
          </a:p>
        </p:txBody>
      </p:sp>
      <p:cxnSp>
        <p:nvCxnSpPr>
          <p:cNvPr id="20" name="Straight Connector 19"/>
          <p:cNvCxnSpPr>
            <a:cxnSpLocks/>
          </p:cNvCxnSpPr>
          <p:nvPr/>
        </p:nvCxnSpPr>
        <p:spPr>
          <a:xfrm>
            <a:off x="343467" y="1813450"/>
            <a:ext cx="845706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57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rmAutofit/>
          </a:bodyPr>
          <a:lstStyle/>
          <a:p>
            <a:r>
              <a:rPr lang="en-US" dirty="0"/>
              <a:t>The prevalence of many chronic conditions is similar for beneficiaries in traditional Medicare and Medicare Advantage enrollees, after separating Special Needs Plans.</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924729542"/>
              </p:ext>
            </p:extLst>
          </p:nvPr>
        </p:nvGraphicFramePr>
        <p:xfrm>
          <a:off x="71438" y="1044575"/>
          <a:ext cx="8961437" cy="438739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71499" y="44624"/>
            <a:ext cx="8961120" cy="188341"/>
          </a:xfrm>
        </p:spPr>
        <p:txBody>
          <a:bodyPr>
            <a:normAutofit/>
          </a:bodyPr>
          <a:lstStyle/>
          <a:p>
            <a:r>
              <a:rPr lang="en-US" dirty="0"/>
              <a:t>EXHIBIT 4</a:t>
            </a:r>
          </a:p>
        </p:txBody>
      </p:sp>
      <p:sp>
        <p:nvSpPr>
          <p:cNvPr id="4" name="Subtitle 3"/>
          <p:cNvSpPr>
            <a:spLocks noGrp="1"/>
          </p:cNvSpPr>
          <p:nvPr>
            <p:ph type="body" sz="quarter" idx="22"/>
          </p:nvPr>
        </p:nvSpPr>
        <p:spPr>
          <a:xfrm>
            <a:off x="71499" y="5739484"/>
            <a:ext cx="8961120" cy="453602"/>
          </a:xfrm>
        </p:spPr>
        <p:txBody>
          <a:bodyPr>
            <a:noAutofit/>
          </a:bodyPr>
          <a:lstStyle/>
          <a:p>
            <a:r>
              <a:rPr lang="en-US" dirty="0"/>
              <a:t>Notes: Medicare Advantage plans as shown do not include Special Needs Plans (SNPs). CHF = congestive heart failure; COPD = chronic obstructive pulmonary disease, emphysema, and/or asthma. Across all listed chronic conditions, differences between SNPs and other types of Medicare coverage are significantly different, p&lt;.05. Data represent community-dwelling beneficiaries. Beneficiaries in SNPs were determined using plan identifiers reported in the MCBS.</a:t>
            </a:r>
          </a:p>
          <a:p>
            <a:r>
              <a:rPr lang="en-US" dirty="0"/>
              <a:t>Data: Analysis of the Medicare Current Beneficiary Survey, 2018.</a:t>
            </a:r>
          </a:p>
        </p:txBody>
      </p:sp>
    </p:spTree>
    <p:extLst>
      <p:ext uri="{BB962C8B-B14F-4D97-AF65-F5344CB8AC3E}">
        <p14:creationId xmlns:p14="http://schemas.microsoft.com/office/powerpoint/2010/main" val="264804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Autofit/>
          </a:bodyPr>
          <a:lstStyle/>
          <a:p>
            <a:r>
              <a:rPr lang="en-US" dirty="0"/>
              <a:t>Among Medicare beneficiaries who report difficulty obtaining care, one-third identified high costs as the source of difficulty.</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61085556"/>
              </p:ext>
            </p:extLst>
          </p:nvPr>
        </p:nvGraphicFramePr>
        <p:xfrm>
          <a:off x="2808514" y="1741713"/>
          <a:ext cx="6224361" cy="38576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71499" y="44624"/>
            <a:ext cx="8961120" cy="188341"/>
          </a:xfrm>
        </p:spPr>
        <p:txBody>
          <a:bodyPr>
            <a:normAutofit/>
          </a:bodyPr>
          <a:lstStyle/>
          <a:p>
            <a:r>
              <a:rPr lang="en-US" dirty="0"/>
              <a:t>EXHIBIT 5</a:t>
            </a:r>
          </a:p>
        </p:txBody>
      </p:sp>
      <p:sp>
        <p:nvSpPr>
          <p:cNvPr id="4" name="Subtitle 3"/>
          <p:cNvSpPr>
            <a:spLocks noGrp="1"/>
          </p:cNvSpPr>
          <p:nvPr>
            <p:ph type="body" sz="quarter" idx="22"/>
          </p:nvPr>
        </p:nvSpPr>
        <p:spPr>
          <a:xfrm>
            <a:off x="71499" y="5599338"/>
            <a:ext cx="8961120" cy="593748"/>
          </a:xfrm>
        </p:spPr>
        <p:txBody>
          <a:bodyPr>
            <a:normAutofit/>
          </a:bodyPr>
          <a:lstStyle/>
          <a:p>
            <a:r>
              <a:rPr lang="en-US" dirty="0"/>
              <a:t>Notes: Medicare Advantage plans as shown do not include Special Needs Plans (SNPs). Data represent community-dwelling beneficiaries. Data for beneficiaries in SNPs are not reported as these data do not meet reliability thresholds. Only respondents who reported that they experienced difficulty in obtaining needed care are included in these data. None of the differences between traditional Medicare, Medicare Advantage plans, and Special Needs Plans are statistically significant.</a:t>
            </a:r>
          </a:p>
          <a:p>
            <a:r>
              <a:rPr lang="en-US" dirty="0"/>
              <a:t>Data: Analysis of the Medicare Current Beneficiary Survey, 2018.</a:t>
            </a:r>
          </a:p>
        </p:txBody>
      </p:sp>
      <p:graphicFrame>
        <p:nvGraphicFramePr>
          <p:cNvPr id="12" name="Chart 11"/>
          <p:cNvGraphicFramePr/>
          <p:nvPr>
            <p:extLst>
              <p:ext uri="{D42A27DB-BD31-4B8C-83A1-F6EECF244321}">
                <p14:modId xmlns:p14="http://schemas.microsoft.com/office/powerpoint/2010/main" val="3293408141"/>
              </p:ext>
            </p:extLst>
          </p:nvPr>
        </p:nvGraphicFramePr>
        <p:xfrm>
          <a:off x="219704" y="2185524"/>
          <a:ext cx="2294988" cy="15374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1695340962"/>
              </p:ext>
            </p:extLst>
          </p:nvPr>
        </p:nvGraphicFramePr>
        <p:xfrm>
          <a:off x="137252" y="3615522"/>
          <a:ext cx="2294989" cy="1688893"/>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a:extLst>
              <a:ext uri="{FF2B5EF4-FFF2-40B4-BE49-F238E27FC236}">
                <a16:creationId xmlns:a16="http://schemas.microsoft.com/office/drawing/2014/main" id="{59E80CF6-2B81-CF40-926F-B51B0709BF40}"/>
              </a:ext>
            </a:extLst>
          </p:cNvPr>
          <p:cNvSpPr/>
          <p:nvPr/>
        </p:nvSpPr>
        <p:spPr>
          <a:xfrm>
            <a:off x="181448" y="1274444"/>
            <a:ext cx="2294988" cy="646331"/>
          </a:xfrm>
          <a:prstGeom prst="rect">
            <a:avLst/>
          </a:prstGeom>
        </p:spPr>
        <p:txBody>
          <a:bodyPr wrap="square">
            <a:spAutoFit/>
          </a:bodyPr>
          <a:lstStyle/>
          <a:p>
            <a:pPr algn="ctr"/>
            <a:r>
              <a:rPr lang="en-US" sz="1200" b="1" dirty="0"/>
              <a:t>Percentage of beneficiaries reporting difficulty getting needed health care</a:t>
            </a:r>
          </a:p>
        </p:txBody>
      </p:sp>
      <p:sp>
        <p:nvSpPr>
          <p:cNvPr id="17" name="Rectangle 16">
            <a:extLst>
              <a:ext uri="{FF2B5EF4-FFF2-40B4-BE49-F238E27FC236}">
                <a16:creationId xmlns:a16="http://schemas.microsoft.com/office/drawing/2014/main" id="{EB33CB03-32D1-0748-ACA4-2CECA2C2F3EB}"/>
              </a:ext>
            </a:extLst>
          </p:cNvPr>
          <p:cNvSpPr/>
          <p:nvPr/>
        </p:nvSpPr>
        <p:spPr>
          <a:xfrm>
            <a:off x="111125" y="1155474"/>
            <a:ext cx="2443254" cy="4262573"/>
          </a:xfrm>
          <a:prstGeom prst="rect">
            <a:avLst/>
          </a:prstGeom>
          <a:noFill/>
          <a:ln w="15875">
            <a:solidFill>
              <a:schemeClr val="tx1">
                <a:lumMod val="10000"/>
                <a:lumOff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ED35C1F-D525-E347-9257-E0BE3EBE163B}"/>
              </a:ext>
            </a:extLst>
          </p:cNvPr>
          <p:cNvSpPr txBox="1"/>
          <p:nvPr/>
        </p:nvSpPr>
        <p:spPr>
          <a:xfrm>
            <a:off x="2808514" y="1303843"/>
            <a:ext cx="6224361" cy="276999"/>
          </a:xfrm>
          <a:prstGeom prst="rect">
            <a:avLst/>
          </a:prstGeom>
          <a:noFill/>
        </p:spPr>
        <p:txBody>
          <a:bodyPr wrap="square" rtlCol="0">
            <a:spAutoFit/>
          </a:bodyPr>
          <a:lstStyle/>
          <a:p>
            <a:r>
              <a:rPr lang="en-US" sz="1200" b="1" dirty="0"/>
              <a:t>Reasons why beneficiaries experience trouble in getting health care</a:t>
            </a:r>
          </a:p>
        </p:txBody>
      </p:sp>
    </p:spTree>
    <p:extLst>
      <p:ext uri="{BB962C8B-B14F-4D97-AF65-F5344CB8AC3E}">
        <p14:creationId xmlns:p14="http://schemas.microsoft.com/office/powerpoint/2010/main" val="74702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rmAutofit/>
          </a:bodyPr>
          <a:lstStyle/>
          <a:p>
            <a:r>
              <a:rPr lang="en-US" dirty="0"/>
              <a:t>Satisfaction with the quality of care is similar for beneficiaries in traditional Medicare and Medicare Advantage enrollees.</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108160882"/>
              </p:ext>
            </p:extLst>
          </p:nvPr>
        </p:nvGraphicFramePr>
        <p:xfrm>
          <a:off x="71438" y="1436915"/>
          <a:ext cx="8961437" cy="403481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71499" y="44624"/>
            <a:ext cx="8961120" cy="188341"/>
          </a:xfrm>
        </p:spPr>
        <p:txBody>
          <a:bodyPr>
            <a:normAutofit/>
          </a:bodyPr>
          <a:lstStyle/>
          <a:p>
            <a:r>
              <a:rPr lang="en-US"/>
              <a:t>EXHIBIT 6</a:t>
            </a:r>
            <a:endParaRPr lang="en-US" dirty="0"/>
          </a:p>
        </p:txBody>
      </p:sp>
      <p:sp>
        <p:nvSpPr>
          <p:cNvPr id="10" name="TextBox 9">
            <a:extLst>
              <a:ext uri="{FF2B5EF4-FFF2-40B4-BE49-F238E27FC236}">
                <a16:creationId xmlns:a16="http://schemas.microsoft.com/office/drawing/2014/main" id="{5B52A997-2C7A-2445-B05B-619A59CC05B5}"/>
              </a:ext>
            </a:extLst>
          </p:cNvPr>
          <p:cNvSpPr txBox="1"/>
          <p:nvPr/>
        </p:nvSpPr>
        <p:spPr>
          <a:xfrm>
            <a:off x="0" y="1006089"/>
            <a:ext cx="6224361" cy="276999"/>
          </a:xfrm>
          <a:prstGeom prst="rect">
            <a:avLst/>
          </a:prstGeom>
          <a:noFill/>
        </p:spPr>
        <p:txBody>
          <a:bodyPr wrap="square" rtlCol="0">
            <a:spAutoFit/>
          </a:bodyPr>
          <a:lstStyle/>
          <a:p>
            <a:pPr>
              <a:defRPr sz="1862" b="1" i="0" u="none" strike="noStrike" kern="1200" spc="0" baseline="0">
                <a:solidFill>
                  <a:srgbClr val="1A1A1A"/>
                </a:solidFill>
                <a:latin typeface="+mn-lt"/>
                <a:ea typeface="+mn-ea"/>
                <a:cs typeface="+mn-cs"/>
              </a:defRPr>
            </a:pPr>
            <a:r>
              <a:rPr lang="en-US" sz="1200" b="1" dirty="0"/>
              <a:t>Satisfaction with selected aspects of care</a:t>
            </a:r>
          </a:p>
        </p:txBody>
      </p:sp>
      <p:sp>
        <p:nvSpPr>
          <p:cNvPr id="12" name="Text Placeholder 11">
            <a:extLst>
              <a:ext uri="{FF2B5EF4-FFF2-40B4-BE49-F238E27FC236}">
                <a16:creationId xmlns:a16="http://schemas.microsoft.com/office/drawing/2014/main" id="{E2367C3B-A32A-6243-A4BC-351437193EFE}"/>
              </a:ext>
            </a:extLst>
          </p:cNvPr>
          <p:cNvSpPr>
            <a:spLocks noGrp="1"/>
          </p:cNvSpPr>
          <p:nvPr>
            <p:ph type="body" sz="quarter" idx="22"/>
          </p:nvPr>
        </p:nvSpPr>
        <p:spPr/>
        <p:txBody>
          <a:bodyPr/>
          <a:lstStyle/>
          <a:p>
            <a:r>
              <a:rPr lang="en-US" dirty="0"/>
              <a:t>Notes: Medicare Advantage plans as shown do not include Special Needs Plans (SNPs). Data represent community-dwelling beneficiaries. Beneficiaries in SNPs were determined using plan identifiers reported in the MCBS. Data represent weighted counts of beneficiaries, with approximately 34.1 million beneficiaries in traditional Medicare, 17.6 million beneficiaries in Medicare Advantage, and 2.6 million beneficiaries in SNPs.</a:t>
            </a:r>
          </a:p>
          <a:p>
            <a:r>
              <a:rPr lang="en-US" dirty="0"/>
              <a:t>Data: Analysis of the Medicare Current Beneficiary Survey, 2018.</a:t>
            </a:r>
          </a:p>
        </p:txBody>
      </p:sp>
    </p:spTree>
    <p:extLst>
      <p:ext uri="{BB962C8B-B14F-4D97-AF65-F5344CB8AC3E}">
        <p14:creationId xmlns:p14="http://schemas.microsoft.com/office/powerpoint/2010/main" val="25140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Autofit/>
          </a:bodyPr>
          <a:lstStyle/>
          <a:p>
            <a:r>
              <a:rPr lang="en-US" dirty="0"/>
              <a:t>Among Medicare beneficiaries with diabetes, more than three of four report their blood sugar is under control all or most of the time.</a:t>
            </a:r>
          </a:p>
        </p:txBody>
      </p:sp>
      <p:graphicFrame>
        <p:nvGraphicFramePr>
          <p:cNvPr id="13" name="Chart Placeholder 12"/>
          <p:cNvGraphicFramePr>
            <a:graphicFrameLocks noGrp="1"/>
          </p:cNvGraphicFramePr>
          <p:nvPr>
            <p:ph type="chart" sz="quarter" idx="19"/>
            <p:extLst>
              <p:ext uri="{D42A27DB-BD31-4B8C-83A1-F6EECF244321}">
                <p14:modId xmlns:p14="http://schemas.microsoft.com/office/powerpoint/2010/main" val="3393713185"/>
              </p:ext>
            </p:extLst>
          </p:nvPr>
        </p:nvGraphicFramePr>
        <p:xfrm>
          <a:off x="71438" y="1044575"/>
          <a:ext cx="8961437" cy="45656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7">
            <a:extLst>
              <a:ext uri="{FF2B5EF4-FFF2-40B4-BE49-F238E27FC236}">
                <a16:creationId xmlns:a16="http://schemas.microsoft.com/office/drawing/2014/main" id="{CA470BE0-36C7-0C4E-89B5-31B6636FD957}"/>
              </a:ext>
            </a:extLst>
          </p:cNvPr>
          <p:cNvSpPr>
            <a:spLocks noGrp="1"/>
          </p:cNvSpPr>
          <p:nvPr>
            <p:ph type="body" sz="quarter" idx="21"/>
          </p:nvPr>
        </p:nvSpPr>
        <p:spPr>
          <a:xfrm>
            <a:off x="71499" y="44624"/>
            <a:ext cx="8961120" cy="188341"/>
          </a:xfrm>
        </p:spPr>
        <p:txBody>
          <a:bodyPr/>
          <a:lstStyle/>
          <a:p>
            <a:r>
              <a:rPr lang="en-US" dirty="0"/>
              <a:t>EXHIBIT 7</a:t>
            </a:r>
          </a:p>
        </p:txBody>
      </p:sp>
      <p:sp>
        <p:nvSpPr>
          <p:cNvPr id="25" name="TextBox 17">
            <a:extLst>
              <a:ext uri="{FF2B5EF4-FFF2-40B4-BE49-F238E27FC236}">
                <a16:creationId xmlns:a16="http://schemas.microsoft.com/office/drawing/2014/main" id="{E6D11CEA-4B28-EA49-8BDD-C7755A14052F}"/>
              </a:ext>
            </a:extLst>
          </p:cNvPr>
          <p:cNvSpPr txBox="1"/>
          <p:nvPr/>
        </p:nvSpPr>
        <p:spPr>
          <a:xfrm>
            <a:off x="383180" y="5215476"/>
            <a:ext cx="171558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bg2"/>
                </a:solidFill>
              </a:rPr>
              <a:t>Traditional Medicare</a:t>
            </a:r>
          </a:p>
        </p:txBody>
      </p:sp>
      <p:sp>
        <p:nvSpPr>
          <p:cNvPr id="26" name="TextBox 17">
            <a:extLst>
              <a:ext uri="{FF2B5EF4-FFF2-40B4-BE49-F238E27FC236}">
                <a16:creationId xmlns:a16="http://schemas.microsoft.com/office/drawing/2014/main" id="{FE3D66DB-847B-E644-83D1-5AAC127B1F64}"/>
              </a:ext>
            </a:extLst>
          </p:cNvPr>
          <p:cNvSpPr txBox="1"/>
          <p:nvPr/>
        </p:nvSpPr>
        <p:spPr>
          <a:xfrm>
            <a:off x="2751912" y="5215476"/>
            <a:ext cx="171558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accent6">
                    <a:lumMod val="60000"/>
                    <a:lumOff val="40000"/>
                  </a:schemeClr>
                </a:solidFill>
              </a:rPr>
              <a:t>Medicare Advantage</a:t>
            </a:r>
          </a:p>
        </p:txBody>
      </p:sp>
      <p:sp>
        <p:nvSpPr>
          <p:cNvPr id="27" name="TextBox 17">
            <a:extLst>
              <a:ext uri="{FF2B5EF4-FFF2-40B4-BE49-F238E27FC236}">
                <a16:creationId xmlns:a16="http://schemas.microsoft.com/office/drawing/2014/main" id="{D05A88E3-AE1D-BE45-B08E-71FBA85FE815}"/>
              </a:ext>
            </a:extLst>
          </p:cNvPr>
          <p:cNvSpPr txBox="1"/>
          <p:nvPr/>
        </p:nvSpPr>
        <p:spPr>
          <a:xfrm>
            <a:off x="5033558" y="5215476"/>
            <a:ext cx="171558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chemeClr val="accent1"/>
                </a:solidFill>
              </a:rPr>
              <a:t>Special Needs Plans</a:t>
            </a:r>
          </a:p>
        </p:txBody>
      </p:sp>
      <p:sp>
        <p:nvSpPr>
          <p:cNvPr id="3" name="Text Placeholder 2">
            <a:extLst>
              <a:ext uri="{FF2B5EF4-FFF2-40B4-BE49-F238E27FC236}">
                <a16:creationId xmlns:a16="http://schemas.microsoft.com/office/drawing/2014/main" id="{BC77957A-B38E-CF4B-B2CC-77FBE7957A19}"/>
              </a:ext>
            </a:extLst>
          </p:cNvPr>
          <p:cNvSpPr>
            <a:spLocks noGrp="1"/>
          </p:cNvSpPr>
          <p:nvPr>
            <p:ph type="body" sz="quarter" idx="22"/>
          </p:nvPr>
        </p:nvSpPr>
        <p:spPr/>
        <p:txBody>
          <a:bodyPr/>
          <a:lstStyle/>
          <a:p>
            <a:r>
              <a:rPr lang="en-US" dirty="0"/>
              <a:t>Notes: Medicare Advantage plans as shown do not include Special Needs Plans (SNPs). Data represent community-dwelling beneficiaries who reported having ever had diabetes. Beneficiaries in SNPs were determined using plan identifiers reported in the MCBS.</a:t>
            </a:r>
          </a:p>
          <a:p>
            <a:r>
              <a:rPr lang="en-US" dirty="0"/>
              <a:t>Data: Analysis of the Medicare Current Beneficiary Survey, 2018.</a:t>
            </a:r>
          </a:p>
        </p:txBody>
      </p:sp>
    </p:spTree>
    <p:extLst>
      <p:ext uri="{BB962C8B-B14F-4D97-AF65-F5344CB8AC3E}">
        <p14:creationId xmlns:p14="http://schemas.microsoft.com/office/powerpoint/2010/main" val="302893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499" y="260648"/>
            <a:ext cx="8961120" cy="756084"/>
          </a:xfrm>
        </p:spPr>
        <p:txBody>
          <a:bodyPr>
            <a:normAutofit/>
          </a:bodyPr>
          <a:lstStyle/>
          <a:p>
            <a:r>
              <a:rPr lang="en-US" dirty="0"/>
              <a:t>About one-third of beneficiaries with diabetes in traditional Medicare and Medicare Advantage have taken a diabetes self-management course.</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993065479"/>
              </p:ext>
            </p:extLst>
          </p:nvPr>
        </p:nvGraphicFramePr>
        <p:xfrm>
          <a:off x="71438" y="1044575"/>
          <a:ext cx="8961437" cy="456565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Placeholder 11">
            <a:extLst>
              <a:ext uri="{FF2B5EF4-FFF2-40B4-BE49-F238E27FC236}">
                <a16:creationId xmlns:a16="http://schemas.microsoft.com/office/drawing/2014/main" id="{778E9733-1E43-F647-82F5-F2668A976AF5}"/>
              </a:ext>
            </a:extLst>
          </p:cNvPr>
          <p:cNvSpPr>
            <a:spLocks noGrp="1"/>
          </p:cNvSpPr>
          <p:nvPr>
            <p:ph type="body" sz="quarter" idx="21"/>
          </p:nvPr>
        </p:nvSpPr>
        <p:spPr>
          <a:xfrm>
            <a:off x="71499" y="44624"/>
            <a:ext cx="8961120" cy="188341"/>
          </a:xfrm>
        </p:spPr>
        <p:txBody>
          <a:bodyPr/>
          <a:lstStyle/>
          <a:p>
            <a:r>
              <a:rPr lang="en-US" dirty="0"/>
              <a:t>EXHIBIT 8</a:t>
            </a:r>
          </a:p>
        </p:txBody>
      </p:sp>
      <p:grpSp>
        <p:nvGrpSpPr>
          <p:cNvPr id="10" name="Group 9"/>
          <p:cNvGrpSpPr/>
          <p:nvPr/>
        </p:nvGrpSpPr>
        <p:grpSpPr>
          <a:xfrm>
            <a:off x="2760154" y="1650742"/>
            <a:ext cx="5809081" cy="456735"/>
            <a:chOff x="3439422" y="2846807"/>
            <a:chExt cx="4733927" cy="456735"/>
          </a:xfrm>
        </p:grpSpPr>
        <p:sp>
          <p:nvSpPr>
            <p:cNvPr id="6" name="Left Bracket 5"/>
            <p:cNvSpPr/>
            <p:nvPr/>
          </p:nvSpPr>
          <p:spPr>
            <a:xfrm rot="5400000">
              <a:off x="5640053" y="770245"/>
              <a:ext cx="332666" cy="4733927"/>
            </a:xfrm>
            <a:prstGeom prst="leftBracket">
              <a:avLst>
                <a:gd name="adj" fmla="val 0"/>
              </a:avLst>
            </a:prstGeom>
            <a:noFill/>
            <a:ln w="28575">
              <a:solidFill>
                <a:srgbClr val="CFD5DA"/>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7" name="TextBox 2"/>
            <p:cNvSpPr txBox="1"/>
            <p:nvPr/>
          </p:nvSpPr>
          <p:spPr>
            <a:xfrm>
              <a:off x="4663386" y="2846807"/>
              <a:ext cx="2286000" cy="246888"/>
            </a:xfrm>
            <a:prstGeom prst="roundRect">
              <a:avLst>
                <a:gd name="adj" fmla="val 50000"/>
              </a:avLst>
            </a:prstGeom>
            <a:solidFill>
              <a:srgbClr val="CFD5DA"/>
            </a:solidFill>
          </p:spPr>
          <p:txBody>
            <a:bodyPr wrap="square" lIns="0" rIns="0" rtlCol="0" anchor="ctr">
              <a:spAutoFit/>
            </a:bodyPr>
            <a:lstStyle>
              <a:defPPr>
                <a:defRPr lang="en-US"/>
              </a:defPPr>
              <a:lvl1pPr algn="ctr">
                <a:defRPr sz="1100" b="1">
                  <a:solidFill>
                    <a:srgbClr val="132C40"/>
                  </a:solidFill>
                </a:defRPr>
              </a:lvl1pPr>
            </a:lstStyle>
            <a:p>
              <a:r>
                <a:rPr lang="en-US" dirty="0"/>
                <a:t>Diabetes self-care behavior</a:t>
              </a:r>
            </a:p>
          </p:txBody>
        </p:sp>
      </p:grpSp>
      <p:sp>
        <p:nvSpPr>
          <p:cNvPr id="3" name="Text Placeholder 2">
            <a:extLst>
              <a:ext uri="{FF2B5EF4-FFF2-40B4-BE49-F238E27FC236}">
                <a16:creationId xmlns:a16="http://schemas.microsoft.com/office/drawing/2014/main" id="{CCF08B1A-B79D-FB4D-8D74-C76D7882CBEF}"/>
              </a:ext>
            </a:extLst>
          </p:cNvPr>
          <p:cNvSpPr>
            <a:spLocks noGrp="1"/>
          </p:cNvSpPr>
          <p:nvPr>
            <p:ph type="body" sz="quarter" idx="22"/>
          </p:nvPr>
        </p:nvSpPr>
        <p:spPr/>
        <p:txBody>
          <a:bodyPr/>
          <a:lstStyle/>
          <a:p>
            <a:r>
              <a:rPr lang="en-US" dirty="0"/>
              <a:t>Notes: Medicare Advantage plans as shown do not include Special Needs Plans (SNPs). Data represent community-dwelling beneficiaries who reported having ever had diabetes. Beneficiaries in SNPs were determined using plan identifiers reported in the MCBS.</a:t>
            </a:r>
          </a:p>
          <a:p>
            <a:r>
              <a:rPr lang="en-US" dirty="0"/>
              <a:t>Data: Analysis of the Medicare Current Beneficiary Survey, 2018.</a:t>
            </a:r>
          </a:p>
        </p:txBody>
      </p:sp>
    </p:spTree>
    <p:extLst>
      <p:ext uri="{BB962C8B-B14F-4D97-AF65-F5344CB8AC3E}">
        <p14:creationId xmlns:p14="http://schemas.microsoft.com/office/powerpoint/2010/main" val="3174709307"/>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2.xml><?xml version="1.0" encoding="utf-8"?>
<ds:datastoreItem xmlns:ds="http://schemas.openxmlformats.org/officeDocument/2006/customXml" ds:itemID="{20C63E5E-AEFA-4345-A4E4-D8690CC9E0A0}">
  <ds:schemaRefs>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29e91428-62e1-404e-8dba-d479e0ef01ba"/>
    <ds:schemaRef ds:uri="http://schemas.openxmlformats.org/package/2006/metadata/core-properties"/>
    <ds:schemaRef ds:uri="fd0705cf-2316-48c0-96f8-e5d689de0d99"/>
    <ds:schemaRef ds:uri="http://purl.org/dc/terms/"/>
  </ds:schemaRefs>
</ds:datastoreItem>
</file>

<file path=customXml/itemProps3.xml><?xml version="1.0" encoding="utf-8"?>
<ds:datastoreItem xmlns:ds="http://schemas.openxmlformats.org/officeDocument/2006/customXml" ds:itemID="{A41A6E44-C4DE-4B19-937C-FDE8C84F98D8}">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489</TotalTime>
  <Words>954</Words>
  <Application>Microsoft Office PowerPoint</Application>
  <PresentationFormat>On-screen Show (4:3)</PresentationFormat>
  <Paragraphs>64</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Georgia</vt:lpstr>
      <vt:lpstr>Suisse Int'l</vt:lpstr>
      <vt:lpstr>Suisse Int'l Bold</vt:lpstr>
      <vt:lpstr>Trebuchet MS</vt:lpstr>
      <vt:lpstr>CMWF_2021</vt:lpstr>
      <vt:lpstr>Beneficiaries in traditional Medicare are similar to Medicare Advantage enrollees across age and income, after separating Special Needs Plans.</vt:lpstr>
      <vt:lpstr>Beneficiaries in traditional Medicare and Medicare Advantage enrollees have similar racial/ethnic distributions, after separating Special Needs Plans.</vt:lpstr>
      <vt:lpstr>Beneficiaries in traditional Medicare and Medicare Advantage enrollees have similar counts of chronic conditions, after separating Special Needs Plans.</vt:lpstr>
      <vt:lpstr>The prevalence of many chronic conditions is similar for beneficiaries in traditional Medicare and Medicare Advantage enrollees, after separating Special Needs Plans.</vt:lpstr>
      <vt:lpstr>Among Medicare beneficiaries who report difficulty obtaining care, one-third identified high costs as the source of difficulty.</vt:lpstr>
      <vt:lpstr>Satisfaction with the quality of care is similar for beneficiaries in traditional Medicare and Medicare Advantage enrollees.</vt:lpstr>
      <vt:lpstr>Among Medicare beneficiaries with diabetes, more than three of four report their blood sugar is under control all or most of the time.</vt:lpstr>
      <vt:lpstr>About one-third of beneficiaries with diabetes in traditional Medicare and Medicare Advantage have taken a diabetes self-management course.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Advantage vs. Traditional Medicare: How Do Beneficiaries’ Characteristics and Experiences Differ? — Exhibits</dc:title>
  <dc:creator>gj@cmwf.org;avc@cmwf.org;as@cmwf.org</dc:creator>
  <cp:lastModifiedBy>Paul Frame</cp:lastModifiedBy>
  <cp:revision>1</cp:revision>
  <cp:lastPrinted>2018-07-11T13:51:43Z</cp:lastPrinted>
  <dcterms:created xsi:type="dcterms:W3CDTF">2014-10-08T23:03:32Z</dcterms:created>
  <dcterms:modified xsi:type="dcterms:W3CDTF">2021-10-12T20:00:50Z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