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4"/>
  </p:sldMasterIdLst>
  <p:notesMasterIdLst>
    <p:notesMasterId r:id="rId11"/>
  </p:notesMasterIdLst>
  <p:handoutMasterIdLst>
    <p:handoutMasterId r:id="rId12"/>
  </p:handoutMasterIdLst>
  <p:sldIdLst>
    <p:sldId id="259" r:id="rId5"/>
    <p:sldId id="265" r:id="rId6"/>
    <p:sldId id="266" r:id="rId7"/>
    <p:sldId id="267" r:id="rId8"/>
    <p:sldId id="268" r:id="rId9"/>
    <p:sldId id="269" r:id="rId10"/>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84" userDrawn="1">
          <p15:clr>
            <a:srgbClr val="A4A3A4"/>
          </p15:clr>
        </p15:guide>
        <p15:guide id="2" pos="2988" userDrawn="1">
          <p15:clr>
            <a:srgbClr val="A4A3A4"/>
          </p15:clr>
        </p15:guide>
        <p15:guide id="3" orient="horz" pos="1080"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7A0547-F2DA-4E1F-B745-F71FC6F515AD}" v="5" dt="2022-01-20T21:36:55.3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03" autoAdjust="0"/>
    <p:restoredTop sz="96357" autoAdjust="0"/>
  </p:normalViewPr>
  <p:slideViewPr>
    <p:cSldViewPr snapToGrid="0" snapToObjects="1">
      <p:cViewPr varScale="1">
        <p:scale>
          <a:sx n="114" d="100"/>
          <a:sy n="114" d="100"/>
        </p:scale>
        <p:origin x="1782" y="102"/>
      </p:cViewPr>
      <p:guideLst>
        <p:guide orient="horz" pos="1584"/>
        <p:guide pos="2988"/>
        <p:guide orient="horz" pos="1080"/>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104" d="100"/>
          <a:sy n="104" d="100"/>
        </p:scale>
        <p:origin x="4088" y="20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Frame" userId="ded3f5c5-00e7-408d-9358-fc292cfa5078" providerId="ADAL" clId="{F37A0547-F2DA-4E1F-B745-F71FC6F515AD}"/>
    <pc:docChg chg="undo custSel modSld modMainMaster">
      <pc:chgData name="Paul Frame" userId="ded3f5c5-00e7-408d-9358-fc292cfa5078" providerId="ADAL" clId="{F37A0547-F2DA-4E1F-B745-F71FC6F515AD}" dt="2022-01-19T14:25:36.251" v="510" actId="6549"/>
      <pc:docMkLst>
        <pc:docMk/>
      </pc:docMkLst>
      <pc:sldChg chg="modSp mod modNotesTx">
        <pc:chgData name="Paul Frame" userId="ded3f5c5-00e7-408d-9358-fc292cfa5078" providerId="ADAL" clId="{F37A0547-F2DA-4E1F-B745-F71FC6F515AD}" dt="2022-01-19T14:24:48.585" v="500" actId="20577"/>
        <pc:sldMkLst>
          <pc:docMk/>
          <pc:sldMk cId="1585342219" sldId="259"/>
        </pc:sldMkLst>
        <pc:spChg chg="mod">
          <ac:chgData name="Paul Frame" userId="ded3f5c5-00e7-408d-9358-fc292cfa5078" providerId="ADAL" clId="{F37A0547-F2DA-4E1F-B745-F71FC6F515AD}" dt="2022-01-19T14:24:48.585" v="500" actId="20577"/>
          <ac:spMkLst>
            <pc:docMk/>
            <pc:sldMk cId="1585342219" sldId="259"/>
            <ac:spMk id="12" creationId="{16CD0D2D-54F5-BA40-854D-2ED36A091863}"/>
          </ac:spMkLst>
        </pc:spChg>
        <pc:spChg chg="mod">
          <ac:chgData name="Paul Frame" userId="ded3f5c5-00e7-408d-9358-fc292cfa5078" providerId="ADAL" clId="{F37A0547-F2DA-4E1F-B745-F71FC6F515AD}" dt="2022-01-10T20:12:47.316" v="84" actId="20577"/>
          <ac:spMkLst>
            <pc:docMk/>
            <pc:sldMk cId="1585342219" sldId="259"/>
            <ac:spMk id="13" creationId="{E028AA0F-67FC-8D46-8956-6775022791B5}"/>
          </ac:spMkLst>
        </pc:spChg>
      </pc:sldChg>
      <pc:sldChg chg="modSp mod modNotesTx">
        <pc:chgData name="Paul Frame" userId="ded3f5c5-00e7-408d-9358-fc292cfa5078" providerId="ADAL" clId="{F37A0547-F2DA-4E1F-B745-F71FC6F515AD}" dt="2022-01-19T14:24:54.930" v="502" actId="20577"/>
        <pc:sldMkLst>
          <pc:docMk/>
          <pc:sldMk cId="3650716066" sldId="265"/>
        </pc:sldMkLst>
        <pc:spChg chg="mod">
          <ac:chgData name="Paul Frame" userId="ded3f5c5-00e7-408d-9358-fc292cfa5078" providerId="ADAL" clId="{F37A0547-F2DA-4E1F-B745-F71FC6F515AD}" dt="2022-01-19T14:24:54.930" v="502" actId="20577"/>
          <ac:spMkLst>
            <pc:docMk/>
            <pc:sldMk cId="3650716066" sldId="265"/>
            <ac:spMk id="12" creationId="{16CD0D2D-54F5-BA40-854D-2ED36A091863}"/>
          </ac:spMkLst>
        </pc:spChg>
        <pc:spChg chg="mod">
          <ac:chgData name="Paul Frame" userId="ded3f5c5-00e7-408d-9358-fc292cfa5078" providerId="ADAL" clId="{F37A0547-F2DA-4E1F-B745-F71FC6F515AD}" dt="2022-01-18T23:19:10.152" v="467" actId="20577"/>
          <ac:spMkLst>
            <pc:docMk/>
            <pc:sldMk cId="3650716066" sldId="265"/>
            <ac:spMk id="13" creationId="{E028AA0F-67FC-8D46-8956-6775022791B5}"/>
          </ac:spMkLst>
        </pc:spChg>
      </pc:sldChg>
      <pc:sldChg chg="modSp mod modNotesTx">
        <pc:chgData name="Paul Frame" userId="ded3f5c5-00e7-408d-9358-fc292cfa5078" providerId="ADAL" clId="{F37A0547-F2DA-4E1F-B745-F71FC6F515AD}" dt="2022-01-19T14:25:01.080" v="504" actId="20577"/>
        <pc:sldMkLst>
          <pc:docMk/>
          <pc:sldMk cId="2609795641" sldId="266"/>
        </pc:sldMkLst>
        <pc:spChg chg="mod">
          <ac:chgData name="Paul Frame" userId="ded3f5c5-00e7-408d-9358-fc292cfa5078" providerId="ADAL" clId="{F37A0547-F2DA-4E1F-B745-F71FC6F515AD}" dt="2022-01-10T22:12:02.362" v="345" actId="20577"/>
          <ac:spMkLst>
            <pc:docMk/>
            <pc:sldMk cId="2609795641" sldId="266"/>
            <ac:spMk id="2" creationId="{FC5B71A3-B0B0-0F48-9C06-B3DF84E6830F}"/>
          </ac:spMkLst>
        </pc:spChg>
        <pc:spChg chg="mod">
          <ac:chgData name="Paul Frame" userId="ded3f5c5-00e7-408d-9358-fc292cfa5078" providerId="ADAL" clId="{F37A0547-F2DA-4E1F-B745-F71FC6F515AD}" dt="2022-01-19T14:25:01.080" v="504" actId="20577"/>
          <ac:spMkLst>
            <pc:docMk/>
            <pc:sldMk cId="2609795641" sldId="266"/>
            <ac:spMk id="12" creationId="{16CD0D2D-54F5-BA40-854D-2ED36A091863}"/>
          </ac:spMkLst>
        </pc:spChg>
        <pc:graphicFrameChg chg="mod">
          <ac:chgData name="Paul Frame" userId="ded3f5c5-00e7-408d-9358-fc292cfa5078" providerId="ADAL" clId="{F37A0547-F2DA-4E1F-B745-F71FC6F515AD}" dt="2022-01-18T23:22:53.168" v="472" actId="14100"/>
          <ac:graphicFrameMkLst>
            <pc:docMk/>
            <pc:sldMk cId="2609795641" sldId="266"/>
            <ac:graphicFrameMk id="9" creationId="{2CF030C4-F0A8-E345-92FC-0DA15B84120B}"/>
          </ac:graphicFrameMkLst>
        </pc:graphicFrameChg>
      </pc:sldChg>
      <pc:sldChg chg="modSp mod modNotesTx">
        <pc:chgData name="Paul Frame" userId="ded3f5c5-00e7-408d-9358-fc292cfa5078" providerId="ADAL" clId="{F37A0547-F2DA-4E1F-B745-F71FC6F515AD}" dt="2022-01-19T14:25:16.602" v="506" actId="20577"/>
        <pc:sldMkLst>
          <pc:docMk/>
          <pc:sldMk cId="1830994839" sldId="267"/>
        </pc:sldMkLst>
        <pc:spChg chg="mod">
          <ac:chgData name="Paul Frame" userId="ded3f5c5-00e7-408d-9358-fc292cfa5078" providerId="ADAL" clId="{F37A0547-F2DA-4E1F-B745-F71FC6F515AD}" dt="2022-01-19T14:25:16.602" v="506" actId="20577"/>
          <ac:spMkLst>
            <pc:docMk/>
            <pc:sldMk cId="1830994839" sldId="267"/>
            <ac:spMk id="12" creationId="{16CD0D2D-54F5-BA40-854D-2ED36A091863}"/>
          </ac:spMkLst>
        </pc:spChg>
        <pc:spChg chg="mod">
          <ac:chgData name="Paul Frame" userId="ded3f5c5-00e7-408d-9358-fc292cfa5078" providerId="ADAL" clId="{F37A0547-F2DA-4E1F-B745-F71FC6F515AD}" dt="2022-01-14T17:36:33.202" v="370" actId="14100"/>
          <ac:spMkLst>
            <pc:docMk/>
            <pc:sldMk cId="1830994839" sldId="267"/>
            <ac:spMk id="13" creationId="{E028AA0F-67FC-8D46-8956-6775022791B5}"/>
          </ac:spMkLst>
        </pc:spChg>
        <pc:graphicFrameChg chg="mod">
          <ac:chgData name="Paul Frame" userId="ded3f5c5-00e7-408d-9358-fc292cfa5078" providerId="ADAL" clId="{F37A0547-F2DA-4E1F-B745-F71FC6F515AD}" dt="2022-01-18T23:22:33.450" v="470" actId="14100"/>
          <ac:graphicFrameMkLst>
            <pc:docMk/>
            <pc:sldMk cId="1830994839" sldId="267"/>
            <ac:graphicFrameMk id="9" creationId="{2CF030C4-F0A8-E345-92FC-0DA15B84120B}"/>
          </ac:graphicFrameMkLst>
        </pc:graphicFrameChg>
      </pc:sldChg>
      <pc:sldChg chg="modSp mod modNotesTx">
        <pc:chgData name="Paul Frame" userId="ded3f5c5-00e7-408d-9358-fc292cfa5078" providerId="ADAL" clId="{F37A0547-F2DA-4E1F-B745-F71FC6F515AD}" dt="2022-01-19T14:25:25.664" v="508" actId="6549"/>
        <pc:sldMkLst>
          <pc:docMk/>
          <pc:sldMk cId="1393218322" sldId="268"/>
        </pc:sldMkLst>
        <pc:spChg chg="mod">
          <ac:chgData name="Paul Frame" userId="ded3f5c5-00e7-408d-9358-fc292cfa5078" providerId="ADAL" clId="{F37A0547-F2DA-4E1F-B745-F71FC6F515AD}" dt="2022-01-19T14:25:25.664" v="508" actId="6549"/>
          <ac:spMkLst>
            <pc:docMk/>
            <pc:sldMk cId="1393218322" sldId="268"/>
            <ac:spMk id="12" creationId="{16CD0D2D-54F5-BA40-854D-2ED36A091863}"/>
          </ac:spMkLst>
        </pc:spChg>
        <pc:graphicFrameChg chg="mod">
          <ac:chgData name="Paul Frame" userId="ded3f5c5-00e7-408d-9358-fc292cfa5078" providerId="ADAL" clId="{F37A0547-F2DA-4E1F-B745-F71FC6F515AD}" dt="2022-01-19T00:40:30.852" v="479" actId="14100"/>
          <ac:graphicFrameMkLst>
            <pc:docMk/>
            <pc:sldMk cId="1393218322" sldId="268"/>
            <ac:graphicFrameMk id="9" creationId="{2CF030C4-F0A8-E345-92FC-0DA15B84120B}"/>
          </ac:graphicFrameMkLst>
        </pc:graphicFrameChg>
      </pc:sldChg>
      <pc:sldChg chg="modSp mod modNotesTx">
        <pc:chgData name="Paul Frame" userId="ded3f5c5-00e7-408d-9358-fc292cfa5078" providerId="ADAL" clId="{F37A0547-F2DA-4E1F-B745-F71FC6F515AD}" dt="2022-01-19T14:25:36.251" v="510" actId="6549"/>
        <pc:sldMkLst>
          <pc:docMk/>
          <pc:sldMk cId="1781451267" sldId="269"/>
        </pc:sldMkLst>
        <pc:spChg chg="mod">
          <ac:chgData name="Paul Frame" userId="ded3f5c5-00e7-408d-9358-fc292cfa5078" providerId="ADAL" clId="{F37A0547-F2DA-4E1F-B745-F71FC6F515AD}" dt="2022-01-19T14:11:25.921" v="494" actId="20577"/>
          <ac:spMkLst>
            <pc:docMk/>
            <pc:sldMk cId="1781451267" sldId="269"/>
            <ac:spMk id="2" creationId="{FC5B71A3-B0B0-0F48-9C06-B3DF84E6830F}"/>
          </ac:spMkLst>
        </pc:spChg>
        <pc:spChg chg="mod">
          <ac:chgData name="Paul Frame" userId="ded3f5c5-00e7-408d-9358-fc292cfa5078" providerId="ADAL" clId="{F37A0547-F2DA-4E1F-B745-F71FC6F515AD}" dt="2022-01-19T14:25:36.251" v="510" actId="6549"/>
          <ac:spMkLst>
            <pc:docMk/>
            <pc:sldMk cId="1781451267" sldId="269"/>
            <ac:spMk id="12" creationId="{16CD0D2D-54F5-BA40-854D-2ED36A091863}"/>
          </ac:spMkLst>
        </pc:spChg>
        <pc:spChg chg="mod">
          <ac:chgData name="Paul Frame" userId="ded3f5c5-00e7-408d-9358-fc292cfa5078" providerId="ADAL" clId="{F37A0547-F2DA-4E1F-B745-F71FC6F515AD}" dt="2022-01-19T14:11:48.086" v="495" actId="6549"/>
          <ac:spMkLst>
            <pc:docMk/>
            <pc:sldMk cId="1781451267" sldId="269"/>
            <ac:spMk id="13" creationId="{E028AA0F-67FC-8D46-8956-6775022791B5}"/>
          </ac:spMkLst>
        </pc:spChg>
      </pc:sldChg>
      <pc:sldMasterChg chg="modSldLayout">
        <pc:chgData name="Paul Frame" userId="ded3f5c5-00e7-408d-9358-fc292cfa5078" providerId="ADAL" clId="{F37A0547-F2DA-4E1F-B745-F71FC6F515AD}" dt="2022-01-10T20:12:20.088" v="83" actId="114"/>
        <pc:sldMasterMkLst>
          <pc:docMk/>
          <pc:sldMasterMk cId="2139821026" sldId="2147483723"/>
        </pc:sldMasterMkLst>
        <pc:sldLayoutChg chg="modSp mod">
          <pc:chgData name="Paul Frame" userId="ded3f5c5-00e7-408d-9358-fc292cfa5078" providerId="ADAL" clId="{F37A0547-F2DA-4E1F-B745-F71FC6F515AD}" dt="2022-01-10T20:12:20.088" v="83" actId="114"/>
          <pc:sldLayoutMkLst>
            <pc:docMk/>
            <pc:sldMasterMk cId="2139821026" sldId="2147483723"/>
            <pc:sldLayoutMk cId="1186787598" sldId="2147483743"/>
          </pc:sldLayoutMkLst>
          <pc:spChg chg="mod">
            <ac:chgData name="Paul Frame" userId="ded3f5c5-00e7-408d-9358-fc292cfa5078" providerId="ADAL" clId="{F37A0547-F2DA-4E1F-B745-F71FC6F515AD}" dt="2022-01-10T20:12:20.088" v="83" actId="114"/>
            <ac:spMkLst>
              <pc:docMk/>
              <pc:sldMasterMk cId="2139821026" sldId="2147483723"/>
              <pc:sldLayoutMk cId="1186787598" sldId="2147483743"/>
              <ac:spMk id="2" creationId="{00000000-0000-0000-0000-000000000000}"/>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Yes</c:v>
                </c:pt>
              </c:strCache>
            </c:strRef>
          </c:tx>
          <c:spPr>
            <a:solidFill>
              <a:schemeClr val="accent1"/>
            </a:solidFill>
            <a:ln>
              <a:noFill/>
            </a:ln>
            <a:effectLst/>
          </c:spPr>
          <c:invertIfNegative val="0"/>
          <c:dPt>
            <c:idx val="6"/>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7-8070-534E-B09F-A9D35AA6F310}"/>
              </c:ext>
            </c:extLst>
          </c:dPt>
          <c:dPt>
            <c:idx val="11"/>
            <c:invertIfNegative val="0"/>
            <c:bubble3D val="0"/>
            <c:spPr>
              <a:solidFill>
                <a:schemeClr val="bg2"/>
              </a:solidFill>
              <a:ln>
                <a:noFill/>
              </a:ln>
              <a:effectLst/>
            </c:spPr>
            <c:extLst>
              <c:ext xmlns:c16="http://schemas.microsoft.com/office/drawing/2014/chart" uri="{C3380CC4-5D6E-409C-BE32-E72D297353CC}">
                <c16:uniqueId val="{00000006-8070-534E-B09F-A9D35AA6F310}"/>
              </c:ext>
            </c:extLst>
          </c:dPt>
          <c:dPt>
            <c:idx val="12"/>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5-8070-534E-B09F-A9D35AA6F310}"/>
              </c:ext>
            </c:extLst>
          </c:dPt>
          <c:dPt>
            <c:idx val="13"/>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4-8070-534E-B09F-A9D35AA6F31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GER*</c:v>
                </c:pt>
                <c:pt idx="1">
                  <c:v>NETH*</c:v>
                </c:pt>
                <c:pt idx="2">
                  <c:v>NOR*</c:v>
                </c:pt>
                <c:pt idx="3">
                  <c:v>SWIZ*</c:v>
                </c:pt>
                <c:pt idx="4">
                  <c:v>UK*</c:v>
                </c:pt>
                <c:pt idx="5">
                  <c:v>SWE*</c:v>
                </c:pt>
                <c:pt idx="6">
                  <c:v>US–Black**</c:v>
                </c:pt>
                <c:pt idx="7">
                  <c:v>AUS*</c:v>
                </c:pt>
                <c:pt idx="8">
                  <c:v>FRA*</c:v>
                </c:pt>
                <c:pt idx="9">
                  <c:v>CAN*</c:v>
                </c:pt>
                <c:pt idx="10">
                  <c:v>NZ*</c:v>
                </c:pt>
                <c:pt idx="11">
                  <c:v>US–Total</c:v>
                </c:pt>
                <c:pt idx="12">
                  <c:v>US–White**</c:v>
                </c:pt>
                <c:pt idx="13">
                  <c:v>US–Hispanic</c:v>
                </c:pt>
              </c:strCache>
            </c:strRef>
          </c:cat>
          <c:val>
            <c:numRef>
              <c:f>Sheet1!$B$2:$B$15</c:f>
              <c:numCache>
                <c:formatCode>0%</c:formatCode>
                <c:ptCount val="14"/>
                <c:pt idx="0">
                  <c:v>0.05</c:v>
                </c:pt>
                <c:pt idx="1">
                  <c:v>0.06</c:v>
                </c:pt>
                <c:pt idx="2">
                  <c:v>7.0000000000000007E-2</c:v>
                </c:pt>
                <c:pt idx="3">
                  <c:v>7.0000000000000007E-2</c:v>
                </c:pt>
                <c:pt idx="4">
                  <c:v>0.09</c:v>
                </c:pt>
                <c:pt idx="5">
                  <c:v>0.12</c:v>
                </c:pt>
                <c:pt idx="6">
                  <c:v>0.12</c:v>
                </c:pt>
                <c:pt idx="7">
                  <c:v>0.12</c:v>
                </c:pt>
                <c:pt idx="8">
                  <c:v>0.13</c:v>
                </c:pt>
                <c:pt idx="9">
                  <c:v>0.13</c:v>
                </c:pt>
                <c:pt idx="10">
                  <c:v>0.13</c:v>
                </c:pt>
                <c:pt idx="11">
                  <c:v>0.21</c:v>
                </c:pt>
                <c:pt idx="12">
                  <c:v>0.21</c:v>
                </c:pt>
                <c:pt idx="13">
                  <c:v>0.32</c:v>
                </c:pt>
              </c:numCache>
            </c:numRef>
          </c:val>
          <c:extLst>
            <c:ext xmlns:c16="http://schemas.microsoft.com/office/drawing/2014/chart" uri="{C3380CC4-5D6E-409C-BE32-E72D297353CC}">
              <c16:uniqueId val="{00000000-8070-534E-B09F-A9D35AA6F310}"/>
            </c:ext>
          </c:extLst>
        </c:ser>
        <c:dLbls>
          <c:showLegendKey val="0"/>
          <c:showVal val="0"/>
          <c:showCatName val="0"/>
          <c:showSerName val="0"/>
          <c:showPercent val="0"/>
          <c:showBubbleSize val="0"/>
        </c:dLbls>
        <c:gapWidth val="30"/>
        <c:overlap val="100"/>
        <c:axId val="444936863"/>
        <c:axId val="445211071"/>
      </c:barChart>
      <c:catAx>
        <c:axId val="4449368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5211071"/>
        <c:crosses val="autoZero"/>
        <c:auto val="1"/>
        <c:lblAlgn val="ctr"/>
        <c:lblOffset val="100"/>
        <c:noMultiLvlLbl val="0"/>
      </c:catAx>
      <c:valAx>
        <c:axId val="445211071"/>
        <c:scaling>
          <c:orientation val="minMax"/>
        </c:scaling>
        <c:delete val="1"/>
        <c:axPos val="b"/>
        <c:numFmt formatCode="0%" sourceLinked="1"/>
        <c:majorTickMark val="none"/>
        <c:minorTickMark val="none"/>
        <c:tickLblPos val="nextTo"/>
        <c:crossAx val="444936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yes</c:v>
                </c:pt>
              </c:strCache>
            </c:strRef>
          </c:tx>
          <c:spPr>
            <a:solidFill>
              <a:schemeClr val="accent1"/>
            </a:solidFill>
            <a:ln>
              <a:noFill/>
            </a:ln>
            <a:effectLst/>
          </c:spPr>
          <c:invertIfNegative val="0"/>
          <c:dPt>
            <c:idx val="6"/>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7-8070-534E-B09F-A9D35AA6F310}"/>
              </c:ext>
            </c:extLst>
          </c:dPt>
          <c:dPt>
            <c:idx val="7"/>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A-E1BA-6B41-884C-812E96FADBE6}"/>
              </c:ext>
            </c:extLst>
          </c:dPt>
          <c:dPt>
            <c:idx val="9"/>
            <c:invertIfNegative val="0"/>
            <c:bubble3D val="0"/>
            <c:spPr>
              <a:solidFill>
                <a:schemeClr val="bg2"/>
              </a:solidFill>
              <a:ln>
                <a:noFill/>
              </a:ln>
              <a:effectLst/>
            </c:spPr>
            <c:extLst>
              <c:ext xmlns:c16="http://schemas.microsoft.com/office/drawing/2014/chart" uri="{C3380CC4-5D6E-409C-BE32-E72D297353CC}">
                <c16:uniqueId val="{00000009-E1BA-6B41-884C-812E96FADBE6}"/>
              </c:ext>
            </c:extLst>
          </c:dPt>
          <c:dPt>
            <c:idx val="11"/>
            <c:invertIfNegative val="0"/>
            <c:bubble3D val="0"/>
            <c:spPr>
              <a:solidFill>
                <a:schemeClr val="accent1"/>
              </a:solidFill>
              <a:ln>
                <a:noFill/>
              </a:ln>
              <a:effectLst/>
            </c:spPr>
            <c:extLst>
              <c:ext xmlns:c16="http://schemas.microsoft.com/office/drawing/2014/chart" uri="{C3380CC4-5D6E-409C-BE32-E72D297353CC}">
                <c16:uniqueId val="{00000006-8070-534E-B09F-A9D35AA6F310}"/>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05-8070-534E-B09F-A9D35AA6F310}"/>
              </c:ext>
            </c:extLst>
          </c:dPt>
          <c:dPt>
            <c:idx val="13"/>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4-8070-534E-B09F-A9D35AA6F31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GER*</c:v>
                </c:pt>
                <c:pt idx="1">
                  <c:v>SWE*</c:v>
                </c:pt>
                <c:pt idx="2">
                  <c:v>NOR*</c:v>
                </c:pt>
                <c:pt idx="3">
                  <c:v>SWIZ*</c:v>
                </c:pt>
                <c:pt idx="4">
                  <c:v>NETH</c:v>
                </c:pt>
                <c:pt idx="5">
                  <c:v>UK</c:v>
                </c:pt>
                <c:pt idx="6">
                  <c:v>US–White**</c:v>
                </c:pt>
                <c:pt idx="7">
                  <c:v>US–Black**</c:v>
                </c:pt>
                <c:pt idx="8">
                  <c:v>CAN</c:v>
                </c:pt>
                <c:pt idx="9">
                  <c:v>US–Total</c:v>
                </c:pt>
                <c:pt idx="10">
                  <c:v>AUS</c:v>
                </c:pt>
                <c:pt idx="11">
                  <c:v>NZ</c:v>
                </c:pt>
                <c:pt idx="12">
                  <c:v>FRA*</c:v>
                </c:pt>
                <c:pt idx="13">
                  <c:v>US–Hispanic</c:v>
                </c:pt>
              </c:strCache>
            </c:strRef>
          </c:cat>
          <c:val>
            <c:numRef>
              <c:f>Sheet1!$B$2:$B$15</c:f>
              <c:numCache>
                <c:formatCode>0%</c:formatCode>
                <c:ptCount val="14"/>
                <c:pt idx="0">
                  <c:v>6.1499999999999999E-2</c:v>
                </c:pt>
                <c:pt idx="1">
                  <c:v>0.1142</c:v>
                </c:pt>
                <c:pt idx="2">
                  <c:v>0.1183</c:v>
                </c:pt>
                <c:pt idx="3">
                  <c:v>0.13339999999999999</c:v>
                </c:pt>
                <c:pt idx="4">
                  <c:v>0.156</c:v>
                </c:pt>
                <c:pt idx="5">
                  <c:v>0.1593</c:v>
                </c:pt>
                <c:pt idx="6">
                  <c:v>0.16669999999999999</c:v>
                </c:pt>
                <c:pt idx="7">
                  <c:v>0.17299999999999999</c:v>
                </c:pt>
                <c:pt idx="8">
                  <c:v>0.17419999999999999</c:v>
                </c:pt>
                <c:pt idx="9">
                  <c:v>0.17549999999999999</c:v>
                </c:pt>
                <c:pt idx="10">
                  <c:v>0.1825</c:v>
                </c:pt>
                <c:pt idx="11">
                  <c:v>0.20899999999999999</c:v>
                </c:pt>
                <c:pt idx="12">
                  <c:v>0.26569999999999999</c:v>
                </c:pt>
                <c:pt idx="13">
                  <c:v>0.31130000000000002</c:v>
                </c:pt>
              </c:numCache>
            </c:numRef>
          </c:val>
          <c:extLst>
            <c:ext xmlns:c16="http://schemas.microsoft.com/office/drawing/2014/chart" uri="{C3380CC4-5D6E-409C-BE32-E72D297353CC}">
              <c16:uniqueId val="{00000000-8070-534E-B09F-A9D35AA6F310}"/>
            </c:ext>
          </c:extLst>
        </c:ser>
        <c:dLbls>
          <c:showLegendKey val="0"/>
          <c:showVal val="0"/>
          <c:showCatName val="0"/>
          <c:showSerName val="0"/>
          <c:showPercent val="0"/>
          <c:showBubbleSize val="0"/>
        </c:dLbls>
        <c:gapWidth val="30"/>
        <c:overlap val="100"/>
        <c:axId val="444936863"/>
        <c:axId val="445211071"/>
      </c:barChart>
      <c:catAx>
        <c:axId val="4449368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5211071"/>
        <c:crosses val="autoZero"/>
        <c:auto val="1"/>
        <c:lblAlgn val="ctr"/>
        <c:lblOffset val="100"/>
        <c:noMultiLvlLbl val="0"/>
      </c:catAx>
      <c:valAx>
        <c:axId val="445211071"/>
        <c:scaling>
          <c:orientation val="minMax"/>
        </c:scaling>
        <c:delete val="1"/>
        <c:axPos val="b"/>
        <c:numFmt formatCode="0%" sourceLinked="1"/>
        <c:majorTickMark val="none"/>
        <c:minorTickMark val="none"/>
        <c:tickLblPos val="nextTo"/>
        <c:crossAx val="444936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yes, has mental health condition</c:v>
                </c:pt>
              </c:strCache>
            </c:strRef>
          </c:tx>
          <c:spPr>
            <a:solidFill>
              <a:schemeClr val="accent1"/>
            </a:solidFill>
            <a:ln>
              <a:noFill/>
            </a:ln>
            <a:effectLst/>
          </c:spPr>
          <c:invertIfNegative val="0"/>
          <c:dPt>
            <c:idx val="6"/>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7-8070-534E-B09F-A9D35AA6F310}"/>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A-E1BA-6B41-884C-812E96FADBE6}"/>
              </c:ext>
            </c:extLst>
          </c:dPt>
          <c:dPt>
            <c:idx val="9"/>
            <c:invertIfNegative val="0"/>
            <c:bubble3D val="0"/>
            <c:spPr>
              <a:solidFill>
                <a:schemeClr val="accent1"/>
              </a:solidFill>
              <a:ln>
                <a:noFill/>
              </a:ln>
              <a:effectLst/>
            </c:spPr>
            <c:extLst>
              <c:ext xmlns:c16="http://schemas.microsoft.com/office/drawing/2014/chart" uri="{C3380CC4-5D6E-409C-BE32-E72D297353CC}">
                <c16:uniqueId val="{00000009-E1BA-6B41-884C-812E96FADBE6}"/>
              </c:ext>
            </c:extLst>
          </c:dPt>
          <c:dPt>
            <c:idx val="10"/>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D-B14F-E646-9EC9-C7C675E848D5}"/>
              </c:ext>
            </c:extLst>
          </c:dPt>
          <c:dPt>
            <c:idx val="11"/>
            <c:invertIfNegative val="0"/>
            <c:bubble3D val="0"/>
            <c:spPr>
              <a:solidFill>
                <a:schemeClr val="bg2"/>
              </a:solidFill>
              <a:ln>
                <a:noFill/>
              </a:ln>
              <a:effectLst/>
            </c:spPr>
            <c:extLst>
              <c:ext xmlns:c16="http://schemas.microsoft.com/office/drawing/2014/chart" uri="{C3380CC4-5D6E-409C-BE32-E72D297353CC}">
                <c16:uniqueId val="{00000006-8070-534E-B09F-A9D35AA6F310}"/>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05-8070-534E-B09F-A9D35AA6F310}"/>
              </c:ext>
            </c:extLst>
          </c:dPt>
          <c:dPt>
            <c:idx val="13"/>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4-8070-534E-B09F-A9D35AA6F31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GER*</c:v>
                </c:pt>
                <c:pt idx="1">
                  <c:v>NOR*</c:v>
                </c:pt>
                <c:pt idx="2">
                  <c:v>SWIZ*</c:v>
                </c:pt>
                <c:pt idx="3">
                  <c:v>NETH*</c:v>
                </c:pt>
                <c:pt idx="4">
                  <c:v>SWE*</c:v>
                </c:pt>
                <c:pt idx="5">
                  <c:v>UK*</c:v>
                </c:pt>
                <c:pt idx="6">
                  <c:v>US–Black**</c:v>
                </c:pt>
                <c:pt idx="7">
                  <c:v>AUS</c:v>
                </c:pt>
                <c:pt idx="8">
                  <c:v>CAN*</c:v>
                </c:pt>
                <c:pt idx="9">
                  <c:v>NZ</c:v>
                </c:pt>
                <c:pt idx="10">
                  <c:v>US–White**</c:v>
                </c:pt>
                <c:pt idx="11">
                  <c:v>US–Total</c:v>
                </c:pt>
                <c:pt idx="12">
                  <c:v>FRA</c:v>
                </c:pt>
                <c:pt idx="13">
                  <c:v>US–Hispanic</c:v>
                </c:pt>
              </c:strCache>
            </c:strRef>
          </c:cat>
          <c:val>
            <c:numRef>
              <c:f>Sheet1!$B$2:$B$15</c:f>
              <c:numCache>
                <c:formatCode>0%</c:formatCode>
                <c:ptCount val="14"/>
                <c:pt idx="0">
                  <c:v>8.6900000000000005E-2</c:v>
                </c:pt>
                <c:pt idx="1">
                  <c:v>0.15859999999999999</c:v>
                </c:pt>
                <c:pt idx="2">
                  <c:v>0.16600000000000001</c:v>
                </c:pt>
                <c:pt idx="3">
                  <c:v>0.18609999999999999</c:v>
                </c:pt>
                <c:pt idx="4">
                  <c:v>0.191</c:v>
                </c:pt>
                <c:pt idx="5">
                  <c:v>0.21190000000000001</c:v>
                </c:pt>
                <c:pt idx="6">
                  <c:v>0.21740000000000001</c:v>
                </c:pt>
                <c:pt idx="7">
                  <c:v>0.23530000000000001</c:v>
                </c:pt>
                <c:pt idx="8">
                  <c:v>0.23980000000000001</c:v>
                </c:pt>
                <c:pt idx="9">
                  <c:v>0.26900000000000002</c:v>
                </c:pt>
                <c:pt idx="10">
                  <c:v>0.27729999999999999</c:v>
                </c:pt>
                <c:pt idx="11">
                  <c:v>0.2802</c:v>
                </c:pt>
                <c:pt idx="12">
                  <c:v>0.30609999999999998</c:v>
                </c:pt>
                <c:pt idx="13">
                  <c:v>0.4178</c:v>
                </c:pt>
              </c:numCache>
            </c:numRef>
          </c:val>
          <c:extLst>
            <c:ext xmlns:c16="http://schemas.microsoft.com/office/drawing/2014/chart" uri="{C3380CC4-5D6E-409C-BE32-E72D297353CC}">
              <c16:uniqueId val="{00000000-8070-534E-B09F-A9D35AA6F310}"/>
            </c:ext>
          </c:extLst>
        </c:ser>
        <c:dLbls>
          <c:showLegendKey val="0"/>
          <c:showVal val="0"/>
          <c:showCatName val="0"/>
          <c:showSerName val="0"/>
          <c:showPercent val="0"/>
          <c:showBubbleSize val="0"/>
        </c:dLbls>
        <c:gapWidth val="30"/>
        <c:overlap val="100"/>
        <c:axId val="444936863"/>
        <c:axId val="445211071"/>
      </c:barChart>
      <c:catAx>
        <c:axId val="4449368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5211071"/>
        <c:crosses val="autoZero"/>
        <c:auto val="1"/>
        <c:lblAlgn val="ctr"/>
        <c:lblOffset val="100"/>
        <c:noMultiLvlLbl val="0"/>
      </c:catAx>
      <c:valAx>
        <c:axId val="445211071"/>
        <c:scaling>
          <c:orientation val="minMax"/>
        </c:scaling>
        <c:delete val="1"/>
        <c:axPos val="b"/>
        <c:numFmt formatCode="0%" sourceLinked="1"/>
        <c:majorTickMark val="none"/>
        <c:minorTickMark val="none"/>
        <c:tickLblPos val="nextTo"/>
        <c:crossAx val="444936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Yes</c:v>
                </c:pt>
              </c:strCache>
            </c:strRef>
          </c:tx>
          <c:spPr>
            <a:solidFill>
              <a:schemeClr val="accent1"/>
            </a:solidFill>
            <a:ln>
              <a:noFill/>
            </a:ln>
            <a:effectLst/>
          </c:spPr>
          <c:invertIfNegative val="0"/>
          <c:dPt>
            <c:idx val="6"/>
            <c:invertIfNegative val="0"/>
            <c:bubble3D val="0"/>
            <c:spPr>
              <a:solidFill>
                <a:schemeClr val="accent1"/>
              </a:solidFill>
              <a:ln>
                <a:noFill/>
              </a:ln>
              <a:effectLst/>
            </c:spPr>
            <c:extLst>
              <c:ext xmlns:c16="http://schemas.microsoft.com/office/drawing/2014/chart" uri="{C3380CC4-5D6E-409C-BE32-E72D297353CC}">
                <c16:uniqueId val="{00000007-8070-534E-B09F-A9D35AA6F310}"/>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A-E1BA-6B41-884C-812E96FADBE6}"/>
              </c:ext>
            </c:extLst>
          </c:dPt>
          <c:dPt>
            <c:idx val="9"/>
            <c:invertIfNegative val="0"/>
            <c:bubble3D val="0"/>
            <c:spPr>
              <a:solidFill>
                <a:schemeClr val="bg2"/>
              </a:solidFill>
              <a:ln>
                <a:noFill/>
              </a:ln>
              <a:effectLst/>
            </c:spPr>
            <c:extLst>
              <c:ext xmlns:c16="http://schemas.microsoft.com/office/drawing/2014/chart" uri="{C3380CC4-5D6E-409C-BE32-E72D297353CC}">
                <c16:uniqueId val="{00000009-E1BA-6B41-884C-812E96FADBE6}"/>
              </c:ext>
            </c:extLst>
          </c:dPt>
          <c:dPt>
            <c:idx val="10"/>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D-B14F-E646-9EC9-C7C675E848D5}"/>
              </c:ext>
            </c:extLst>
          </c:dPt>
          <c:dPt>
            <c:idx val="11"/>
            <c:invertIfNegative val="0"/>
            <c:bubble3D val="0"/>
            <c:spPr>
              <a:solidFill>
                <a:schemeClr val="bg2"/>
              </a:solidFill>
              <a:ln>
                <a:noFill/>
              </a:ln>
              <a:effectLst/>
            </c:spPr>
            <c:extLst>
              <c:ext xmlns:c16="http://schemas.microsoft.com/office/drawing/2014/chart" uri="{C3380CC4-5D6E-409C-BE32-E72D297353CC}">
                <c16:uniqueId val="{00000006-8070-534E-B09F-A9D35AA6F310}"/>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05-8070-534E-B09F-A9D35AA6F310}"/>
              </c:ext>
            </c:extLst>
          </c:dPt>
          <c:dPt>
            <c:idx val="13"/>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4-8070-534E-B09F-A9D35AA6F31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UK*</c:v>
                </c:pt>
                <c:pt idx="1">
                  <c:v>FRA*</c:v>
                </c:pt>
                <c:pt idx="2">
                  <c:v>SWE*</c:v>
                </c:pt>
                <c:pt idx="3">
                  <c:v>NETH*</c:v>
                </c:pt>
                <c:pt idx="4">
                  <c:v>SWIZ*</c:v>
                </c:pt>
                <c:pt idx="5">
                  <c:v>CAN*</c:v>
                </c:pt>
                <c:pt idx="6">
                  <c:v>GER*</c:v>
                </c:pt>
                <c:pt idx="7">
                  <c:v>NZ*</c:v>
                </c:pt>
                <c:pt idx="8">
                  <c:v>AUS*</c:v>
                </c:pt>
                <c:pt idx="9">
                  <c:v>US</c:v>
                </c:pt>
              </c:strCache>
            </c:strRef>
          </c:cat>
          <c:val>
            <c:numRef>
              <c:f>Sheet1!$B$2:$B$11</c:f>
              <c:numCache>
                <c:formatCode>0%</c:formatCode>
                <c:ptCount val="10"/>
                <c:pt idx="0">
                  <c:v>0.22</c:v>
                </c:pt>
                <c:pt idx="1">
                  <c:v>0.26</c:v>
                </c:pt>
                <c:pt idx="2">
                  <c:v>0.26</c:v>
                </c:pt>
                <c:pt idx="3">
                  <c:v>0.32</c:v>
                </c:pt>
                <c:pt idx="4">
                  <c:v>0.37</c:v>
                </c:pt>
                <c:pt idx="5">
                  <c:v>0.4</c:v>
                </c:pt>
                <c:pt idx="6">
                  <c:v>0.44</c:v>
                </c:pt>
                <c:pt idx="7">
                  <c:v>0.47</c:v>
                </c:pt>
                <c:pt idx="8">
                  <c:v>0.49</c:v>
                </c:pt>
                <c:pt idx="9">
                  <c:v>0.66</c:v>
                </c:pt>
              </c:numCache>
            </c:numRef>
          </c:val>
          <c:extLst>
            <c:ext xmlns:c16="http://schemas.microsoft.com/office/drawing/2014/chart" uri="{C3380CC4-5D6E-409C-BE32-E72D297353CC}">
              <c16:uniqueId val="{00000000-8070-534E-B09F-A9D35AA6F310}"/>
            </c:ext>
          </c:extLst>
        </c:ser>
        <c:dLbls>
          <c:showLegendKey val="0"/>
          <c:showVal val="0"/>
          <c:showCatName val="0"/>
          <c:showSerName val="0"/>
          <c:showPercent val="0"/>
          <c:showBubbleSize val="0"/>
        </c:dLbls>
        <c:gapWidth val="30"/>
        <c:overlap val="100"/>
        <c:axId val="444936863"/>
        <c:axId val="445211071"/>
      </c:barChart>
      <c:catAx>
        <c:axId val="4449368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5211071"/>
        <c:crosses val="autoZero"/>
        <c:auto val="1"/>
        <c:lblAlgn val="ctr"/>
        <c:lblOffset val="100"/>
        <c:noMultiLvlLbl val="0"/>
      </c:catAx>
      <c:valAx>
        <c:axId val="445211071"/>
        <c:scaling>
          <c:orientation val="minMax"/>
        </c:scaling>
        <c:delete val="1"/>
        <c:axPos val="b"/>
        <c:numFmt formatCode="0%" sourceLinked="1"/>
        <c:majorTickMark val="none"/>
        <c:minorTickMark val="none"/>
        <c:tickLblPos val="nextTo"/>
        <c:crossAx val="444936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Cost-related access problem</c:v>
                </c:pt>
              </c:strCache>
            </c:strRef>
          </c:tx>
          <c:spPr>
            <a:solidFill>
              <a:schemeClr val="accent1"/>
            </a:solidFill>
            <a:ln>
              <a:noFill/>
            </a:ln>
            <a:effectLst/>
          </c:spPr>
          <c:invertIfNegative val="0"/>
          <c:dPt>
            <c:idx val="6"/>
            <c:invertIfNegative val="0"/>
            <c:bubble3D val="0"/>
            <c:spPr>
              <a:solidFill>
                <a:schemeClr val="accent1"/>
              </a:solidFill>
              <a:ln>
                <a:noFill/>
              </a:ln>
              <a:effectLst/>
            </c:spPr>
            <c:extLst>
              <c:ext xmlns:c16="http://schemas.microsoft.com/office/drawing/2014/chart" uri="{C3380CC4-5D6E-409C-BE32-E72D297353CC}">
                <c16:uniqueId val="{00000007-8070-534E-B09F-A9D35AA6F310}"/>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A-E1BA-6B41-884C-812E96FADBE6}"/>
              </c:ext>
            </c:extLst>
          </c:dPt>
          <c:dPt>
            <c:idx val="9"/>
            <c:invertIfNegative val="0"/>
            <c:bubble3D val="0"/>
            <c:spPr>
              <a:solidFill>
                <a:schemeClr val="bg2"/>
              </a:solidFill>
              <a:ln>
                <a:noFill/>
              </a:ln>
              <a:effectLst/>
            </c:spPr>
            <c:extLst>
              <c:ext xmlns:c16="http://schemas.microsoft.com/office/drawing/2014/chart" uri="{C3380CC4-5D6E-409C-BE32-E72D297353CC}">
                <c16:uniqueId val="{00000009-E1BA-6B41-884C-812E96FADBE6}"/>
              </c:ext>
            </c:extLst>
          </c:dPt>
          <c:dPt>
            <c:idx val="10"/>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D-B14F-E646-9EC9-C7C675E848D5}"/>
              </c:ext>
            </c:extLst>
          </c:dPt>
          <c:dPt>
            <c:idx val="11"/>
            <c:invertIfNegative val="0"/>
            <c:bubble3D val="0"/>
            <c:spPr>
              <a:solidFill>
                <a:schemeClr val="bg2"/>
              </a:solidFill>
              <a:ln>
                <a:noFill/>
              </a:ln>
              <a:effectLst/>
            </c:spPr>
            <c:extLst>
              <c:ext xmlns:c16="http://schemas.microsoft.com/office/drawing/2014/chart" uri="{C3380CC4-5D6E-409C-BE32-E72D297353CC}">
                <c16:uniqueId val="{00000006-8070-534E-B09F-A9D35AA6F310}"/>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05-8070-534E-B09F-A9D35AA6F310}"/>
              </c:ext>
            </c:extLst>
          </c:dPt>
          <c:dPt>
            <c:idx val="13"/>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4-8070-534E-B09F-A9D35AA6F31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GER*</c:v>
                </c:pt>
                <c:pt idx="1">
                  <c:v>SWE*</c:v>
                </c:pt>
                <c:pt idx="2">
                  <c:v>FRA*</c:v>
                </c:pt>
                <c:pt idx="3">
                  <c:v>UK*</c:v>
                </c:pt>
                <c:pt idx="4">
                  <c:v>AUS*</c:v>
                </c:pt>
                <c:pt idx="5">
                  <c:v>NETH*</c:v>
                </c:pt>
                <c:pt idx="6">
                  <c:v>CAN*</c:v>
                </c:pt>
                <c:pt idx="7">
                  <c:v>NZ*</c:v>
                </c:pt>
                <c:pt idx="8">
                  <c:v>SWIZ*</c:v>
                </c:pt>
                <c:pt idx="9">
                  <c:v>US</c:v>
                </c:pt>
              </c:strCache>
            </c:strRef>
          </c:cat>
          <c:val>
            <c:numRef>
              <c:f>Sheet1!$B$2:$B$11</c:f>
              <c:numCache>
                <c:formatCode>0%</c:formatCode>
                <c:ptCount val="10"/>
                <c:pt idx="0">
                  <c:v>5.5300000000000002E-2</c:v>
                </c:pt>
                <c:pt idx="1">
                  <c:v>5.8500000000000003E-2</c:v>
                </c:pt>
                <c:pt idx="2">
                  <c:v>8.1500000000000003E-2</c:v>
                </c:pt>
                <c:pt idx="3">
                  <c:v>8.43E-2</c:v>
                </c:pt>
                <c:pt idx="4">
                  <c:v>9.6299999999999997E-2</c:v>
                </c:pt>
                <c:pt idx="5">
                  <c:v>0.10349999999999999</c:v>
                </c:pt>
                <c:pt idx="6">
                  <c:v>0.11070000000000001</c:v>
                </c:pt>
                <c:pt idx="7">
                  <c:v>0.1114</c:v>
                </c:pt>
                <c:pt idx="8">
                  <c:v>0.13780000000000001</c:v>
                </c:pt>
                <c:pt idx="9">
                  <c:v>0.26029999999999998</c:v>
                </c:pt>
              </c:numCache>
            </c:numRef>
          </c:val>
          <c:extLst>
            <c:ext xmlns:c16="http://schemas.microsoft.com/office/drawing/2014/chart" uri="{C3380CC4-5D6E-409C-BE32-E72D297353CC}">
              <c16:uniqueId val="{00000000-8070-534E-B09F-A9D35AA6F310}"/>
            </c:ext>
          </c:extLst>
        </c:ser>
        <c:dLbls>
          <c:showLegendKey val="0"/>
          <c:showVal val="0"/>
          <c:showCatName val="0"/>
          <c:showSerName val="0"/>
          <c:showPercent val="0"/>
          <c:showBubbleSize val="0"/>
        </c:dLbls>
        <c:gapWidth val="30"/>
        <c:overlap val="100"/>
        <c:axId val="444936863"/>
        <c:axId val="445211071"/>
      </c:barChart>
      <c:catAx>
        <c:axId val="4449368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5211071"/>
        <c:crosses val="autoZero"/>
        <c:auto val="1"/>
        <c:lblAlgn val="ctr"/>
        <c:lblOffset val="100"/>
        <c:noMultiLvlLbl val="0"/>
      </c:catAx>
      <c:valAx>
        <c:axId val="445211071"/>
        <c:scaling>
          <c:orientation val="minMax"/>
        </c:scaling>
        <c:delete val="1"/>
        <c:axPos val="b"/>
        <c:numFmt formatCode="0%" sourceLinked="1"/>
        <c:majorTickMark val="none"/>
        <c:minorTickMark val="none"/>
        <c:tickLblPos val="nextTo"/>
        <c:crossAx val="444936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always/usually</c:v>
                </c:pt>
              </c:strCache>
            </c:strRef>
          </c:tx>
          <c:spPr>
            <a:solidFill>
              <a:schemeClr val="accent1"/>
            </a:solidFill>
            <a:ln>
              <a:noFill/>
            </a:ln>
            <a:effectLst/>
          </c:spPr>
          <c:invertIfNegative val="0"/>
          <c:dPt>
            <c:idx val="6"/>
            <c:invertIfNegative val="0"/>
            <c:bubble3D val="0"/>
            <c:spPr>
              <a:solidFill>
                <a:schemeClr val="accent1"/>
              </a:solidFill>
              <a:ln>
                <a:noFill/>
              </a:ln>
              <a:effectLst/>
            </c:spPr>
            <c:extLst>
              <c:ext xmlns:c16="http://schemas.microsoft.com/office/drawing/2014/chart" uri="{C3380CC4-5D6E-409C-BE32-E72D297353CC}">
                <c16:uniqueId val="{00000007-8070-534E-B09F-A9D35AA6F310}"/>
              </c:ext>
            </c:extLst>
          </c:dPt>
          <c:dPt>
            <c:idx val="7"/>
            <c:invertIfNegative val="0"/>
            <c:bubble3D val="0"/>
            <c:spPr>
              <a:solidFill>
                <a:schemeClr val="accent1"/>
              </a:solidFill>
              <a:ln>
                <a:noFill/>
              </a:ln>
              <a:effectLst/>
            </c:spPr>
            <c:extLst>
              <c:ext xmlns:c16="http://schemas.microsoft.com/office/drawing/2014/chart" uri="{C3380CC4-5D6E-409C-BE32-E72D297353CC}">
                <c16:uniqueId val="{0000000A-E1BA-6B41-884C-812E96FADBE6}"/>
              </c:ext>
            </c:extLst>
          </c:dPt>
          <c:dPt>
            <c:idx val="8"/>
            <c:invertIfNegative val="0"/>
            <c:bubble3D val="0"/>
            <c:spPr>
              <a:solidFill>
                <a:schemeClr val="bg2"/>
              </a:solidFill>
              <a:ln>
                <a:noFill/>
              </a:ln>
              <a:effectLst/>
            </c:spPr>
            <c:extLst>
              <c:ext xmlns:c16="http://schemas.microsoft.com/office/drawing/2014/chart" uri="{C3380CC4-5D6E-409C-BE32-E72D297353CC}">
                <c16:uniqueId val="{0000000F-0C84-044E-A123-EF962D02682F}"/>
              </c:ext>
            </c:extLst>
          </c:dPt>
          <c:dPt>
            <c:idx val="9"/>
            <c:invertIfNegative val="0"/>
            <c:bubble3D val="0"/>
            <c:spPr>
              <a:solidFill>
                <a:schemeClr val="bg2"/>
              </a:solidFill>
              <a:ln>
                <a:noFill/>
              </a:ln>
              <a:effectLst/>
            </c:spPr>
            <c:extLst>
              <c:ext xmlns:c16="http://schemas.microsoft.com/office/drawing/2014/chart" uri="{C3380CC4-5D6E-409C-BE32-E72D297353CC}">
                <c16:uniqueId val="{00000009-E1BA-6B41-884C-812E96FADBE6}"/>
              </c:ext>
            </c:extLst>
          </c:dPt>
          <c:dPt>
            <c:idx val="10"/>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D-B14F-E646-9EC9-C7C675E848D5}"/>
              </c:ext>
            </c:extLst>
          </c:dPt>
          <c:dPt>
            <c:idx val="11"/>
            <c:invertIfNegative val="0"/>
            <c:bubble3D val="0"/>
            <c:spPr>
              <a:solidFill>
                <a:schemeClr val="bg2"/>
              </a:solidFill>
              <a:ln>
                <a:noFill/>
              </a:ln>
              <a:effectLst/>
            </c:spPr>
            <c:extLst>
              <c:ext xmlns:c16="http://schemas.microsoft.com/office/drawing/2014/chart" uri="{C3380CC4-5D6E-409C-BE32-E72D297353CC}">
                <c16:uniqueId val="{00000006-8070-534E-B09F-A9D35AA6F310}"/>
              </c:ext>
            </c:extLst>
          </c:dPt>
          <c:dPt>
            <c:idx val="12"/>
            <c:invertIfNegative val="0"/>
            <c:bubble3D val="0"/>
            <c:spPr>
              <a:solidFill>
                <a:schemeClr val="accent1"/>
              </a:solidFill>
              <a:ln>
                <a:noFill/>
              </a:ln>
              <a:effectLst/>
            </c:spPr>
            <c:extLst>
              <c:ext xmlns:c16="http://schemas.microsoft.com/office/drawing/2014/chart" uri="{C3380CC4-5D6E-409C-BE32-E72D297353CC}">
                <c16:uniqueId val="{00000005-8070-534E-B09F-A9D35AA6F310}"/>
              </c:ext>
            </c:extLst>
          </c:dPt>
          <c:dPt>
            <c:idx val="13"/>
            <c:invertIfNegative val="0"/>
            <c:bubble3D val="0"/>
            <c:spPr>
              <a:solidFill>
                <a:schemeClr val="bg2">
                  <a:lumMod val="40000"/>
                  <a:lumOff val="60000"/>
                </a:schemeClr>
              </a:solidFill>
              <a:ln>
                <a:noFill/>
              </a:ln>
              <a:effectLst/>
            </c:spPr>
            <c:extLst>
              <c:ext xmlns:c16="http://schemas.microsoft.com/office/drawing/2014/chart" uri="{C3380CC4-5D6E-409C-BE32-E72D297353CC}">
                <c16:uniqueId val="{00000004-8070-534E-B09F-A9D35AA6F31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NETH*</c:v>
                </c:pt>
                <c:pt idx="1">
                  <c:v>UK*</c:v>
                </c:pt>
                <c:pt idx="2">
                  <c:v>GER*</c:v>
                </c:pt>
                <c:pt idx="3">
                  <c:v>AUS*</c:v>
                </c:pt>
                <c:pt idx="4">
                  <c:v>FRA*</c:v>
                </c:pt>
                <c:pt idx="5">
                  <c:v>NZ*</c:v>
                </c:pt>
                <c:pt idx="6">
                  <c:v>CAN*</c:v>
                </c:pt>
                <c:pt idx="7">
                  <c:v>SWIZ</c:v>
                </c:pt>
                <c:pt idx="8">
                  <c:v>US</c:v>
                </c:pt>
              </c:strCache>
            </c:strRef>
          </c:cat>
          <c:val>
            <c:numRef>
              <c:f>Sheet1!$B$2:$B$10</c:f>
              <c:numCache>
                <c:formatCode>0%</c:formatCode>
                <c:ptCount val="9"/>
                <c:pt idx="0">
                  <c:v>3.5200000000000002E-2</c:v>
                </c:pt>
                <c:pt idx="1">
                  <c:v>3.8100000000000002E-2</c:v>
                </c:pt>
                <c:pt idx="2">
                  <c:v>4.6800000000000001E-2</c:v>
                </c:pt>
                <c:pt idx="3">
                  <c:v>7.0199999999999999E-2</c:v>
                </c:pt>
                <c:pt idx="4">
                  <c:v>9.2499999999999999E-2</c:v>
                </c:pt>
                <c:pt idx="5">
                  <c:v>9.6199999999999994E-2</c:v>
                </c:pt>
                <c:pt idx="6">
                  <c:v>0.1168</c:v>
                </c:pt>
                <c:pt idx="7">
                  <c:v>0.1963</c:v>
                </c:pt>
                <c:pt idx="8">
                  <c:v>0.26850000000000002</c:v>
                </c:pt>
              </c:numCache>
            </c:numRef>
          </c:val>
          <c:extLst>
            <c:ext xmlns:c16="http://schemas.microsoft.com/office/drawing/2014/chart" uri="{C3380CC4-5D6E-409C-BE32-E72D297353CC}">
              <c16:uniqueId val="{00000000-8070-534E-B09F-A9D35AA6F310}"/>
            </c:ext>
          </c:extLst>
        </c:ser>
        <c:dLbls>
          <c:showLegendKey val="0"/>
          <c:showVal val="0"/>
          <c:showCatName val="0"/>
          <c:showSerName val="0"/>
          <c:showPercent val="0"/>
          <c:showBubbleSize val="0"/>
        </c:dLbls>
        <c:gapWidth val="30"/>
        <c:overlap val="100"/>
        <c:axId val="444936863"/>
        <c:axId val="445211071"/>
      </c:barChart>
      <c:catAx>
        <c:axId val="4449368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45211071"/>
        <c:crosses val="autoZero"/>
        <c:auto val="1"/>
        <c:lblAlgn val="ctr"/>
        <c:lblOffset val="100"/>
        <c:noMultiLvlLbl val="0"/>
      </c:catAx>
      <c:valAx>
        <c:axId val="445211071"/>
        <c:scaling>
          <c:orientation val="minMax"/>
        </c:scaling>
        <c:delete val="1"/>
        <c:axPos val="b"/>
        <c:numFmt formatCode="0%" sourceLinked="1"/>
        <c:majorTickMark val="none"/>
        <c:minorTickMark val="none"/>
        <c:tickLblPos val="nextTo"/>
        <c:crossAx val="44493686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b="1" dirty="0">
              <a:latin typeface="Suisse Int'l Bold" panose="020B0804000000000000" pitchFamily="34" charset="77"/>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b="1" smtClean="0">
                <a:latin typeface="Suisse Int'l Bold" panose="020B0804000000000000" pitchFamily="34" charset="77"/>
              </a:rPr>
              <a:t>1/20/2022</a:t>
            </a:fld>
            <a:endParaRPr lang="en-US" b="1" dirty="0">
              <a:latin typeface="Suisse Int'l Bold" panose="020B0804000000000000" pitchFamily="34" charset="77"/>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b="1" dirty="0">
              <a:latin typeface="Suisse Int'l Bold" panose="020B0804000000000000" pitchFamily="34" charset="77"/>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b="1" smtClean="0">
                <a:latin typeface="Suisse Int'l Bold" panose="020B0804000000000000" pitchFamily="34" charset="77"/>
              </a:rPr>
              <a:t>‹#›</a:t>
            </a:fld>
            <a:endParaRPr lang="en-US" b="1" dirty="0">
              <a:latin typeface="Suisse Int'l Bold" panose="020B0804000000000000" pitchFamily="34" charset="77"/>
            </a:endParaRPr>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1" i="0">
                <a:latin typeface="Suisse Int'l Bold" panose="020B0804000000000000" pitchFamily="34" charset="77"/>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1" i="0">
                <a:latin typeface="Suisse Int'l Bold" panose="020B0804000000000000" pitchFamily="34" charset="77"/>
              </a:defRPr>
            </a:lvl1pPr>
          </a:lstStyle>
          <a:p>
            <a:fld id="{03A1D146-B4E0-1741-B9EE-9789392EFCC4}" type="datetimeFigureOut">
              <a:rPr lang="en-US" smtClean="0"/>
              <a:pPr/>
              <a:t>1/20/2022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1" i="0">
                <a:latin typeface="Suisse Int'l Bold" panose="020B0804000000000000" pitchFamily="34" charset="77"/>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1" i="0">
                <a:latin typeface="Suisse Int'l Bold" panose="020B0804000000000000" pitchFamily="34" charset="77"/>
              </a:defRPr>
            </a:lvl1pPr>
          </a:lstStyle>
          <a:p>
            <a:fld id="{97863621-2E60-B848-8968-B0341E26A312}" type="slidenum">
              <a:rPr lang="en-US" smtClean="0"/>
              <a:pPr/>
              <a:t>‹#›</a:t>
            </a:fld>
            <a:endParaRPr lang="en-US" dirty="0"/>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b="1" i="0" kern="1200">
        <a:solidFill>
          <a:schemeClr val="tx1"/>
        </a:solidFill>
        <a:latin typeface="Suisse Int'l Bold" panose="020B0804000000000000" pitchFamily="34" charset="77"/>
        <a:ea typeface="+mn-ea"/>
        <a:cs typeface="+mn-cs"/>
      </a:defRPr>
    </a:lvl1pPr>
    <a:lvl2pPr marL="609585" algn="l" defTabSz="609585" rtl="0" eaLnBrk="1" latinLnBrk="0" hangingPunct="1">
      <a:defRPr sz="1600" b="1" i="0" kern="1200">
        <a:solidFill>
          <a:schemeClr val="tx1"/>
        </a:solidFill>
        <a:latin typeface="Suisse Int'l Bold" panose="020B0804000000000000" pitchFamily="34" charset="77"/>
        <a:ea typeface="+mn-ea"/>
        <a:cs typeface="+mn-cs"/>
      </a:defRPr>
    </a:lvl2pPr>
    <a:lvl3pPr marL="1219170" algn="l" defTabSz="609585" rtl="0" eaLnBrk="1" latinLnBrk="0" hangingPunct="1">
      <a:defRPr sz="1600" b="1" i="0" kern="1200">
        <a:solidFill>
          <a:schemeClr val="tx1"/>
        </a:solidFill>
        <a:latin typeface="Suisse Int'l Bold" panose="020B0804000000000000" pitchFamily="34" charset="77"/>
        <a:ea typeface="+mn-ea"/>
        <a:cs typeface="+mn-cs"/>
      </a:defRPr>
    </a:lvl3pPr>
    <a:lvl4pPr marL="1828754" algn="l" defTabSz="609585" rtl="0" eaLnBrk="1" latinLnBrk="0" hangingPunct="1">
      <a:defRPr sz="1600" b="1" i="0" kern="1200">
        <a:solidFill>
          <a:schemeClr val="tx1"/>
        </a:solidFill>
        <a:latin typeface="Suisse Int'l Bold" panose="020B0804000000000000" pitchFamily="34" charset="77"/>
        <a:ea typeface="+mn-ea"/>
        <a:cs typeface="+mn-cs"/>
      </a:defRPr>
    </a:lvl4pPr>
    <a:lvl5pPr marL="2438339" algn="l" defTabSz="609585" rtl="0" eaLnBrk="1" latinLnBrk="0" hangingPunct="1">
      <a:defRPr sz="1600" b="1" i="0" kern="1200">
        <a:solidFill>
          <a:schemeClr val="tx1"/>
        </a:solidFill>
        <a:latin typeface="Suisse Int'l Bold" panose="020B0804000000000000" pitchFamily="34" charset="77"/>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1</a:t>
            </a:fld>
            <a:endParaRPr lang="en-US" dirty="0"/>
          </a:p>
        </p:txBody>
      </p:sp>
    </p:spTree>
    <p:extLst>
      <p:ext uri="{BB962C8B-B14F-4D97-AF65-F5344CB8AC3E}">
        <p14:creationId xmlns:p14="http://schemas.microsoft.com/office/powerpoint/2010/main" val="1396195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2</a:t>
            </a:fld>
            <a:endParaRPr lang="en-US" dirty="0"/>
          </a:p>
        </p:txBody>
      </p:sp>
    </p:spTree>
    <p:extLst>
      <p:ext uri="{BB962C8B-B14F-4D97-AF65-F5344CB8AC3E}">
        <p14:creationId xmlns:p14="http://schemas.microsoft.com/office/powerpoint/2010/main" val="2572797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3</a:t>
            </a:fld>
            <a:endParaRPr lang="en-US" dirty="0"/>
          </a:p>
        </p:txBody>
      </p:sp>
    </p:spTree>
    <p:extLst>
      <p:ext uri="{BB962C8B-B14F-4D97-AF65-F5344CB8AC3E}">
        <p14:creationId xmlns:p14="http://schemas.microsoft.com/office/powerpoint/2010/main" val="9206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4</a:t>
            </a:fld>
            <a:endParaRPr lang="en-US" dirty="0"/>
          </a:p>
        </p:txBody>
      </p:sp>
    </p:spTree>
    <p:extLst>
      <p:ext uri="{BB962C8B-B14F-4D97-AF65-F5344CB8AC3E}">
        <p14:creationId xmlns:p14="http://schemas.microsoft.com/office/powerpoint/2010/main" val="21704743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5</a:t>
            </a:fld>
            <a:endParaRPr lang="en-US" dirty="0"/>
          </a:p>
        </p:txBody>
      </p:sp>
    </p:spTree>
    <p:extLst>
      <p:ext uri="{BB962C8B-B14F-4D97-AF65-F5344CB8AC3E}">
        <p14:creationId xmlns:p14="http://schemas.microsoft.com/office/powerpoint/2010/main" val="3578766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97863621-2E60-B848-8968-B0341E26A312}" type="slidenum">
              <a:rPr lang="en-US" smtClean="0"/>
              <a:pPr/>
              <a:t>6</a:t>
            </a:fld>
            <a:endParaRPr lang="en-US" dirty="0"/>
          </a:p>
        </p:txBody>
      </p:sp>
    </p:spTree>
    <p:extLst>
      <p:ext uri="{BB962C8B-B14F-4D97-AF65-F5344CB8AC3E}">
        <p14:creationId xmlns:p14="http://schemas.microsoft.com/office/powerpoint/2010/main" val="15077394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doi.org/10.26099/CRKS-9C82"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raph Layout: 01">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5FEA9BB7-F188-5443-B4C2-E09C82B82C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7751476" y="6394514"/>
            <a:ext cx="1321024" cy="418861"/>
          </a:xfrm>
          <a:prstGeom prst="rect">
            <a:avLst/>
          </a:prstGeom>
        </p:spPr>
      </p:pic>
      <p:sp>
        <p:nvSpPr>
          <p:cNvPr id="2" name="TextBox 1"/>
          <p:cNvSpPr txBox="1"/>
          <p:nvPr userDrawn="1"/>
        </p:nvSpPr>
        <p:spPr>
          <a:xfrm>
            <a:off x="71499" y="6394513"/>
            <a:ext cx="7128793" cy="418861"/>
          </a:xfrm>
          <a:prstGeom prst="rect">
            <a:avLst/>
          </a:prstGeom>
          <a:noFill/>
        </p:spPr>
        <p:txBody>
          <a:bodyPr wrap="square" lIns="0" tIns="0" rIns="0" bIns="0" rtlCol="0" anchor="ctr"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800" b="0" i="0" dirty="0">
                <a:latin typeface="Arial" panose="020B0604020202020204" pitchFamily="34" charset="0"/>
                <a:cs typeface="Arial" panose="020B0604020202020204" pitchFamily="34" charset="0"/>
              </a:rPr>
              <a:t>Source: Munira Z. </a:t>
            </a:r>
            <a:r>
              <a:rPr lang="en-US" sz="800" b="0" i="0" kern="1200" dirty="0">
                <a:solidFill>
                  <a:schemeClr val="tx1"/>
                </a:solidFill>
                <a:effectLst/>
                <a:latin typeface="Arial" panose="020B0604020202020204" pitchFamily="34" charset="0"/>
                <a:ea typeface="+mn-ea"/>
                <a:cs typeface="Arial" panose="020B0604020202020204" pitchFamily="34" charset="0"/>
              </a:rPr>
              <a:t>Gunja, Arnav Shah, and Reginald D. Williams II, </a:t>
            </a:r>
            <a:r>
              <a:rPr lang="en-US" sz="800" b="0" i="1" kern="1200" dirty="0">
                <a:solidFill>
                  <a:schemeClr val="tx1"/>
                </a:solidFill>
                <a:effectLst/>
                <a:latin typeface="Arial" panose="020B0604020202020204" pitchFamily="34" charset="0"/>
                <a:ea typeface="+mn-ea"/>
                <a:cs typeface="Arial" panose="020B0604020202020204" pitchFamily="34" charset="0"/>
              </a:rPr>
              <a:t>Comparing Older Adults’ Mental Health Needs and Access to Treatment in the U.S. and Other High-Income Countries</a:t>
            </a:r>
            <a:r>
              <a:rPr lang="en-US" sz="800" b="0" i="0" kern="1200" dirty="0">
                <a:solidFill>
                  <a:schemeClr val="tx1"/>
                </a:solidFill>
                <a:effectLst/>
                <a:latin typeface="Arial" panose="020B0604020202020204" pitchFamily="34" charset="0"/>
                <a:ea typeface="+mn-ea"/>
                <a:cs typeface="Arial" panose="020B0604020202020204" pitchFamily="34" charset="0"/>
              </a:rPr>
              <a:t> (Commonwealth Fund, Jan. 2022). </a:t>
            </a:r>
            <a:r>
              <a:rPr lang="en-US" sz="800" b="0" i="0" kern="1200" dirty="0">
                <a:solidFill>
                  <a:schemeClr val="tx1"/>
                </a:solidFill>
                <a:effectLst/>
                <a:latin typeface="Arial" panose="020B0604020202020204" pitchFamily="34" charset="0"/>
                <a:ea typeface="+mn-ea"/>
                <a:cs typeface="Arial" panose="020B0604020202020204" pitchFamily="34" charset="0"/>
                <a:hlinkClick r:id="rId3"/>
              </a:rPr>
              <a:t>https://doi.org/10.26099/crks-9c82</a:t>
            </a:r>
            <a:endParaRPr lang="en-US" sz="800" b="0" i="0" dirty="0">
              <a:latin typeface="Arial" panose="020B0604020202020204" pitchFamily="34" charset="0"/>
              <a:cs typeface="Arial" panose="020B0604020202020204" pitchFamily="34" charset="0"/>
            </a:endParaRPr>
          </a:p>
        </p:txBody>
      </p:sp>
      <p:sp>
        <p:nvSpPr>
          <p:cNvPr id="53" name="Title 1"/>
          <p:cNvSpPr>
            <a:spLocks noGrp="1"/>
          </p:cNvSpPr>
          <p:nvPr>
            <p:ph type="ctrTitle" hasCustomPrompt="1"/>
          </p:nvPr>
        </p:nvSpPr>
        <p:spPr>
          <a:xfrm>
            <a:off x="71499" y="260648"/>
            <a:ext cx="8961120" cy="756084"/>
          </a:xfrm>
          <a:effectLst/>
        </p:spPr>
        <p:txBody>
          <a:bodyPr anchor="t">
            <a:normAutofit/>
          </a:bodyPr>
          <a:lstStyle>
            <a:lvl1pPr algn="l">
              <a:lnSpc>
                <a:spcPct val="110000"/>
              </a:lnSpc>
              <a:defRPr sz="2000" b="0" i="0" spc="-50" baseline="0">
                <a:solidFill>
                  <a:schemeClr val="tx1"/>
                </a:solidFill>
                <a:effectLst/>
                <a:latin typeface="Georgia" panose="02040502050405020303" pitchFamily="18" charset="0"/>
              </a:defRPr>
            </a:lvl1pPr>
          </a:lstStyle>
          <a:p>
            <a:r>
              <a:rPr lang="en-US" dirty="0"/>
              <a:t>Click to edit master title style</a:t>
            </a:r>
          </a:p>
        </p:txBody>
      </p:sp>
      <p:sp>
        <p:nvSpPr>
          <p:cNvPr id="57" name="Chart Placeholder 5"/>
          <p:cNvSpPr>
            <a:spLocks noGrp="1"/>
          </p:cNvSpPr>
          <p:nvPr>
            <p:ph type="chart" sz="quarter" idx="19"/>
          </p:nvPr>
        </p:nvSpPr>
        <p:spPr>
          <a:xfrm>
            <a:off x="71438" y="1399492"/>
            <a:ext cx="8961120" cy="4211254"/>
          </a:xfrm>
        </p:spPr>
        <p:txBody>
          <a:bodyPr>
            <a:normAutofit/>
          </a:bodyPr>
          <a:lstStyle>
            <a:lvl1pPr marL="0" indent="0">
              <a:buNone/>
              <a:defRPr sz="1300" b="0" i="0">
                <a:solidFill>
                  <a:schemeClr val="tx1"/>
                </a:solidFill>
                <a:latin typeface="+mn-lt"/>
              </a:defRPr>
            </a:lvl1pPr>
          </a:lstStyle>
          <a:p>
            <a:endParaRPr lang="en-US" dirty="0"/>
          </a:p>
        </p:txBody>
      </p:sp>
      <p:cxnSp>
        <p:nvCxnSpPr>
          <p:cNvPr id="61" name="Straight Connector 60"/>
          <p:cNvCxnSpPr>
            <a:cxnSpLocks/>
          </p:cNvCxnSpPr>
          <p:nvPr userDrawn="1"/>
        </p:nvCxnSpPr>
        <p:spPr>
          <a:xfrm flipH="1">
            <a:off x="71499" y="6345324"/>
            <a:ext cx="8961120" cy="0"/>
          </a:xfrm>
          <a:prstGeom prst="line">
            <a:avLst/>
          </a:prstGeom>
          <a:ln>
            <a:solidFill>
              <a:schemeClr val="tx1">
                <a:lumMod val="25000"/>
                <a:lumOff val="75000"/>
              </a:schemeClr>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499" y="44624"/>
            <a:ext cx="8961120" cy="188341"/>
          </a:xfrm>
        </p:spPr>
        <p:txBody>
          <a:bodyPr anchor="b" anchorCtr="0">
            <a:noAutofit/>
          </a:bodyPr>
          <a:lstStyle>
            <a:lvl1pPr marL="0" indent="0">
              <a:buNone/>
              <a:defRPr sz="1000" b="1" i="0">
                <a:latin typeface="+mj-lt"/>
              </a:defRPr>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a:t>EXHIBIT #</a:t>
            </a:r>
          </a:p>
        </p:txBody>
      </p:sp>
      <p:sp>
        <p:nvSpPr>
          <p:cNvPr id="10" name="Text Placeholder 9"/>
          <p:cNvSpPr>
            <a:spLocks noGrp="1"/>
          </p:cNvSpPr>
          <p:nvPr>
            <p:ph type="body" sz="quarter" idx="22" hasCustomPrompt="1"/>
          </p:nvPr>
        </p:nvSpPr>
        <p:spPr>
          <a:xfrm>
            <a:off x="71499" y="5739484"/>
            <a:ext cx="8961120" cy="453602"/>
          </a:xfrm>
        </p:spPr>
        <p:txBody>
          <a:bodyPr anchor="b" anchorCtr="0">
            <a:noAutofit/>
          </a:bodyPr>
          <a:lstStyle>
            <a:lvl1pPr marL="0" indent="0">
              <a:buNone/>
              <a:defRPr sz="800" b="0" i="0">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Notes &amp; Data</a:t>
            </a:r>
          </a:p>
        </p:txBody>
      </p:sp>
      <p:sp>
        <p:nvSpPr>
          <p:cNvPr id="11" name="Text Placeholder 9">
            <a:extLst>
              <a:ext uri="{FF2B5EF4-FFF2-40B4-BE49-F238E27FC236}">
                <a16:creationId xmlns:a16="http://schemas.microsoft.com/office/drawing/2014/main" id="{8A1CE351-701A-8D43-95AB-C5A4C461CB60}"/>
              </a:ext>
            </a:extLst>
          </p:cNvPr>
          <p:cNvSpPr>
            <a:spLocks noGrp="1"/>
          </p:cNvSpPr>
          <p:nvPr>
            <p:ph type="body" sz="quarter" idx="23" hasCustomPrompt="1"/>
          </p:nvPr>
        </p:nvSpPr>
        <p:spPr>
          <a:xfrm>
            <a:off x="71499" y="1091203"/>
            <a:ext cx="8961120" cy="232170"/>
          </a:xfrm>
        </p:spPr>
        <p:txBody>
          <a:bodyPr anchor="b" anchorCtr="0">
            <a:noAutofit/>
          </a:bodyPr>
          <a:lstStyle>
            <a:lvl1pPr marL="0" indent="0">
              <a:buNone/>
              <a:defRPr sz="1050" b="0" i="1">
                <a:solidFill>
                  <a:schemeClr val="tx1"/>
                </a:solidFill>
                <a:latin typeface="+mn-l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r>
              <a:rPr lang="en-US" dirty="0"/>
              <a:t>Axis Title</a:t>
            </a:r>
          </a:p>
        </p:txBody>
      </p:sp>
    </p:spTree>
    <p:extLst>
      <p:ext uri="{BB962C8B-B14F-4D97-AF65-F5344CB8AC3E}">
        <p14:creationId xmlns:p14="http://schemas.microsoft.com/office/powerpoint/2010/main" val="1186787598"/>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416470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5"/>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3"/>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39821026"/>
      </p:ext>
    </p:extLst>
  </p:cSld>
  <p:clrMap bg1="lt1" tx1="dk1" bg2="lt2" tx2="dk2" accent1="accent1" accent2="accent2" accent3="accent3" accent4="accent4" accent5="accent5" accent6="accent6" hlink="hlink" folHlink="folHlink"/>
  <p:sldLayoutIdLst>
    <p:sldLayoutId id="2147483743" r:id="rId1"/>
    <p:sldLayoutId id="2147483741" r:id="rId2"/>
  </p:sldLayoutIdLst>
  <p:txStyles>
    <p:titleStyle>
      <a:lvl1pPr algn="l" defTabSz="685784" rtl="0" eaLnBrk="1" latinLnBrk="0" hangingPunct="1">
        <a:lnSpc>
          <a:spcPct val="86000"/>
        </a:lnSpc>
        <a:spcBef>
          <a:spcPct val="0"/>
        </a:spcBef>
        <a:buNone/>
        <a:defRPr sz="1800" b="0" i="0" kern="800" spc="-30">
          <a:solidFill>
            <a:schemeClr val="tx1"/>
          </a:solidFill>
          <a:latin typeface="Suisse Int'l" panose="020B0804000000000000" pitchFamily="34" charset="77"/>
          <a:ea typeface="+mj-ea"/>
          <a:cs typeface="+mj-cs"/>
        </a:defRPr>
      </a:lvl1pPr>
    </p:titleStyle>
    <p:bodyStyle>
      <a:lvl1pPr marL="128585" indent="-128585" algn="l" defTabSz="685784" rtl="0" eaLnBrk="1" latinLnBrk="0" hangingPunct="1">
        <a:spcBef>
          <a:spcPct val="20000"/>
        </a:spcBef>
        <a:buClr>
          <a:schemeClr val="accent1"/>
        </a:buClr>
        <a:buFont typeface="Arial" panose="020B0604020202020204" pitchFamily="34" charset="0"/>
        <a:buChar char="•"/>
        <a:defRPr sz="1125" b="0" i="0" kern="800" spc="-8">
          <a:solidFill>
            <a:schemeClr val="tx1"/>
          </a:solidFill>
          <a:latin typeface="Suisse Int'l" panose="020B0804000000000000" pitchFamily="34" charset="77"/>
          <a:ea typeface="+mn-ea"/>
          <a:cs typeface="Arial" panose="020B0604020202020204" pitchFamily="34" charset="0"/>
        </a:defRPr>
      </a:lvl1pPr>
      <a:lvl2pPr marL="258360" indent="-129776"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2pPr>
      <a:lvl3pPr marL="386944"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3pPr>
      <a:lvl4pPr marL="515528"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4pPr>
      <a:lvl5pPr marL="644113" indent="-128585" algn="l" defTabSz="685784" rtl="0" eaLnBrk="1" latinLnBrk="0" hangingPunct="1">
        <a:spcBef>
          <a:spcPct val="20000"/>
        </a:spcBef>
        <a:buClr>
          <a:schemeClr val="accent1"/>
        </a:buClr>
        <a:buFont typeface="Arial" panose="020B0604020202020204" pitchFamily="34" charset="0"/>
        <a:buChar char="»"/>
        <a:defRPr sz="900" b="0" i="0" kern="800">
          <a:solidFill>
            <a:schemeClr val="tx1"/>
          </a:solidFill>
          <a:latin typeface="Suisse Int'l" panose="020B0804000000000000" pitchFamily="34" charset="77"/>
          <a:ea typeface="+mn-ea"/>
          <a:cs typeface="Arial" panose="020B0604020202020204" pitchFamily="34" charset="0"/>
        </a:defRPr>
      </a:lvl5pPr>
      <a:lvl6pPr marL="1885903"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795"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686"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577" indent="-171446" algn="l" defTabSz="685784"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784" rtl="0" eaLnBrk="1" latinLnBrk="0" hangingPunct="1">
        <a:defRPr sz="1350" kern="1200">
          <a:solidFill>
            <a:schemeClr val="tx1"/>
          </a:solidFill>
          <a:latin typeface="+mn-lt"/>
          <a:ea typeface="+mn-ea"/>
          <a:cs typeface="+mn-cs"/>
        </a:defRPr>
      </a:lvl1pPr>
      <a:lvl2pPr marL="342892" algn="l" defTabSz="685784" rtl="0" eaLnBrk="1" latinLnBrk="0" hangingPunct="1">
        <a:defRPr sz="1350" kern="1200">
          <a:solidFill>
            <a:schemeClr val="tx1"/>
          </a:solidFill>
          <a:latin typeface="+mn-lt"/>
          <a:ea typeface="+mn-ea"/>
          <a:cs typeface="+mn-cs"/>
        </a:defRPr>
      </a:lvl2pPr>
      <a:lvl3pPr marL="685784" algn="l" defTabSz="685784" rtl="0" eaLnBrk="1" latinLnBrk="0" hangingPunct="1">
        <a:defRPr sz="1350" kern="1200">
          <a:solidFill>
            <a:schemeClr val="tx1"/>
          </a:solidFill>
          <a:latin typeface="+mn-lt"/>
          <a:ea typeface="+mn-ea"/>
          <a:cs typeface="+mn-cs"/>
        </a:defRPr>
      </a:lvl3pPr>
      <a:lvl4pPr marL="1028675" algn="l" defTabSz="685784" rtl="0" eaLnBrk="1" latinLnBrk="0" hangingPunct="1">
        <a:defRPr sz="1350" kern="1200">
          <a:solidFill>
            <a:schemeClr val="tx1"/>
          </a:solidFill>
          <a:latin typeface="+mn-lt"/>
          <a:ea typeface="+mn-ea"/>
          <a:cs typeface="+mn-cs"/>
        </a:defRPr>
      </a:lvl4pPr>
      <a:lvl5pPr marL="1371566" algn="l" defTabSz="685784" rtl="0" eaLnBrk="1" latinLnBrk="0" hangingPunct="1">
        <a:defRPr sz="1350" kern="1200">
          <a:solidFill>
            <a:schemeClr val="tx1"/>
          </a:solidFill>
          <a:latin typeface="+mn-lt"/>
          <a:ea typeface="+mn-ea"/>
          <a:cs typeface="+mn-cs"/>
        </a:defRPr>
      </a:lvl5pPr>
      <a:lvl6pPr marL="1714457" algn="l" defTabSz="685784" rtl="0" eaLnBrk="1" latinLnBrk="0" hangingPunct="1">
        <a:defRPr sz="1350" kern="1200">
          <a:solidFill>
            <a:schemeClr val="tx1"/>
          </a:solidFill>
          <a:latin typeface="+mn-lt"/>
          <a:ea typeface="+mn-ea"/>
          <a:cs typeface="+mn-cs"/>
        </a:defRPr>
      </a:lvl6pPr>
      <a:lvl7pPr marL="2057349" algn="l" defTabSz="685784" rtl="0" eaLnBrk="1" latinLnBrk="0" hangingPunct="1">
        <a:defRPr sz="1350" kern="1200">
          <a:solidFill>
            <a:schemeClr val="tx1"/>
          </a:solidFill>
          <a:latin typeface="+mn-lt"/>
          <a:ea typeface="+mn-ea"/>
          <a:cs typeface="+mn-cs"/>
        </a:defRPr>
      </a:lvl7pPr>
      <a:lvl8pPr marL="2400240" algn="l" defTabSz="685784" rtl="0" eaLnBrk="1" latinLnBrk="0" hangingPunct="1">
        <a:defRPr sz="1350" kern="1200">
          <a:solidFill>
            <a:schemeClr val="tx1"/>
          </a:solidFill>
          <a:latin typeface="+mn-lt"/>
          <a:ea typeface="+mn-ea"/>
          <a:cs typeface="+mn-cs"/>
        </a:defRPr>
      </a:lvl8pPr>
      <a:lvl9pPr marL="2743132" algn="l" defTabSz="6857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B71A3-B0B0-0F48-9C06-B3DF84E6830F}"/>
              </a:ext>
            </a:extLst>
          </p:cNvPr>
          <p:cNvSpPr>
            <a:spLocks noGrp="1"/>
          </p:cNvSpPr>
          <p:nvPr>
            <p:ph type="ctrTitle"/>
          </p:nvPr>
        </p:nvSpPr>
        <p:spPr>
          <a:xfrm>
            <a:off x="71499" y="260648"/>
            <a:ext cx="8961120" cy="756084"/>
          </a:xfrm>
        </p:spPr>
        <p:txBody>
          <a:bodyPr/>
          <a:lstStyle/>
          <a:p>
            <a:r>
              <a:rPr lang="en-US" dirty="0"/>
              <a:t>Older U.S. Medicare beneficiaries overall were most likely to report being diagnosed with a mental health condition, with rates for Hispanic beneficiaries the highest.</a:t>
            </a:r>
          </a:p>
        </p:txBody>
      </p:sp>
      <p:sp>
        <p:nvSpPr>
          <p:cNvPr id="4" name="Text Placeholder 3">
            <a:extLst>
              <a:ext uri="{FF2B5EF4-FFF2-40B4-BE49-F238E27FC236}">
                <a16:creationId xmlns:a16="http://schemas.microsoft.com/office/drawing/2014/main" id="{66D988DF-80C2-6C41-9FB1-684412F0244F}"/>
              </a:ext>
            </a:extLst>
          </p:cNvPr>
          <p:cNvSpPr>
            <a:spLocks noGrp="1"/>
          </p:cNvSpPr>
          <p:nvPr>
            <p:ph type="body" sz="quarter" idx="21"/>
          </p:nvPr>
        </p:nvSpPr>
        <p:spPr>
          <a:xfrm>
            <a:off x="71499" y="44624"/>
            <a:ext cx="8961120" cy="188341"/>
          </a:xfrm>
        </p:spPr>
        <p:txBody>
          <a:bodyPr/>
          <a:lstStyle/>
          <a:p>
            <a:r>
              <a:rPr lang="en-US" dirty="0"/>
              <a:t>EXHIBIT 1</a:t>
            </a:r>
          </a:p>
        </p:txBody>
      </p:sp>
      <p:sp>
        <p:nvSpPr>
          <p:cNvPr id="12" name="Text Placeholder 11">
            <a:extLst>
              <a:ext uri="{FF2B5EF4-FFF2-40B4-BE49-F238E27FC236}">
                <a16:creationId xmlns:a16="http://schemas.microsoft.com/office/drawing/2014/main" id="{16CD0D2D-54F5-BA40-854D-2ED36A091863}"/>
              </a:ext>
            </a:extLst>
          </p:cNvPr>
          <p:cNvSpPr>
            <a:spLocks noGrp="1"/>
          </p:cNvSpPr>
          <p:nvPr>
            <p:ph type="body" sz="quarter" idx="22"/>
          </p:nvPr>
        </p:nvSpPr>
        <p:spPr>
          <a:xfrm>
            <a:off x="71499" y="5739484"/>
            <a:ext cx="8961120" cy="453602"/>
          </a:xfrm>
        </p:spPr>
        <p:txBody>
          <a:bodyPr/>
          <a:lstStyle/>
          <a:p>
            <a:pPr lvl="0" defTabSz="914378">
              <a:spcBef>
                <a:spcPts val="0"/>
              </a:spcBef>
              <a:spcAft>
                <a:spcPts val="200"/>
              </a:spcAft>
              <a:buClr>
                <a:srgbClr val="115479"/>
              </a:buClr>
              <a:defRPr/>
            </a:pPr>
            <a:r>
              <a:rPr lang="en-US" spc="0" dirty="0">
                <a:solidFill>
                  <a:srgbClr val="1A1A1A"/>
                </a:solidFill>
              </a:rPr>
              <a:t>* Statistically significant difference (p&lt;.05) to the US–Total rate. </a:t>
            </a:r>
            <a:r>
              <a:rPr lang="en-US" dirty="0">
                <a:solidFill>
                  <a:srgbClr val="1A1A1A"/>
                </a:solidFill>
              </a:rPr>
              <a:t>** Statistically significant difference (p&lt;.05) to the US–Hispanic rate. Note: US adults are limited to those enrolled in Medicare.</a:t>
            </a:r>
          </a:p>
          <a:p>
            <a:pPr defTabSz="914378">
              <a:spcBef>
                <a:spcPts val="0"/>
              </a:spcBef>
              <a:spcAft>
                <a:spcPts val="200"/>
              </a:spcAft>
              <a:buClr>
                <a:srgbClr val="115479"/>
              </a:buClr>
              <a:defRPr/>
            </a:pPr>
            <a:r>
              <a:rPr lang="en-US" spc="0" dirty="0">
                <a:solidFill>
                  <a:srgbClr val="1A1A1A"/>
                </a:solidFill>
              </a:rPr>
              <a:t>Data: 2021 Commonwealth Fund International Health Policy Survey of Older Adults.</a:t>
            </a:r>
          </a:p>
        </p:txBody>
      </p:sp>
      <p:graphicFrame>
        <p:nvGraphicFramePr>
          <p:cNvPr id="9" name="Chart Placeholder 8">
            <a:extLst>
              <a:ext uri="{FF2B5EF4-FFF2-40B4-BE49-F238E27FC236}">
                <a16:creationId xmlns:a16="http://schemas.microsoft.com/office/drawing/2014/main" id="{2CF030C4-F0A8-E345-92FC-0DA15B84120B}"/>
              </a:ext>
            </a:extLst>
          </p:cNvPr>
          <p:cNvGraphicFramePr>
            <a:graphicFrameLocks noGrp="1"/>
          </p:cNvGraphicFramePr>
          <p:nvPr>
            <p:ph type="chart" sz="quarter" idx="19"/>
            <p:extLst>
              <p:ext uri="{D42A27DB-BD31-4B8C-83A1-F6EECF244321}">
                <p14:modId xmlns:p14="http://schemas.microsoft.com/office/powerpoint/2010/main" val="2246759594"/>
              </p:ext>
            </p:extLst>
          </p:nvPr>
        </p:nvGraphicFramePr>
        <p:xfrm>
          <a:off x="71438" y="1400175"/>
          <a:ext cx="8961437" cy="4496128"/>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24">
            <a:extLst>
              <a:ext uri="{FF2B5EF4-FFF2-40B4-BE49-F238E27FC236}">
                <a16:creationId xmlns:a16="http://schemas.microsoft.com/office/drawing/2014/main" id="{E028AA0F-67FC-8D46-8956-6775022791B5}"/>
              </a:ext>
            </a:extLst>
          </p:cNvPr>
          <p:cNvSpPr txBox="1">
            <a:spLocks/>
          </p:cNvSpPr>
          <p:nvPr/>
        </p:nvSpPr>
        <p:spPr>
          <a:xfrm>
            <a:off x="71438" y="1178367"/>
            <a:ext cx="8336838" cy="314357"/>
          </a:xfrm>
          <a:prstGeom prst="rect">
            <a:avLst/>
          </a:prstGeom>
        </p:spPr>
        <p:txBody>
          <a:bodyPr vert="horz" lIns="0" tIns="0" rIns="0" bIns="0" rtlCol="0">
            <a:noAutofit/>
          </a:bodyPr>
          <a:lstStyle>
            <a:lvl1pPr marL="0" indent="0" algn="l" defTabSz="914378" rtl="0" eaLnBrk="1" latinLnBrk="0" hangingPunct="1">
              <a:spcBef>
                <a:spcPct val="20000"/>
              </a:spcBef>
              <a:buClr>
                <a:schemeClr val="accent1"/>
              </a:buClr>
              <a:buFont typeface="Arial" panose="020B0604020202020204" pitchFamily="34" charset="0"/>
              <a:buNone/>
              <a:defRPr sz="1100" i="1" kern="800" spc="-10">
                <a:solidFill>
                  <a:schemeClr val="tx1"/>
                </a:solidFill>
                <a:latin typeface="+mn-lt"/>
                <a:ea typeface="+mn-ea"/>
                <a:cs typeface="+mn-cs"/>
              </a:defRPr>
            </a:lvl1pPr>
            <a:lvl2pPr marL="171446"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2pPr>
            <a:lvl3pPr marL="344479"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3pPr>
            <a:lvl4pPr marL="515925"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4pPr>
            <a:lvl5pPr marL="687371"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378" rtl="0" eaLnBrk="1" fontAlgn="auto" latinLnBrk="0" hangingPunct="1">
              <a:lnSpc>
                <a:spcPct val="100000"/>
              </a:lnSpc>
              <a:spcBef>
                <a:spcPct val="20000"/>
              </a:spcBef>
              <a:spcAft>
                <a:spcPts val="0"/>
              </a:spcAft>
              <a:buClr>
                <a:srgbClr val="115479"/>
              </a:buClr>
              <a:buSzTx/>
              <a:buFont typeface="Arial" panose="020B0604020202020204" pitchFamily="34" charset="0"/>
              <a:buNone/>
              <a:tabLst/>
              <a:defRPr/>
            </a:pPr>
            <a:r>
              <a:rPr kumimoji="0" lang="en-US" sz="1200" b="0" i="1" u="none" strike="noStrike" kern="800" cap="none" spc="-10" normalizeH="0" baseline="0" noProof="0" dirty="0">
                <a:ln>
                  <a:noFill/>
                </a:ln>
                <a:solidFill>
                  <a:srgbClr val="1A1A1A"/>
                </a:solidFill>
                <a:effectLst/>
                <a:uLnTx/>
                <a:uFillTx/>
                <a:latin typeface="Arial" panose="020B0604020202020204"/>
                <a:ea typeface="+mn-ea"/>
                <a:cs typeface="+mn-cs"/>
              </a:rPr>
              <a:t>Percentage of adults age 65+ who were told by a doctor that they have depression, anxiety, or other mental health conditions</a:t>
            </a:r>
          </a:p>
        </p:txBody>
      </p:sp>
    </p:spTree>
    <p:extLst>
      <p:ext uri="{BB962C8B-B14F-4D97-AF65-F5344CB8AC3E}">
        <p14:creationId xmlns:p14="http://schemas.microsoft.com/office/powerpoint/2010/main" val="1585342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B71A3-B0B0-0F48-9C06-B3DF84E6830F}"/>
              </a:ext>
            </a:extLst>
          </p:cNvPr>
          <p:cNvSpPr>
            <a:spLocks noGrp="1"/>
          </p:cNvSpPr>
          <p:nvPr>
            <p:ph type="ctrTitle"/>
          </p:nvPr>
        </p:nvSpPr>
        <p:spPr>
          <a:xfrm>
            <a:off x="71499" y="260648"/>
            <a:ext cx="8961120" cy="756084"/>
          </a:xfrm>
        </p:spPr>
        <p:txBody>
          <a:bodyPr/>
          <a:lstStyle/>
          <a:p>
            <a:r>
              <a:rPr lang="en-US" dirty="0"/>
              <a:t>Emotional distress was most commonly reported by older adults in France and Hispanic Medicare beneficiaries in the United States. </a:t>
            </a:r>
          </a:p>
        </p:txBody>
      </p:sp>
      <p:sp>
        <p:nvSpPr>
          <p:cNvPr id="4" name="Text Placeholder 3">
            <a:extLst>
              <a:ext uri="{FF2B5EF4-FFF2-40B4-BE49-F238E27FC236}">
                <a16:creationId xmlns:a16="http://schemas.microsoft.com/office/drawing/2014/main" id="{66D988DF-80C2-6C41-9FB1-684412F0244F}"/>
              </a:ext>
            </a:extLst>
          </p:cNvPr>
          <p:cNvSpPr>
            <a:spLocks noGrp="1"/>
          </p:cNvSpPr>
          <p:nvPr>
            <p:ph type="body" sz="quarter" idx="21"/>
          </p:nvPr>
        </p:nvSpPr>
        <p:spPr>
          <a:xfrm>
            <a:off x="71499" y="44624"/>
            <a:ext cx="8961120" cy="188341"/>
          </a:xfrm>
        </p:spPr>
        <p:txBody>
          <a:bodyPr/>
          <a:lstStyle/>
          <a:p>
            <a:r>
              <a:rPr lang="en-US" dirty="0"/>
              <a:t>EXHIBIT 2</a:t>
            </a:r>
          </a:p>
        </p:txBody>
      </p:sp>
      <p:sp>
        <p:nvSpPr>
          <p:cNvPr id="12" name="Text Placeholder 11">
            <a:extLst>
              <a:ext uri="{FF2B5EF4-FFF2-40B4-BE49-F238E27FC236}">
                <a16:creationId xmlns:a16="http://schemas.microsoft.com/office/drawing/2014/main" id="{16CD0D2D-54F5-BA40-854D-2ED36A091863}"/>
              </a:ext>
            </a:extLst>
          </p:cNvPr>
          <p:cNvSpPr>
            <a:spLocks noGrp="1"/>
          </p:cNvSpPr>
          <p:nvPr>
            <p:ph type="body" sz="quarter" idx="22"/>
          </p:nvPr>
        </p:nvSpPr>
        <p:spPr>
          <a:xfrm>
            <a:off x="71499" y="5739484"/>
            <a:ext cx="8961120" cy="453602"/>
          </a:xfrm>
        </p:spPr>
        <p:txBody>
          <a:bodyPr/>
          <a:lstStyle/>
          <a:p>
            <a:pPr lvl="0" defTabSz="914378">
              <a:spcBef>
                <a:spcPts val="0"/>
              </a:spcBef>
              <a:spcAft>
                <a:spcPts val="200"/>
              </a:spcAft>
              <a:buClr>
                <a:srgbClr val="115479"/>
              </a:buClr>
              <a:defRPr/>
            </a:pPr>
            <a:r>
              <a:rPr lang="en-US" spc="0" dirty="0">
                <a:solidFill>
                  <a:srgbClr val="1A1A1A"/>
                </a:solidFill>
              </a:rPr>
              <a:t>* Statistically significant difference (p&lt;.05) to the US–Total rate. </a:t>
            </a:r>
            <a:r>
              <a:rPr lang="en-US" dirty="0">
                <a:solidFill>
                  <a:srgbClr val="1A1A1A"/>
                </a:solidFill>
              </a:rPr>
              <a:t>** Statistically significant difference (p&lt;.05) to the US–Hispanic rate. Note: US adults are limited to those enrolled in Medicare.</a:t>
            </a:r>
          </a:p>
          <a:p>
            <a:pPr defTabSz="914378">
              <a:spcBef>
                <a:spcPts val="0"/>
              </a:spcBef>
              <a:spcAft>
                <a:spcPts val="200"/>
              </a:spcAft>
              <a:buClr>
                <a:srgbClr val="115479"/>
              </a:buClr>
              <a:defRPr/>
            </a:pPr>
            <a:r>
              <a:rPr lang="en-US" spc="0" dirty="0">
                <a:solidFill>
                  <a:srgbClr val="1A1A1A"/>
                </a:solidFill>
              </a:rPr>
              <a:t>Data: 2021 Commonwealth Fund International Health Policy Survey of Older Adults.</a:t>
            </a:r>
          </a:p>
        </p:txBody>
      </p:sp>
      <p:graphicFrame>
        <p:nvGraphicFramePr>
          <p:cNvPr id="9" name="Chart Placeholder 8">
            <a:extLst>
              <a:ext uri="{FF2B5EF4-FFF2-40B4-BE49-F238E27FC236}">
                <a16:creationId xmlns:a16="http://schemas.microsoft.com/office/drawing/2014/main" id="{2CF030C4-F0A8-E345-92FC-0DA15B84120B}"/>
              </a:ext>
            </a:extLst>
          </p:cNvPr>
          <p:cNvGraphicFramePr>
            <a:graphicFrameLocks noGrp="1"/>
          </p:cNvGraphicFramePr>
          <p:nvPr>
            <p:ph type="chart" sz="quarter" idx="19"/>
            <p:extLst>
              <p:ext uri="{D42A27DB-BD31-4B8C-83A1-F6EECF244321}">
                <p14:modId xmlns:p14="http://schemas.microsoft.com/office/powerpoint/2010/main" val="2958653638"/>
              </p:ext>
            </p:extLst>
          </p:nvPr>
        </p:nvGraphicFramePr>
        <p:xfrm>
          <a:off x="71438" y="1400175"/>
          <a:ext cx="8961437" cy="4496128"/>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24">
            <a:extLst>
              <a:ext uri="{FF2B5EF4-FFF2-40B4-BE49-F238E27FC236}">
                <a16:creationId xmlns:a16="http://schemas.microsoft.com/office/drawing/2014/main" id="{E028AA0F-67FC-8D46-8956-6775022791B5}"/>
              </a:ext>
            </a:extLst>
          </p:cNvPr>
          <p:cNvSpPr txBox="1">
            <a:spLocks/>
          </p:cNvSpPr>
          <p:nvPr/>
        </p:nvSpPr>
        <p:spPr>
          <a:xfrm>
            <a:off x="71438" y="1016732"/>
            <a:ext cx="8336838" cy="314357"/>
          </a:xfrm>
          <a:prstGeom prst="rect">
            <a:avLst/>
          </a:prstGeom>
        </p:spPr>
        <p:txBody>
          <a:bodyPr vert="horz" lIns="0" tIns="0" rIns="0" bIns="0" rtlCol="0">
            <a:noAutofit/>
          </a:bodyPr>
          <a:lstStyle>
            <a:lvl1pPr marL="0" indent="0" algn="l" defTabSz="914378" rtl="0" eaLnBrk="1" latinLnBrk="0" hangingPunct="1">
              <a:spcBef>
                <a:spcPct val="20000"/>
              </a:spcBef>
              <a:buClr>
                <a:schemeClr val="accent1"/>
              </a:buClr>
              <a:buFont typeface="Arial" panose="020B0604020202020204" pitchFamily="34" charset="0"/>
              <a:buNone/>
              <a:defRPr sz="1100" i="1" kern="800" spc="-10">
                <a:solidFill>
                  <a:schemeClr val="tx1"/>
                </a:solidFill>
                <a:latin typeface="+mn-lt"/>
                <a:ea typeface="+mn-ea"/>
                <a:cs typeface="+mn-cs"/>
              </a:defRPr>
            </a:lvl1pPr>
            <a:lvl2pPr marL="171446"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2pPr>
            <a:lvl3pPr marL="344479"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3pPr>
            <a:lvl4pPr marL="515925"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4pPr>
            <a:lvl5pPr marL="687371"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buClr>
                <a:srgbClr val="115479"/>
              </a:buClr>
              <a:defRPr/>
            </a:pPr>
            <a:r>
              <a:rPr lang="en-US" sz="1200" dirty="0">
                <a:solidFill>
                  <a:srgbClr val="1A1A1A"/>
                </a:solidFill>
              </a:rPr>
              <a:t>Percentage of adults age 65+ who reported experiencing emotional distress such as anxiety or great sadness which the respondents found difficult to cope with by themselves in the past 12 months</a:t>
            </a:r>
          </a:p>
        </p:txBody>
      </p:sp>
    </p:spTree>
    <p:extLst>
      <p:ext uri="{BB962C8B-B14F-4D97-AF65-F5344CB8AC3E}">
        <p14:creationId xmlns:p14="http://schemas.microsoft.com/office/powerpoint/2010/main" val="36507160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B71A3-B0B0-0F48-9C06-B3DF84E6830F}"/>
              </a:ext>
            </a:extLst>
          </p:cNvPr>
          <p:cNvSpPr>
            <a:spLocks noGrp="1"/>
          </p:cNvSpPr>
          <p:nvPr>
            <p:ph type="ctrTitle"/>
          </p:nvPr>
        </p:nvSpPr>
        <p:spPr>
          <a:xfrm>
            <a:off x="71499" y="260648"/>
            <a:ext cx="8961120" cy="756084"/>
          </a:xfrm>
        </p:spPr>
        <p:txBody>
          <a:bodyPr>
            <a:noAutofit/>
          </a:bodyPr>
          <a:lstStyle/>
          <a:p>
            <a:r>
              <a:rPr lang="en-US" dirty="0"/>
              <a:t>More than a quarter of older adults in New Zealand, the U.S., and France said they have mental health needs. The rate for U.S. Hispanic Medicare beneficiaries was the highest among the surveyed countries.</a:t>
            </a:r>
          </a:p>
        </p:txBody>
      </p:sp>
      <p:sp>
        <p:nvSpPr>
          <p:cNvPr id="4" name="Text Placeholder 3">
            <a:extLst>
              <a:ext uri="{FF2B5EF4-FFF2-40B4-BE49-F238E27FC236}">
                <a16:creationId xmlns:a16="http://schemas.microsoft.com/office/drawing/2014/main" id="{66D988DF-80C2-6C41-9FB1-684412F0244F}"/>
              </a:ext>
            </a:extLst>
          </p:cNvPr>
          <p:cNvSpPr>
            <a:spLocks noGrp="1"/>
          </p:cNvSpPr>
          <p:nvPr>
            <p:ph type="body" sz="quarter" idx="21"/>
          </p:nvPr>
        </p:nvSpPr>
        <p:spPr>
          <a:xfrm>
            <a:off x="71499" y="44624"/>
            <a:ext cx="8961120" cy="188341"/>
          </a:xfrm>
        </p:spPr>
        <p:txBody>
          <a:bodyPr/>
          <a:lstStyle/>
          <a:p>
            <a:r>
              <a:rPr lang="en-US" dirty="0"/>
              <a:t>EXHIBIT 3</a:t>
            </a:r>
          </a:p>
        </p:txBody>
      </p:sp>
      <p:sp>
        <p:nvSpPr>
          <p:cNvPr id="12" name="Text Placeholder 11">
            <a:extLst>
              <a:ext uri="{FF2B5EF4-FFF2-40B4-BE49-F238E27FC236}">
                <a16:creationId xmlns:a16="http://schemas.microsoft.com/office/drawing/2014/main" id="{16CD0D2D-54F5-BA40-854D-2ED36A091863}"/>
              </a:ext>
            </a:extLst>
          </p:cNvPr>
          <p:cNvSpPr>
            <a:spLocks noGrp="1"/>
          </p:cNvSpPr>
          <p:nvPr>
            <p:ph type="body" sz="quarter" idx="22"/>
          </p:nvPr>
        </p:nvSpPr>
        <p:spPr>
          <a:xfrm>
            <a:off x="71499" y="5739484"/>
            <a:ext cx="9052560" cy="453602"/>
          </a:xfrm>
        </p:spPr>
        <p:txBody>
          <a:bodyPr/>
          <a:lstStyle/>
          <a:p>
            <a:pPr defTabSz="914378">
              <a:spcBef>
                <a:spcPts val="0"/>
              </a:spcBef>
              <a:spcAft>
                <a:spcPts val="200"/>
              </a:spcAft>
              <a:buClr>
                <a:srgbClr val="115479"/>
              </a:buClr>
              <a:defRPr/>
            </a:pPr>
            <a:r>
              <a:rPr lang="en-US" spc="0" dirty="0">
                <a:solidFill>
                  <a:srgbClr val="1A1A1A"/>
                </a:solidFill>
              </a:rPr>
              <a:t>* Statistically significant difference (p&lt;.05) to the US–Total rate. </a:t>
            </a:r>
            <a:r>
              <a:rPr lang="en-US" dirty="0">
                <a:solidFill>
                  <a:srgbClr val="1A1A1A"/>
                </a:solidFill>
              </a:rPr>
              <a:t>** Statistically significant difference (p&lt;.05) to the US–Hispanic rate. Notes: US adults are limited to those enrolled in Medicare. </a:t>
            </a:r>
            <a:r>
              <a:rPr lang="en-US" dirty="0"/>
              <a:t>Mental health need — Respondents reported they had ever been told they had depression, anxiety, or other mental health conditions, or respondent experienced emotional distress such as anxiety or great sadness they felt difficult to cope with by themselves in the past 12 months.</a:t>
            </a:r>
          </a:p>
          <a:p>
            <a:pPr defTabSz="914378">
              <a:spcBef>
                <a:spcPts val="0"/>
              </a:spcBef>
              <a:spcAft>
                <a:spcPts val="200"/>
              </a:spcAft>
              <a:buClr>
                <a:srgbClr val="115479"/>
              </a:buClr>
              <a:defRPr/>
            </a:pPr>
            <a:r>
              <a:rPr lang="en-US" spc="0" dirty="0">
                <a:solidFill>
                  <a:srgbClr val="1A1A1A"/>
                </a:solidFill>
              </a:rPr>
              <a:t>Data: 2021 Commonwealth Fund International Health Policy Survey of Older Adults.</a:t>
            </a:r>
          </a:p>
        </p:txBody>
      </p:sp>
      <p:graphicFrame>
        <p:nvGraphicFramePr>
          <p:cNvPr id="9" name="Chart Placeholder 8">
            <a:extLst>
              <a:ext uri="{FF2B5EF4-FFF2-40B4-BE49-F238E27FC236}">
                <a16:creationId xmlns:a16="http://schemas.microsoft.com/office/drawing/2014/main" id="{2CF030C4-F0A8-E345-92FC-0DA15B84120B}"/>
              </a:ext>
            </a:extLst>
          </p:cNvPr>
          <p:cNvGraphicFramePr>
            <a:graphicFrameLocks noGrp="1"/>
          </p:cNvGraphicFramePr>
          <p:nvPr>
            <p:ph type="chart" sz="quarter" idx="19"/>
            <p:extLst>
              <p:ext uri="{D42A27DB-BD31-4B8C-83A1-F6EECF244321}">
                <p14:modId xmlns:p14="http://schemas.microsoft.com/office/powerpoint/2010/main" val="1402092467"/>
              </p:ext>
            </p:extLst>
          </p:nvPr>
        </p:nvGraphicFramePr>
        <p:xfrm>
          <a:off x="71438" y="1399032"/>
          <a:ext cx="8961437"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24">
            <a:extLst>
              <a:ext uri="{FF2B5EF4-FFF2-40B4-BE49-F238E27FC236}">
                <a16:creationId xmlns:a16="http://schemas.microsoft.com/office/drawing/2014/main" id="{E028AA0F-67FC-8D46-8956-6775022791B5}"/>
              </a:ext>
            </a:extLst>
          </p:cNvPr>
          <p:cNvSpPr txBox="1">
            <a:spLocks/>
          </p:cNvSpPr>
          <p:nvPr/>
        </p:nvSpPr>
        <p:spPr>
          <a:xfrm>
            <a:off x="71438" y="1316566"/>
            <a:ext cx="8336838" cy="314357"/>
          </a:xfrm>
          <a:prstGeom prst="rect">
            <a:avLst/>
          </a:prstGeom>
        </p:spPr>
        <p:txBody>
          <a:bodyPr vert="horz" lIns="0" tIns="0" rIns="0" bIns="0" rtlCol="0">
            <a:noAutofit/>
          </a:bodyPr>
          <a:lstStyle>
            <a:lvl1pPr marL="0" indent="0" algn="l" defTabSz="914378" rtl="0" eaLnBrk="1" latinLnBrk="0" hangingPunct="1">
              <a:spcBef>
                <a:spcPct val="20000"/>
              </a:spcBef>
              <a:buClr>
                <a:schemeClr val="accent1"/>
              </a:buClr>
              <a:buFont typeface="Arial" panose="020B0604020202020204" pitchFamily="34" charset="0"/>
              <a:buNone/>
              <a:defRPr sz="1100" i="1" kern="800" spc="-10">
                <a:solidFill>
                  <a:schemeClr val="tx1"/>
                </a:solidFill>
                <a:latin typeface="+mn-lt"/>
                <a:ea typeface="+mn-ea"/>
                <a:cs typeface="+mn-cs"/>
              </a:defRPr>
            </a:lvl1pPr>
            <a:lvl2pPr marL="171446"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2pPr>
            <a:lvl3pPr marL="344479"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3pPr>
            <a:lvl4pPr marL="515925"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4pPr>
            <a:lvl5pPr marL="687371"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buClr>
                <a:srgbClr val="115479"/>
              </a:buClr>
              <a:defRPr/>
            </a:pPr>
            <a:r>
              <a:rPr lang="en-US" sz="1200" dirty="0">
                <a:solidFill>
                  <a:srgbClr val="1A1A1A"/>
                </a:solidFill>
              </a:rPr>
              <a:t>Percentage of adults age 65+ who reported a mental health need </a:t>
            </a:r>
          </a:p>
        </p:txBody>
      </p:sp>
    </p:spTree>
    <p:extLst>
      <p:ext uri="{BB962C8B-B14F-4D97-AF65-F5344CB8AC3E}">
        <p14:creationId xmlns:p14="http://schemas.microsoft.com/office/powerpoint/2010/main" val="2609795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B71A3-B0B0-0F48-9C06-B3DF84E6830F}"/>
              </a:ext>
            </a:extLst>
          </p:cNvPr>
          <p:cNvSpPr>
            <a:spLocks noGrp="1"/>
          </p:cNvSpPr>
          <p:nvPr>
            <p:ph type="ctrTitle"/>
          </p:nvPr>
        </p:nvSpPr>
        <p:spPr>
          <a:xfrm>
            <a:off x="71499" y="260648"/>
            <a:ext cx="8961120" cy="756084"/>
          </a:xfrm>
        </p:spPr>
        <p:txBody>
          <a:bodyPr>
            <a:normAutofit/>
          </a:bodyPr>
          <a:lstStyle/>
          <a:p>
            <a:r>
              <a:rPr lang="en-US" dirty="0"/>
              <a:t>U.S. Medicare beneficiaries are much more likely than older adults in other countries to see a health care professional to manage their depression or anxiety.</a:t>
            </a:r>
          </a:p>
        </p:txBody>
      </p:sp>
      <p:sp>
        <p:nvSpPr>
          <p:cNvPr id="4" name="Text Placeholder 3">
            <a:extLst>
              <a:ext uri="{FF2B5EF4-FFF2-40B4-BE49-F238E27FC236}">
                <a16:creationId xmlns:a16="http://schemas.microsoft.com/office/drawing/2014/main" id="{66D988DF-80C2-6C41-9FB1-684412F0244F}"/>
              </a:ext>
            </a:extLst>
          </p:cNvPr>
          <p:cNvSpPr>
            <a:spLocks noGrp="1"/>
          </p:cNvSpPr>
          <p:nvPr>
            <p:ph type="body" sz="quarter" idx="21"/>
          </p:nvPr>
        </p:nvSpPr>
        <p:spPr>
          <a:xfrm>
            <a:off x="71499" y="44624"/>
            <a:ext cx="8961120" cy="188341"/>
          </a:xfrm>
        </p:spPr>
        <p:txBody>
          <a:bodyPr/>
          <a:lstStyle/>
          <a:p>
            <a:r>
              <a:rPr lang="en-US" dirty="0"/>
              <a:t>EXHIBIT 4</a:t>
            </a:r>
          </a:p>
        </p:txBody>
      </p:sp>
      <p:sp>
        <p:nvSpPr>
          <p:cNvPr id="12" name="Text Placeholder 11">
            <a:extLst>
              <a:ext uri="{FF2B5EF4-FFF2-40B4-BE49-F238E27FC236}">
                <a16:creationId xmlns:a16="http://schemas.microsoft.com/office/drawing/2014/main" id="{16CD0D2D-54F5-BA40-854D-2ED36A091863}"/>
              </a:ext>
            </a:extLst>
          </p:cNvPr>
          <p:cNvSpPr>
            <a:spLocks noGrp="1"/>
          </p:cNvSpPr>
          <p:nvPr>
            <p:ph type="body" sz="quarter" idx="22"/>
          </p:nvPr>
        </p:nvSpPr>
        <p:spPr>
          <a:xfrm>
            <a:off x="71438" y="5754608"/>
            <a:ext cx="8961120" cy="453602"/>
          </a:xfrm>
        </p:spPr>
        <p:txBody>
          <a:bodyPr/>
          <a:lstStyle/>
          <a:p>
            <a:pPr>
              <a:spcBef>
                <a:spcPts val="0"/>
              </a:spcBef>
              <a:spcAft>
                <a:spcPts val="200"/>
              </a:spcAft>
              <a:buClr>
                <a:srgbClr val="115479"/>
              </a:buClr>
            </a:pPr>
            <a:r>
              <a:rPr lang="en-US" spc="0" dirty="0">
                <a:solidFill>
                  <a:srgbClr val="1A1A1A"/>
                </a:solidFill>
                <a:latin typeface="Arial" panose="020B0604020202020204" pitchFamily="34" charset="0"/>
              </a:rPr>
              <a:t>* Statistically significant difference (p&lt;.05) to the US. Notes: US adults are limited to those enrolled in Medicare. Sample size for NOR was &lt;100, and therefore results are not shown here. </a:t>
            </a:r>
            <a:r>
              <a:rPr lang="en-US" dirty="0">
                <a:solidFill>
                  <a:srgbClr val="1A1A1A"/>
                </a:solidFill>
                <a:latin typeface="Arial" panose="020B0604020202020204" pitchFamily="34" charset="0"/>
              </a:rPr>
              <a:t>Base: Respondents who reported they had ever been told they had depression, anxiety, or other mental health conditions, or said there was a time in the past 12 months they experienced emotional distress such as anxiety or great sadness which they found difficult to cope with by themselves</a:t>
            </a:r>
            <a:r>
              <a:rPr lang="en-US" dirty="0">
                <a:latin typeface="Arial" panose="020B0604020202020204" pitchFamily="34" charset="0"/>
              </a:rPr>
              <a:t>.</a:t>
            </a:r>
          </a:p>
          <a:p>
            <a:pPr>
              <a:spcBef>
                <a:spcPts val="0"/>
              </a:spcBef>
              <a:spcAft>
                <a:spcPts val="200"/>
              </a:spcAft>
              <a:buClr>
                <a:srgbClr val="115479"/>
              </a:buClr>
            </a:pPr>
            <a:r>
              <a:rPr lang="en-US" spc="0" dirty="0">
                <a:solidFill>
                  <a:srgbClr val="1A1A1A"/>
                </a:solidFill>
                <a:latin typeface="Arial" panose="020B0604020202020204" pitchFamily="34" charset="0"/>
              </a:rPr>
              <a:t>Data: 2021 Commonwealth Fund International Health Policy Survey of Older Adults.</a:t>
            </a:r>
          </a:p>
        </p:txBody>
      </p:sp>
      <p:graphicFrame>
        <p:nvGraphicFramePr>
          <p:cNvPr id="9" name="Chart Placeholder 8">
            <a:extLst>
              <a:ext uri="{FF2B5EF4-FFF2-40B4-BE49-F238E27FC236}">
                <a16:creationId xmlns:a16="http://schemas.microsoft.com/office/drawing/2014/main" id="{2CF030C4-F0A8-E345-92FC-0DA15B84120B}"/>
              </a:ext>
            </a:extLst>
          </p:cNvPr>
          <p:cNvGraphicFramePr>
            <a:graphicFrameLocks noGrp="1"/>
          </p:cNvGraphicFramePr>
          <p:nvPr>
            <p:ph type="chart" sz="quarter" idx="19"/>
            <p:extLst>
              <p:ext uri="{D42A27DB-BD31-4B8C-83A1-F6EECF244321}">
                <p14:modId xmlns:p14="http://schemas.microsoft.com/office/powerpoint/2010/main" val="2353917027"/>
              </p:ext>
            </p:extLst>
          </p:nvPr>
        </p:nvGraphicFramePr>
        <p:xfrm>
          <a:off x="71438" y="1400175"/>
          <a:ext cx="8961437"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24">
            <a:extLst>
              <a:ext uri="{FF2B5EF4-FFF2-40B4-BE49-F238E27FC236}">
                <a16:creationId xmlns:a16="http://schemas.microsoft.com/office/drawing/2014/main" id="{E028AA0F-67FC-8D46-8956-6775022791B5}"/>
              </a:ext>
            </a:extLst>
          </p:cNvPr>
          <p:cNvSpPr txBox="1">
            <a:spLocks/>
          </p:cNvSpPr>
          <p:nvPr/>
        </p:nvSpPr>
        <p:spPr>
          <a:xfrm>
            <a:off x="71438" y="1103392"/>
            <a:ext cx="8686800" cy="314357"/>
          </a:xfrm>
          <a:prstGeom prst="rect">
            <a:avLst/>
          </a:prstGeom>
        </p:spPr>
        <p:txBody>
          <a:bodyPr vert="horz" lIns="0" tIns="0" rIns="0" bIns="0" rtlCol="0">
            <a:noAutofit/>
          </a:bodyPr>
          <a:lstStyle>
            <a:lvl1pPr marL="0" indent="0" algn="l" defTabSz="914378" rtl="0" eaLnBrk="1" latinLnBrk="0" hangingPunct="1">
              <a:spcBef>
                <a:spcPct val="20000"/>
              </a:spcBef>
              <a:buClr>
                <a:schemeClr val="accent1"/>
              </a:buClr>
              <a:buFont typeface="Arial" panose="020B0604020202020204" pitchFamily="34" charset="0"/>
              <a:buNone/>
              <a:defRPr sz="1100" i="1" kern="800" spc="-10">
                <a:solidFill>
                  <a:schemeClr val="tx1"/>
                </a:solidFill>
                <a:latin typeface="+mn-lt"/>
                <a:ea typeface="+mn-ea"/>
                <a:cs typeface="+mn-cs"/>
              </a:defRPr>
            </a:lvl1pPr>
            <a:lvl2pPr marL="171446"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2pPr>
            <a:lvl3pPr marL="344479"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3pPr>
            <a:lvl4pPr marL="515925"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4pPr>
            <a:lvl5pPr marL="687371"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buClr>
                <a:srgbClr val="115479"/>
              </a:buClr>
              <a:defRPr/>
            </a:pPr>
            <a:r>
              <a:rPr lang="en-US" sz="1200" dirty="0">
                <a:solidFill>
                  <a:srgbClr val="1A1A1A"/>
                </a:solidFill>
              </a:rPr>
              <a:t>Percentage of adults age 65+ who have gotten help from a professional when they experienced emotional distress or are currently receiving treatment or seeing a health professional to help manage depression, anxiety, or other mental health condition</a:t>
            </a:r>
          </a:p>
        </p:txBody>
      </p:sp>
    </p:spTree>
    <p:extLst>
      <p:ext uri="{BB962C8B-B14F-4D97-AF65-F5344CB8AC3E}">
        <p14:creationId xmlns:p14="http://schemas.microsoft.com/office/powerpoint/2010/main" val="1830994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B71A3-B0B0-0F48-9C06-B3DF84E6830F}"/>
              </a:ext>
            </a:extLst>
          </p:cNvPr>
          <p:cNvSpPr>
            <a:spLocks noGrp="1"/>
          </p:cNvSpPr>
          <p:nvPr>
            <p:ph type="ctrTitle"/>
          </p:nvPr>
        </p:nvSpPr>
        <p:spPr>
          <a:xfrm>
            <a:off x="71499" y="260648"/>
            <a:ext cx="8961120" cy="756084"/>
          </a:xfrm>
        </p:spPr>
        <p:txBody>
          <a:bodyPr>
            <a:normAutofit/>
          </a:bodyPr>
          <a:lstStyle/>
          <a:p>
            <a:r>
              <a:rPr lang="en-US" dirty="0"/>
              <a:t>Among older adults with mental health needs, U.S. Medicare beneficiaries were the most likely to report cost-related difficulties getting needed health care.</a:t>
            </a:r>
          </a:p>
        </p:txBody>
      </p:sp>
      <p:sp>
        <p:nvSpPr>
          <p:cNvPr id="4" name="Text Placeholder 3">
            <a:extLst>
              <a:ext uri="{FF2B5EF4-FFF2-40B4-BE49-F238E27FC236}">
                <a16:creationId xmlns:a16="http://schemas.microsoft.com/office/drawing/2014/main" id="{66D988DF-80C2-6C41-9FB1-684412F0244F}"/>
              </a:ext>
            </a:extLst>
          </p:cNvPr>
          <p:cNvSpPr>
            <a:spLocks noGrp="1"/>
          </p:cNvSpPr>
          <p:nvPr>
            <p:ph type="body" sz="quarter" idx="21"/>
          </p:nvPr>
        </p:nvSpPr>
        <p:spPr>
          <a:xfrm>
            <a:off x="71499" y="44624"/>
            <a:ext cx="8961120" cy="188341"/>
          </a:xfrm>
        </p:spPr>
        <p:txBody>
          <a:bodyPr/>
          <a:lstStyle/>
          <a:p>
            <a:r>
              <a:rPr lang="en-US" dirty="0"/>
              <a:t>EXHIBIT 5</a:t>
            </a:r>
          </a:p>
        </p:txBody>
      </p:sp>
      <p:sp>
        <p:nvSpPr>
          <p:cNvPr id="12" name="Text Placeholder 11">
            <a:extLst>
              <a:ext uri="{FF2B5EF4-FFF2-40B4-BE49-F238E27FC236}">
                <a16:creationId xmlns:a16="http://schemas.microsoft.com/office/drawing/2014/main" id="{16CD0D2D-54F5-BA40-854D-2ED36A091863}"/>
              </a:ext>
            </a:extLst>
          </p:cNvPr>
          <p:cNvSpPr>
            <a:spLocks noGrp="1"/>
          </p:cNvSpPr>
          <p:nvPr>
            <p:ph type="body" sz="quarter" idx="22"/>
          </p:nvPr>
        </p:nvSpPr>
        <p:spPr>
          <a:xfrm>
            <a:off x="71438" y="5754608"/>
            <a:ext cx="8961120" cy="453602"/>
          </a:xfrm>
        </p:spPr>
        <p:txBody>
          <a:bodyPr/>
          <a:lstStyle/>
          <a:p>
            <a:pPr>
              <a:spcBef>
                <a:spcPts val="0"/>
              </a:spcBef>
              <a:spcAft>
                <a:spcPts val="200"/>
              </a:spcAft>
            </a:pPr>
            <a:r>
              <a:rPr lang="en-US" spc="0" dirty="0">
                <a:solidFill>
                  <a:srgbClr val="1A1A1A"/>
                </a:solidFill>
                <a:latin typeface="Arial" panose="020B0604020202020204" pitchFamily="34" charset="0"/>
              </a:rPr>
              <a:t>* Statistically significant difference (p&lt;.05) to the US. Notes: US adults are limited to those enrolled in Medicare. Sample size for NOR was &lt;100, and therefore results are not shown here. </a:t>
            </a:r>
            <a:r>
              <a:rPr lang="en-US" dirty="0">
                <a:latin typeface="Arial" panose="020B0604020202020204" pitchFamily="34" charset="0"/>
              </a:rPr>
              <a:t>Cost-related access problem — Respondents either 1) had a medical problem but did not consult with or visit a doctor because of the cost, 2) skipped a medical test, treatment, or follow-up that was recommended by a doctor because of the cost, or 3) did not fill or collect a prescription for medicine or skipped doses of their medicine because of the cost. Base: Respondents who reported they had ever been told they had depression, anxiety, or other mental health conditions, or said there was a time in the past 12 months they experienced emotional distress such as anxiety or great sadness which they found difficult to cope with by themselves.</a:t>
            </a:r>
            <a:endParaRPr lang="en-US" spc="0" dirty="0">
              <a:solidFill>
                <a:srgbClr val="1A1A1A"/>
              </a:solidFill>
              <a:latin typeface="Arial" panose="020B0604020202020204" pitchFamily="34" charset="0"/>
            </a:endParaRPr>
          </a:p>
          <a:p>
            <a:pPr>
              <a:spcBef>
                <a:spcPts val="0"/>
              </a:spcBef>
              <a:spcAft>
                <a:spcPts val="200"/>
              </a:spcAft>
              <a:buClr>
                <a:srgbClr val="115479"/>
              </a:buClr>
            </a:pPr>
            <a:r>
              <a:rPr lang="en-US" spc="0" dirty="0">
                <a:solidFill>
                  <a:srgbClr val="1A1A1A"/>
                </a:solidFill>
                <a:latin typeface="Arial" panose="020B0604020202020204" pitchFamily="34" charset="0"/>
              </a:rPr>
              <a:t>Data: 2021 Commonwealth Fund International Health Policy Survey of Older Adults.</a:t>
            </a:r>
          </a:p>
        </p:txBody>
      </p:sp>
      <p:graphicFrame>
        <p:nvGraphicFramePr>
          <p:cNvPr id="9" name="Chart Placeholder 8">
            <a:extLst>
              <a:ext uri="{FF2B5EF4-FFF2-40B4-BE49-F238E27FC236}">
                <a16:creationId xmlns:a16="http://schemas.microsoft.com/office/drawing/2014/main" id="{2CF030C4-F0A8-E345-92FC-0DA15B84120B}"/>
              </a:ext>
            </a:extLst>
          </p:cNvPr>
          <p:cNvGraphicFramePr>
            <a:graphicFrameLocks noGrp="1"/>
          </p:cNvGraphicFramePr>
          <p:nvPr>
            <p:ph type="chart" sz="quarter" idx="19"/>
            <p:extLst>
              <p:ext uri="{D42A27DB-BD31-4B8C-83A1-F6EECF244321}">
                <p14:modId xmlns:p14="http://schemas.microsoft.com/office/powerpoint/2010/main" val="1074623529"/>
              </p:ext>
            </p:extLst>
          </p:nvPr>
        </p:nvGraphicFramePr>
        <p:xfrm>
          <a:off x="71438" y="1400174"/>
          <a:ext cx="8961437"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24">
            <a:extLst>
              <a:ext uri="{FF2B5EF4-FFF2-40B4-BE49-F238E27FC236}">
                <a16:creationId xmlns:a16="http://schemas.microsoft.com/office/drawing/2014/main" id="{E028AA0F-67FC-8D46-8956-6775022791B5}"/>
              </a:ext>
            </a:extLst>
          </p:cNvPr>
          <p:cNvSpPr txBox="1">
            <a:spLocks/>
          </p:cNvSpPr>
          <p:nvPr/>
        </p:nvSpPr>
        <p:spPr>
          <a:xfrm>
            <a:off x="71438" y="1103392"/>
            <a:ext cx="8336838" cy="314357"/>
          </a:xfrm>
          <a:prstGeom prst="rect">
            <a:avLst/>
          </a:prstGeom>
        </p:spPr>
        <p:txBody>
          <a:bodyPr vert="horz" lIns="0" tIns="0" rIns="0" bIns="0" rtlCol="0">
            <a:noAutofit/>
          </a:bodyPr>
          <a:lstStyle>
            <a:lvl1pPr marL="0" indent="0" algn="l" defTabSz="914378" rtl="0" eaLnBrk="1" latinLnBrk="0" hangingPunct="1">
              <a:spcBef>
                <a:spcPct val="20000"/>
              </a:spcBef>
              <a:buClr>
                <a:schemeClr val="accent1"/>
              </a:buClr>
              <a:buFont typeface="Arial" panose="020B0604020202020204" pitchFamily="34" charset="0"/>
              <a:buNone/>
              <a:defRPr sz="1100" i="1" kern="800" spc="-10">
                <a:solidFill>
                  <a:schemeClr val="tx1"/>
                </a:solidFill>
                <a:latin typeface="+mn-lt"/>
                <a:ea typeface="+mn-ea"/>
                <a:cs typeface="+mn-cs"/>
              </a:defRPr>
            </a:lvl1pPr>
            <a:lvl2pPr marL="171446"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2pPr>
            <a:lvl3pPr marL="344479"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3pPr>
            <a:lvl4pPr marL="515925"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4pPr>
            <a:lvl5pPr marL="687371"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buClr>
                <a:srgbClr val="115479"/>
              </a:buClr>
              <a:defRPr/>
            </a:pPr>
            <a:r>
              <a:rPr lang="en-US" sz="1200" dirty="0">
                <a:solidFill>
                  <a:srgbClr val="1A1A1A"/>
                </a:solidFill>
              </a:rPr>
              <a:t>Percentage of adults age 65+ with a mental health need who reported any cost-related access problem</a:t>
            </a:r>
          </a:p>
        </p:txBody>
      </p:sp>
    </p:spTree>
    <p:extLst>
      <p:ext uri="{BB962C8B-B14F-4D97-AF65-F5344CB8AC3E}">
        <p14:creationId xmlns:p14="http://schemas.microsoft.com/office/powerpoint/2010/main" val="1393218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B71A3-B0B0-0F48-9C06-B3DF84E6830F}"/>
              </a:ext>
            </a:extLst>
          </p:cNvPr>
          <p:cNvSpPr>
            <a:spLocks noGrp="1"/>
          </p:cNvSpPr>
          <p:nvPr>
            <p:ph type="ctrTitle"/>
          </p:nvPr>
        </p:nvSpPr>
        <p:spPr>
          <a:xfrm>
            <a:off x="71499" y="260648"/>
            <a:ext cx="8961120" cy="756084"/>
          </a:xfrm>
        </p:spPr>
        <p:txBody>
          <a:bodyPr>
            <a:normAutofit/>
          </a:bodyPr>
          <a:lstStyle/>
          <a:p>
            <a:r>
              <a:rPr lang="en-US" dirty="0"/>
              <a:t>Among older adults with mental health needs, U.S. Medicare beneficiaries were the most likely to report experiencing an economic hardship.</a:t>
            </a:r>
          </a:p>
        </p:txBody>
      </p:sp>
      <p:sp>
        <p:nvSpPr>
          <p:cNvPr id="4" name="Text Placeholder 3">
            <a:extLst>
              <a:ext uri="{FF2B5EF4-FFF2-40B4-BE49-F238E27FC236}">
                <a16:creationId xmlns:a16="http://schemas.microsoft.com/office/drawing/2014/main" id="{66D988DF-80C2-6C41-9FB1-684412F0244F}"/>
              </a:ext>
            </a:extLst>
          </p:cNvPr>
          <p:cNvSpPr>
            <a:spLocks noGrp="1"/>
          </p:cNvSpPr>
          <p:nvPr>
            <p:ph type="body" sz="quarter" idx="21"/>
          </p:nvPr>
        </p:nvSpPr>
        <p:spPr>
          <a:xfrm>
            <a:off x="71499" y="44624"/>
            <a:ext cx="8961120" cy="188341"/>
          </a:xfrm>
        </p:spPr>
        <p:txBody>
          <a:bodyPr/>
          <a:lstStyle/>
          <a:p>
            <a:r>
              <a:rPr lang="en-US" dirty="0"/>
              <a:t>EXHIBIT 6</a:t>
            </a:r>
          </a:p>
        </p:txBody>
      </p:sp>
      <p:sp>
        <p:nvSpPr>
          <p:cNvPr id="12" name="Text Placeholder 11">
            <a:extLst>
              <a:ext uri="{FF2B5EF4-FFF2-40B4-BE49-F238E27FC236}">
                <a16:creationId xmlns:a16="http://schemas.microsoft.com/office/drawing/2014/main" id="{16CD0D2D-54F5-BA40-854D-2ED36A091863}"/>
              </a:ext>
            </a:extLst>
          </p:cNvPr>
          <p:cNvSpPr>
            <a:spLocks noGrp="1"/>
          </p:cNvSpPr>
          <p:nvPr>
            <p:ph type="body" sz="quarter" idx="22"/>
          </p:nvPr>
        </p:nvSpPr>
        <p:spPr>
          <a:xfrm>
            <a:off x="71438" y="5754608"/>
            <a:ext cx="8961120" cy="453602"/>
          </a:xfrm>
        </p:spPr>
        <p:txBody>
          <a:bodyPr/>
          <a:lstStyle/>
          <a:p>
            <a:pPr>
              <a:spcBef>
                <a:spcPts val="0"/>
              </a:spcBef>
              <a:spcAft>
                <a:spcPts val="200"/>
              </a:spcAft>
            </a:pPr>
            <a:r>
              <a:rPr lang="en-US" spc="0" dirty="0">
                <a:solidFill>
                  <a:srgbClr val="1A1A1A"/>
                </a:solidFill>
                <a:latin typeface="Arial" panose="020B0604020202020204" pitchFamily="34" charset="0"/>
              </a:rPr>
              <a:t>* Statistically significant difference (p&lt;.05) to the US. Notes: US adults are limited to those enrolled in Medicare. Sample size for NOR was &lt;100, and therefore results are not shown here. Respondents in SWE are not asked in this series. </a:t>
            </a:r>
            <a:r>
              <a:rPr lang="en-US" dirty="0">
                <a:latin typeface="Arial" panose="020B0604020202020204" pitchFamily="34" charset="0"/>
              </a:rPr>
              <a:t>Material hardship includes buying a nutritious meal, having to pay rent/mortgage, or paying a monthly bill such like electricity, heat, or telephone. Base: Respondents who reported they had ever been told they had depression, anxiety, or other mental health conditions, or said there was a time in the past 12 months they experienced emotional distress such as anxiety or great sadness which they found difficult to cope with by themselves.</a:t>
            </a:r>
            <a:endParaRPr lang="en-US" spc="0" dirty="0">
              <a:solidFill>
                <a:srgbClr val="1A1A1A"/>
              </a:solidFill>
              <a:latin typeface="Arial" panose="020B0604020202020204" pitchFamily="34" charset="0"/>
            </a:endParaRPr>
          </a:p>
          <a:p>
            <a:pPr>
              <a:spcBef>
                <a:spcPts val="0"/>
              </a:spcBef>
              <a:spcAft>
                <a:spcPts val="200"/>
              </a:spcAft>
              <a:buClr>
                <a:srgbClr val="115479"/>
              </a:buClr>
            </a:pPr>
            <a:r>
              <a:rPr lang="en-US" spc="0" dirty="0">
                <a:solidFill>
                  <a:srgbClr val="1A1A1A"/>
                </a:solidFill>
                <a:latin typeface="Arial" panose="020B0604020202020204" pitchFamily="34" charset="0"/>
              </a:rPr>
              <a:t>Data: 2021 Commonwealth Fund International Health Policy Survey of Older Adults.</a:t>
            </a:r>
          </a:p>
        </p:txBody>
      </p:sp>
      <p:graphicFrame>
        <p:nvGraphicFramePr>
          <p:cNvPr id="9" name="Chart Placeholder 8">
            <a:extLst>
              <a:ext uri="{FF2B5EF4-FFF2-40B4-BE49-F238E27FC236}">
                <a16:creationId xmlns:a16="http://schemas.microsoft.com/office/drawing/2014/main" id="{2CF030C4-F0A8-E345-92FC-0DA15B84120B}"/>
              </a:ext>
            </a:extLst>
          </p:cNvPr>
          <p:cNvGraphicFramePr>
            <a:graphicFrameLocks noGrp="1"/>
          </p:cNvGraphicFramePr>
          <p:nvPr>
            <p:ph type="chart" sz="quarter" idx="19"/>
            <p:extLst>
              <p:ext uri="{D42A27DB-BD31-4B8C-83A1-F6EECF244321}">
                <p14:modId xmlns:p14="http://schemas.microsoft.com/office/powerpoint/2010/main" val="1990248966"/>
              </p:ext>
            </p:extLst>
          </p:nvPr>
        </p:nvGraphicFramePr>
        <p:xfrm>
          <a:off x="71438" y="1400175"/>
          <a:ext cx="8961437" cy="4191328"/>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24">
            <a:extLst>
              <a:ext uri="{FF2B5EF4-FFF2-40B4-BE49-F238E27FC236}">
                <a16:creationId xmlns:a16="http://schemas.microsoft.com/office/drawing/2014/main" id="{E028AA0F-67FC-8D46-8956-6775022791B5}"/>
              </a:ext>
            </a:extLst>
          </p:cNvPr>
          <p:cNvSpPr txBox="1">
            <a:spLocks/>
          </p:cNvSpPr>
          <p:nvPr/>
        </p:nvSpPr>
        <p:spPr>
          <a:xfrm>
            <a:off x="71438" y="1103392"/>
            <a:ext cx="8336838" cy="314357"/>
          </a:xfrm>
          <a:prstGeom prst="rect">
            <a:avLst/>
          </a:prstGeom>
        </p:spPr>
        <p:txBody>
          <a:bodyPr vert="horz" lIns="0" tIns="0" rIns="0" bIns="0" rtlCol="0">
            <a:noAutofit/>
          </a:bodyPr>
          <a:lstStyle>
            <a:lvl1pPr marL="0" indent="0" algn="l" defTabSz="914378" rtl="0" eaLnBrk="1" latinLnBrk="0" hangingPunct="1">
              <a:spcBef>
                <a:spcPct val="20000"/>
              </a:spcBef>
              <a:buClr>
                <a:schemeClr val="accent1"/>
              </a:buClr>
              <a:buFont typeface="Arial" panose="020B0604020202020204" pitchFamily="34" charset="0"/>
              <a:buNone/>
              <a:defRPr sz="1100" i="1" kern="800" spc="-10">
                <a:solidFill>
                  <a:schemeClr val="tx1"/>
                </a:solidFill>
                <a:latin typeface="+mn-lt"/>
                <a:ea typeface="+mn-ea"/>
                <a:cs typeface="+mn-cs"/>
              </a:defRPr>
            </a:lvl1pPr>
            <a:lvl2pPr marL="171446"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2pPr>
            <a:lvl3pPr marL="344479"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3pPr>
            <a:lvl4pPr marL="515925"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4pPr>
            <a:lvl5pPr marL="687371" indent="0" algn="l" defTabSz="914378" rtl="0" eaLnBrk="1" latinLnBrk="0" hangingPunct="1">
              <a:spcBef>
                <a:spcPct val="20000"/>
              </a:spcBef>
              <a:buClr>
                <a:schemeClr val="accent1"/>
              </a:buClr>
              <a:buFont typeface="Arial" panose="020B0604020202020204" pitchFamily="34" charset="0"/>
              <a:buNone/>
              <a:defRPr sz="1100" i="1"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buClr>
                <a:srgbClr val="115479"/>
              </a:buClr>
              <a:defRPr/>
            </a:pPr>
            <a:r>
              <a:rPr lang="en-US" sz="1200" dirty="0">
                <a:solidFill>
                  <a:srgbClr val="1A1A1A"/>
                </a:solidFill>
              </a:rPr>
              <a:t>Percentage of adults age 65+ with a mental health need who reported being </a:t>
            </a:r>
            <a:r>
              <a:rPr lang="en-US" sz="1200" b="1" dirty="0">
                <a:solidFill>
                  <a:srgbClr val="1A1A1A"/>
                </a:solidFill>
              </a:rPr>
              <a:t>always or usually </a:t>
            </a:r>
            <a:r>
              <a:rPr lang="en-US" sz="1200" dirty="0">
                <a:solidFill>
                  <a:srgbClr val="1A1A1A"/>
                </a:solidFill>
              </a:rPr>
              <a:t>worried or stressed about a material hardship in the past 12 months </a:t>
            </a:r>
          </a:p>
        </p:txBody>
      </p:sp>
    </p:spTree>
    <p:extLst>
      <p:ext uri="{BB962C8B-B14F-4D97-AF65-F5344CB8AC3E}">
        <p14:creationId xmlns:p14="http://schemas.microsoft.com/office/powerpoint/2010/main" val="1781451267"/>
      </p:ext>
    </p:extLst>
  </p:cSld>
  <p:clrMapOvr>
    <a:masterClrMapping/>
  </p:clrMapOvr>
</p:sld>
</file>

<file path=ppt/theme/theme1.xml><?xml version="1.0" encoding="utf-8"?>
<a:theme xmlns:a="http://schemas.openxmlformats.org/drawingml/2006/main" name="CMWF_2021">
  <a:themeElements>
    <a:clrScheme name="CMWF 2021 1">
      <a:dk1>
        <a:srgbClr val="1A1A1A"/>
      </a:dk1>
      <a:lt1>
        <a:srgbClr val="FFFFFF"/>
      </a:lt1>
      <a:dk2>
        <a:srgbClr val="142B41"/>
      </a:dk2>
      <a:lt2>
        <a:srgbClr val="65A591"/>
      </a:lt2>
      <a:accent1>
        <a:srgbClr val="115479"/>
      </a:accent1>
      <a:accent2>
        <a:srgbClr val="F08661"/>
      </a:accent2>
      <a:accent3>
        <a:srgbClr val="3F6777"/>
      </a:accent3>
      <a:accent4>
        <a:srgbClr val="D3AC4C"/>
      </a:accent4>
      <a:accent5>
        <a:srgbClr val="495149"/>
      </a:accent5>
      <a:accent6>
        <a:srgbClr val="417693"/>
      </a:accent6>
      <a:hlink>
        <a:srgbClr val="65A591"/>
      </a:hlink>
      <a:folHlink>
        <a:srgbClr val="9297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CMWF_2021" id="{541B58AD-7456-8C40-80C2-8477F48CDF76}" vid="{3C3D5171-157A-5848-87A4-AF952AD89C6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ADB2CA38FBBC1428DB187BDD036B8B1" ma:contentTypeVersion="13" ma:contentTypeDescription="Create a new document." ma:contentTypeScope="" ma:versionID="3d7e81bc372b3a73e50742b19d1dcbc1">
  <xsd:schema xmlns:xsd="http://www.w3.org/2001/XMLSchema" xmlns:xs="http://www.w3.org/2001/XMLSchema" xmlns:p="http://schemas.microsoft.com/office/2006/metadata/properties" xmlns:ns2="29e91428-62e1-404e-8dba-d479e0ef01ba" xmlns:ns3="fd0705cf-2316-48c0-96f8-e5d689de0d99" targetNamespace="http://schemas.microsoft.com/office/2006/metadata/properties" ma:root="true" ma:fieldsID="da2f94c216c490a95acb2fe195904569" ns2:_="" ns3:_="">
    <xsd:import namespace="29e91428-62e1-404e-8dba-d479e0ef01ba"/>
    <xsd:import namespace="fd0705cf-2316-48c0-96f8-e5d689de0d9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e91428-62e1-404e-8dba-d479e0ef01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d0705cf-2316-48c0-96f8-e5d689de0d9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fd0705cf-2316-48c0-96f8-e5d689de0d99">
      <UserInfo>
        <DisplayName>Eric Schneider</DisplayName>
        <AccountId>18</AccountId>
        <AccountType/>
      </UserInfo>
      <UserInfo>
        <DisplayName>Arnav Shah</DisplayName>
        <AccountId>57</AccountId>
        <AccountType/>
      </UserInfo>
      <UserInfo>
        <DisplayName>Aimee Cicchiello</DisplayName>
        <AccountId>12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F691F6A-EC9B-4A86-8232-1FEFEAED67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e91428-62e1-404e-8dba-d479e0ef01ba"/>
    <ds:schemaRef ds:uri="fd0705cf-2316-48c0-96f8-e5d689de0d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0C63E5E-AEFA-4345-A4E4-D8690CC9E0A0}">
  <ds:schemaRefs>
    <ds:schemaRef ds:uri="http://schemas.microsoft.com/office/2006/documentManagement/types"/>
    <ds:schemaRef ds:uri="http://purl.org/dc/elements/1.1/"/>
    <ds:schemaRef ds:uri="fd0705cf-2316-48c0-96f8-e5d689de0d99"/>
    <ds:schemaRef ds:uri="http://schemas.openxmlformats.org/package/2006/metadata/core-properties"/>
    <ds:schemaRef ds:uri="http://purl.org/dc/terms/"/>
    <ds:schemaRef ds:uri="http://schemas.microsoft.com/office/infopath/2007/PartnerControls"/>
    <ds:schemaRef ds:uri="http://purl.org/dc/dcmitype/"/>
    <ds:schemaRef ds:uri="29e91428-62e1-404e-8dba-d479e0ef01ba"/>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5AAEEE3-A9AD-48C1-97AC-913F6586C1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161018</TotalTime>
  <Words>995</Words>
  <Application>Microsoft Office PowerPoint</Application>
  <PresentationFormat>On-screen Show (4:3)</PresentationFormat>
  <Paragraphs>36</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Georgia</vt:lpstr>
      <vt:lpstr>Suisse Int'l</vt:lpstr>
      <vt:lpstr>Suisse Int'l Bold</vt:lpstr>
      <vt:lpstr>CMWF_2021</vt:lpstr>
      <vt:lpstr>Older U.S. Medicare beneficiaries overall were most likely to report being diagnosed with a mental health condition, with rates for Hispanic beneficiaries the highest.</vt:lpstr>
      <vt:lpstr>Emotional distress was most commonly reported by older adults in France and Hispanic Medicare beneficiaries in the United States. </vt:lpstr>
      <vt:lpstr>More than a quarter of older adults in New Zealand, the U.S., and France said they have mental health needs. The rate for U.S. Hispanic Medicare beneficiaries was the highest among the surveyed countries.</vt:lpstr>
      <vt:lpstr>U.S. Medicare beneficiaries are much more likely than older adults in other countries to see a health care professional to manage their depression or anxiety.</vt:lpstr>
      <vt:lpstr>Among older adults with mental health needs, U.S. Medicare beneficiaries were the most likely to report cost-related difficulties getting needed health care.</vt:lpstr>
      <vt:lpstr>Among older adults with mental health needs, U.S. Medicare beneficiaries were the most likely to report experiencing an economic hardship.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Older Adults’ Mental Health Needs and Access to Treatment in the U.S. and Other High-Income Countries</dc:title>
  <dc:creator>mg@cmwf.org;as@cmwf.org;rw@cmwf.org</dc:creator>
  <cp:lastModifiedBy>Paul Frame</cp:lastModifiedBy>
  <cp:revision>1995</cp:revision>
  <cp:lastPrinted>2018-07-11T13:51:43Z</cp:lastPrinted>
  <dcterms:created xsi:type="dcterms:W3CDTF">2014-10-08T23:03:32Z</dcterms:created>
  <dcterms:modified xsi:type="dcterms:W3CDTF">2022-01-20T21:37:06Z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0x0101003ADB2CA38FBBC1428DB187BDD036B8B1</vt:lpwstr>
  </property>
</Properties>
</file>