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53FE0-F606-4FF1-9AD7-58427880256E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D7C67-F247-4393-B7C5-6E89F5A3D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35000" indent="-282692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30770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583078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35386" indent="-226154" defTabSz="909328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487694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40002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392310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44618" indent="-226154" defTabSz="90932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16F966A0-53B1-4CEC-9B5F-09B468AA1D08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8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96C098-AFB0-4A0B-9A12-77BA4DFD1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6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6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5BB7-1373-400C-B2A3-4C168879AC83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FB42-ABE5-46D4-980B-DFA054C60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1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3"/>
          <p:cNvSpPr txBox="1">
            <a:spLocks noChangeArrowheads="1"/>
          </p:cNvSpPr>
          <p:nvPr/>
        </p:nvSpPr>
        <p:spPr bwMode="auto">
          <a:xfrm>
            <a:off x="6934200" y="762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6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92075"/>
            <a:ext cx="9144000" cy="1004888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Projected Private Health Insurance (PHI) and Consumer Out-of-Pocket (OOP) Spending in 2020 $150 Billion Lower Than Pre-Reform</a:t>
            </a:r>
            <a:b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Cumulative Reduction of $1.1 Trillion over 2011–2020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7" name="Chart 1"/>
          <p:cNvGraphicFramePr>
            <a:graphicFrameLocks/>
          </p:cNvGraphicFramePr>
          <p:nvPr/>
        </p:nvGraphicFramePr>
        <p:xfrm>
          <a:off x="558800" y="1168400"/>
          <a:ext cx="8124825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5" imgW="8119201" imgH="4992211" progId="Excel.Chart.8">
                  <p:embed/>
                </p:oleObj>
              </mc:Choice>
              <mc:Fallback>
                <p:oleObj r:id="rId5" imgW="8119201" imgH="499221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168400"/>
                        <a:ext cx="8124825" cy="499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051175" y="2606675"/>
            <a:ext cx="4716463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7767638" y="2606675"/>
            <a:ext cx="166687" cy="209550"/>
          </a:xfrm>
          <a:prstGeom prst="rightBrac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0" name="TextBox 19"/>
          <p:cNvSpPr txBox="1">
            <a:spLocks noChangeArrowheads="1"/>
          </p:cNvSpPr>
          <p:nvPr/>
        </p:nvSpPr>
        <p:spPr bwMode="auto">
          <a:xfrm>
            <a:off x="7920038" y="2508250"/>
            <a:ext cx="115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 b="1"/>
              <a:t>−7.4%</a:t>
            </a:r>
          </a:p>
        </p:txBody>
      </p:sp>
      <p:sp>
        <p:nvSpPr>
          <p:cNvPr id="21511" name="Text Box 74"/>
          <p:cNvSpPr txBox="1">
            <a:spLocks noChangeArrowheads="1"/>
          </p:cNvSpPr>
          <p:nvPr/>
        </p:nvSpPr>
        <p:spPr bwMode="auto">
          <a:xfrm>
            <a:off x="39688" y="5994400"/>
            <a:ext cx="80121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</a:rPr>
              <a:t>Notes: * CMS projection as of February 2009 assuming no reform; ** CMS projection as of September 2010 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after enactment of reform; *** CMS projection as of July 2011 after enactment of reform.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Source: CMS spending projections from 2009, 2010, and 2011; Commonwealth Fund estimates extrapolating 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trends in last one to two years, assuming continuation of compounded annual growth rate. </a:t>
            </a:r>
          </a:p>
        </p:txBody>
      </p:sp>
    </p:spTree>
    <p:extLst>
      <p:ext uri="{BB962C8B-B14F-4D97-AF65-F5344CB8AC3E}">
        <p14:creationId xmlns:p14="http://schemas.microsoft.com/office/powerpoint/2010/main" val="2224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Excel.Chart.8</vt:lpstr>
      <vt:lpstr>Projected Private Health Insurance (PHI) and Consumer Out-of-Pocket (OOP) Spending in 2020 $150 Billion Lower Than Pre-Reform Cumulative Reduction of $1.1 Trillion over 2011–2020</vt:lpstr>
    </vt:vector>
  </TitlesOfParts>
  <Company>CWF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Projected Health Spending in 2020  $275 Billion Lower Than Pre-Reform Predictions Cumulative Reduction of $1.7 Trillion over 2011–2020</dc:title>
  <dc:creator>Joshua Tallman</dc:creator>
  <cp:lastModifiedBy>Joshua Tallman</cp:lastModifiedBy>
  <cp:revision>3</cp:revision>
  <dcterms:created xsi:type="dcterms:W3CDTF">2012-01-23T18:51:25Z</dcterms:created>
  <dcterms:modified xsi:type="dcterms:W3CDTF">2012-01-23T18:54:25Z</dcterms:modified>
</cp:coreProperties>
</file>