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53" autoAdjust="0"/>
  </p:normalViewPr>
  <p:slideViewPr>
    <p:cSldViewPr>
      <p:cViewPr>
        <p:scale>
          <a:sx n="90" d="100"/>
          <a:sy n="90" d="100"/>
        </p:scale>
        <p:origin x="-31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Medicaid expansion*</c:v>
                </c:pt>
                <c:pt idx="2">
                  <c:v>No Medicaid expansion*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18.399999999999999</c:v>
                </c:pt>
                <c:pt idx="2">
                  <c:v>22.7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January–March 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Medicaid expansion*</c:v>
                </c:pt>
                <c:pt idx="2">
                  <c:v>No Medicaid expansion*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18.399999999999999</c:v>
                </c:pt>
                <c:pt idx="1">
                  <c:v>15.7</c:v>
                </c:pt>
                <c:pt idx="2">
                  <c:v>21.5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axId val="81933824"/>
        <c:axId val="81935360"/>
      </c:barChart>
      <c:catAx>
        <c:axId val="8193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935360"/>
        <c:crosses val="autoZero"/>
        <c:auto val="1"/>
        <c:lblAlgn val="ctr"/>
        <c:lblOffset val="100"/>
        <c:noMultiLvlLbl val="0"/>
      </c:catAx>
      <c:valAx>
        <c:axId val="81935360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81933824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24827828813065"/>
          <c:y val="0.134689567722935"/>
          <c:w val="0.62969257315057903"/>
          <c:h val="7.108984320022060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D815A-398D-4B11-9D4C-67754DBB8CF5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99D2E-8107-4DA6-AD87-3BA2215A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9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/>
              <a:t>Uninsured </a:t>
            </a:r>
            <a:r>
              <a:rPr lang="en-US" sz="2000" b="1" dirty="0"/>
              <a:t>Rate in States Expanding Medicaid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Fell </a:t>
            </a:r>
            <a:r>
              <a:rPr lang="en-US" sz="2000" b="1" dirty="0"/>
              <a:t>in </a:t>
            </a:r>
            <a:r>
              <a:rPr lang="en-US" sz="2000" b="1" dirty="0" smtClean="0"/>
              <a:t>January–March </a:t>
            </a:r>
            <a:r>
              <a:rPr lang="en-US" sz="2000" b="1" dirty="0"/>
              <a:t>2014, </a:t>
            </a:r>
            <a:r>
              <a:rPr lang="en-US" sz="2000" b="1" dirty="0" smtClean="0"/>
              <a:t>But </a:t>
            </a:r>
            <a:r>
              <a:rPr lang="en-US" sz="2000" b="1" dirty="0"/>
              <a:t>Did </a:t>
            </a:r>
            <a:r>
              <a:rPr lang="en-US" sz="2000" b="1" dirty="0" smtClean="0"/>
              <a:t>Not </a:t>
            </a:r>
            <a:r>
              <a:rPr lang="en-US" sz="2000" b="1" dirty="0"/>
              <a:t>Change Significantly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in </a:t>
            </a:r>
            <a:r>
              <a:rPr lang="en-US" sz="2000" b="1" dirty="0"/>
              <a:t>States Not Expanding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584482"/>
              </p:ext>
            </p:extLst>
          </p:nvPr>
        </p:nvGraphicFramePr>
        <p:xfrm>
          <a:off x="533400" y="1600201"/>
          <a:ext cx="8229600" cy="39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71900" y="5452646"/>
            <a:ext cx="209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</a:rPr>
              <a:t>(26 states + D.C.)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54526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</a:rPr>
              <a:t>(24 states)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21208" y="1337846"/>
            <a:ext cx="53893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Calibri" panose="020F0502020204030204" pitchFamily="34" charset="0"/>
              </a:rPr>
              <a:t>Percent </a:t>
            </a:r>
            <a:r>
              <a:rPr lang="en-US" sz="1600" b="1" dirty="0" smtClean="0">
                <a:latin typeface="Calibri" panose="020F0502020204030204" pitchFamily="34" charset="0"/>
              </a:rPr>
              <a:t>who were uninsured at time of interview, ages 18–64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" y="6163056"/>
            <a:ext cx="6581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* As of October 31, 2013.</a:t>
            </a:r>
          </a:p>
          <a:p>
            <a:r>
              <a:rPr lang="en-US" sz="1200" dirty="0" smtClean="0">
                <a:latin typeface="Calibri" panose="020F0502020204030204" pitchFamily="34" charset="0"/>
              </a:rPr>
              <a:t>Source: </a:t>
            </a:r>
            <a:r>
              <a:rPr lang="en-US" sz="1200" i="1" dirty="0" smtClean="0">
                <a:latin typeface="Calibri" panose="020F0502020204030204" pitchFamily="34" charset="0"/>
              </a:rPr>
              <a:t>Health Insurance Coverage: Early </a:t>
            </a:r>
            <a:r>
              <a:rPr lang="en-US" sz="1200" i="1" dirty="0">
                <a:latin typeface="Calibri" panose="020F0502020204030204" pitchFamily="34" charset="0"/>
              </a:rPr>
              <a:t>Release of </a:t>
            </a:r>
            <a:r>
              <a:rPr lang="en-US" sz="1200" i="1" dirty="0" smtClean="0">
                <a:latin typeface="Calibri" panose="020F0502020204030204" pitchFamily="34" charset="0"/>
              </a:rPr>
              <a:t>Estimates from the National </a:t>
            </a:r>
            <a:r>
              <a:rPr lang="en-US" sz="1200" i="1" dirty="0">
                <a:latin typeface="Calibri" panose="020F0502020204030204" pitchFamily="34" charset="0"/>
              </a:rPr>
              <a:t>Health Interview </a:t>
            </a:r>
            <a:r>
              <a:rPr lang="en-US" sz="1200" i="1" dirty="0" smtClean="0">
                <a:latin typeface="Calibri" panose="020F0502020204030204" pitchFamily="34" charset="0"/>
              </a:rPr>
              <a:t>Survey, January–March 2014. </a:t>
            </a:r>
            <a:r>
              <a:rPr lang="en-US" sz="1200" dirty="0">
                <a:latin typeface="Calibri" panose="020F0502020204030204" pitchFamily="34" charset="0"/>
              </a:rPr>
              <a:t>U.S. Centers for Disease Control and Prevention, </a:t>
            </a:r>
            <a:r>
              <a:rPr lang="en-US" sz="1200" dirty="0" smtClean="0">
                <a:latin typeface="Calibri" panose="020F0502020204030204" pitchFamily="34" charset="0"/>
              </a:rPr>
              <a:t>Sept. </a:t>
            </a:r>
            <a:r>
              <a:rPr lang="en-US" sz="1200" dirty="0">
                <a:latin typeface="Calibri" panose="020F0502020204030204" pitchFamily="34" charset="0"/>
              </a:rPr>
              <a:t>2014.</a:t>
            </a:r>
          </a:p>
        </p:txBody>
      </p:sp>
    </p:spTree>
    <p:extLst>
      <p:ext uri="{BB962C8B-B14F-4D97-AF65-F5344CB8AC3E}">
        <p14:creationId xmlns:p14="http://schemas.microsoft.com/office/powerpoint/2010/main" val="13398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541</TotalTime>
  <Words>69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Uninsured Rate in States Expanding Medicaid  Fell in January–March 2014, But Did Not Change Significantly  in States Not Expanding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Number of Uninsured Drops by 1.3 Million People</dc:title>
  <dc:creator>Petra W. Rasmussen</dc:creator>
  <cp:lastModifiedBy>Samantha Mackie</cp:lastModifiedBy>
  <cp:revision>102</cp:revision>
  <cp:lastPrinted>2014-09-16T15:11:23Z</cp:lastPrinted>
  <dcterms:created xsi:type="dcterms:W3CDTF">2014-08-18T16:02:32Z</dcterms:created>
  <dcterms:modified xsi:type="dcterms:W3CDTF">2014-09-18T14:50:49Z</dcterms:modified>
</cp:coreProperties>
</file>