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6" r:id="rId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9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C00000"/>
    <a:srgbClr val="FFD965"/>
    <a:srgbClr val="7EB559"/>
    <a:srgbClr val="4472C4"/>
    <a:srgbClr val="EACC6F"/>
    <a:srgbClr val="ED7D31"/>
    <a:srgbClr val="44546A"/>
    <a:srgbClr val="843C0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073" autoAdjust="0"/>
    <p:restoredTop sz="94660"/>
  </p:normalViewPr>
  <p:slideViewPr>
    <p:cSldViewPr snapToGrid="0">
      <p:cViewPr varScale="1">
        <p:scale>
          <a:sx n="111" d="100"/>
          <a:sy n="111" d="100"/>
        </p:scale>
        <p:origin x="102" y="210"/>
      </p:cViewPr>
      <p:guideLst>
        <p:guide orient="horz" pos="2208"/>
        <p:guide pos="390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microsoft.com/office/2015/10/relationships/revisionInfo" Target="revisionInfo.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81761733787294E-2"/>
          <c:y val="4.06047998826852E-2"/>
          <c:w val="0.92846001157750002"/>
          <c:h val="0.87885073357935195"/>
        </c:manualLayout>
      </c:layout>
      <c:lineChart>
        <c:grouping val="standard"/>
        <c:varyColors val="0"/>
        <c:ser>
          <c:idx val="0"/>
          <c:order val="0"/>
          <c:tx>
            <c:strRef>
              <c:f>Sheet1!$B$1</c:f>
              <c:strCache>
                <c:ptCount val="1"/>
                <c:pt idx="0">
                  <c:v>premium27_difference_2019</c:v>
                </c:pt>
              </c:strCache>
            </c:strRef>
          </c:tx>
          <c:spPr>
            <a:ln w="19050">
              <a:noFill/>
            </a:ln>
          </c:spPr>
          <c:marker>
            <c:symbol val="circle"/>
            <c:size val="12"/>
            <c:spPr>
              <a:solidFill>
                <a:schemeClr val="bg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DE</c:v>
                </c:pt>
                <c:pt idx="30">
                  <c:v>AZ</c:v>
                </c:pt>
                <c:pt idx="31">
                  <c:v>ME</c:v>
                </c:pt>
                <c:pt idx="32">
                  <c:v>NC</c:v>
                </c:pt>
                <c:pt idx="33">
                  <c:v>TN</c:v>
                </c:pt>
                <c:pt idx="34">
                  <c:v>UT</c:v>
                </c:pt>
                <c:pt idx="35">
                  <c:v>IA</c:v>
                </c:pt>
                <c:pt idx="36">
                  <c:v>AK</c:v>
                </c:pt>
                <c:pt idx="37">
                  <c:v>WY</c:v>
                </c:pt>
                <c:pt idx="38">
                  <c:v>NE</c:v>
                </c:pt>
              </c:strCache>
            </c:strRef>
          </c:cat>
          <c:val>
            <c:numRef>
              <c:f>Sheet1!$B$2:$B$40</c:f>
              <c:numCache>
                <c:formatCode>"$"#,##0</c:formatCode>
                <c:ptCount val="39"/>
                <c:pt idx="0">
                  <c:v>308.85600000000022</c:v>
                </c:pt>
                <c:pt idx="1">
                  <c:v>325.25790000000052</c:v>
                </c:pt>
                <c:pt idx="2">
                  <c:v>333.32060000000052</c:v>
                </c:pt>
                <c:pt idx="3">
                  <c:v>343.56720000000041</c:v>
                </c:pt>
                <c:pt idx="4">
                  <c:v>356.05830000000009</c:v>
                </c:pt>
                <c:pt idx="5">
                  <c:v>380.20350000000042</c:v>
                </c:pt>
                <c:pt idx="6">
                  <c:v>385.63500000000067</c:v>
                </c:pt>
                <c:pt idx="7">
                  <c:v>392.1840000000002</c:v>
                </c:pt>
                <c:pt idx="8">
                  <c:v>392.91430000000031</c:v>
                </c:pt>
                <c:pt idx="9">
                  <c:v>424.19460000000072</c:v>
                </c:pt>
                <c:pt idx="10">
                  <c:v>430.03200000000021</c:v>
                </c:pt>
                <c:pt idx="11">
                  <c:v>444.8400000000002</c:v>
                </c:pt>
                <c:pt idx="12">
                  <c:v>445.05460000000039</c:v>
                </c:pt>
                <c:pt idx="13">
                  <c:v>449.28000000000071</c:v>
                </c:pt>
                <c:pt idx="14">
                  <c:v>449.90700000000021</c:v>
                </c:pt>
                <c:pt idx="15">
                  <c:v>462.96600000000012</c:v>
                </c:pt>
                <c:pt idx="16">
                  <c:v>479.39000000000033</c:v>
                </c:pt>
                <c:pt idx="17">
                  <c:v>482.13600000000042</c:v>
                </c:pt>
                <c:pt idx="18">
                  <c:v>483.57300000000032</c:v>
                </c:pt>
                <c:pt idx="19">
                  <c:v>503.37700000000041</c:v>
                </c:pt>
                <c:pt idx="20">
                  <c:v>503.91420000000022</c:v>
                </c:pt>
                <c:pt idx="21">
                  <c:v>506.49160000000012</c:v>
                </c:pt>
                <c:pt idx="22">
                  <c:v>512.32330000000104</c:v>
                </c:pt>
                <c:pt idx="23">
                  <c:v>515.92800000000079</c:v>
                </c:pt>
                <c:pt idx="24">
                  <c:v>528.61800000000051</c:v>
                </c:pt>
                <c:pt idx="25">
                  <c:v>529.48800000000028</c:v>
                </c:pt>
                <c:pt idx="26">
                  <c:v>536.22290000000066</c:v>
                </c:pt>
                <c:pt idx="27">
                  <c:v>537.62850000000071</c:v>
                </c:pt>
                <c:pt idx="28">
                  <c:v>541.94900000000041</c:v>
                </c:pt>
                <c:pt idx="29">
                  <c:v>563.64000000000033</c:v>
                </c:pt>
                <c:pt idx="30">
                  <c:v>567.1200000000008</c:v>
                </c:pt>
                <c:pt idx="31">
                  <c:v>580.68900000000053</c:v>
                </c:pt>
                <c:pt idx="32">
                  <c:v>594.21750000000043</c:v>
                </c:pt>
                <c:pt idx="33">
                  <c:v>595.54200000000037</c:v>
                </c:pt>
                <c:pt idx="34">
                  <c:v>640.30800000000102</c:v>
                </c:pt>
                <c:pt idx="35">
                  <c:v>667.92520000000036</c:v>
                </c:pt>
                <c:pt idx="36">
                  <c:v>687.60000000000036</c:v>
                </c:pt>
                <c:pt idx="37">
                  <c:v>688.52800000000025</c:v>
                </c:pt>
                <c:pt idx="38">
                  <c:v>701.52600000000041</c:v>
                </c:pt>
              </c:numCache>
            </c:numRef>
          </c:val>
          <c:smooth val="0"/>
          <c:extLst xmlns:c16r2="http://schemas.microsoft.com/office/drawing/2015/06/chart">
            <c:ext xmlns:c16="http://schemas.microsoft.com/office/drawing/2014/chart" uri="{C3380CC4-5D6E-409C-BE32-E72D297353CC}">
              <c16:uniqueId val="{00000000-15B0-4717-BD72-2A8036A828FE}"/>
            </c:ext>
          </c:extLst>
        </c:ser>
        <c:ser>
          <c:idx val="1"/>
          <c:order val="1"/>
          <c:tx>
            <c:strRef>
              <c:f>Sheet1!$C$1</c:f>
              <c:strCache>
                <c:ptCount val="1"/>
                <c:pt idx="0">
                  <c:v>premium27_difference_2027</c:v>
                </c:pt>
              </c:strCache>
            </c:strRef>
          </c:tx>
          <c:spPr>
            <a:ln w="19050">
              <a:noFill/>
            </a:ln>
          </c:spPr>
          <c:marker>
            <c:symbol val="circle"/>
            <c:size val="12"/>
            <c:spPr>
              <a:solidFill>
                <a:schemeClr val="tx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DE</c:v>
                </c:pt>
                <c:pt idx="30">
                  <c:v>AZ</c:v>
                </c:pt>
                <c:pt idx="31">
                  <c:v>ME</c:v>
                </c:pt>
                <c:pt idx="32">
                  <c:v>NC</c:v>
                </c:pt>
                <c:pt idx="33">
                  <c:v>TN</c:v>
                </c:pt>
                <c:pt idx="34">
                  <c:v>UT</c:v>
                </c:pt>
                <c:pt idx="35">
                  <c:v>IA</c:v>
                </c:pt>
                <c:pt idx="36">
                  <c:v>AK</c:v>
                </c:pt>
                <c:pt idx="37">
                  <c:v>WY</c:v>
                </c:pt>
                <c:pt idx="38">
                  <c:v>NE</c:v>
                </c:pt>
              </c:strCache>
            </c:strRef>
          </c:cat>
          <c:val>
            <c:numRef>
              <c:f>Sheet1!$C$2:$C$40</c:f>
              <c:numCache>
                <c:formatCode>"$"#,##0</c:formatCode>
                <c:ptCount val="39"/>
                <c:pt idx="0">
                  <c:v>456.32097854691523</c:v>
                </c:pt>
                <c:pt idx="1">
                  <c:v>480.55405499039898</c:v>
                </c:pt>
                <c:pt idx="2">
                  <c:v>492.46633499703643</c:v>
                </c:pt>
                <c:pt idx="3">
                  <c:v>507.60522994736579</c:v>
                </c:pt>
                <c:pt idx="4">
                  <c:v>526.06027364128022</c:v>
                </c:pt>
                <c:pt idx="5">
                  <c:v>561.73373082265596</c:v>
                </c:pt>
                <c:pt idx="6">
                  <c:v>569.75853006559555</c:v>
                </c:pt>
                <c:pt idx="7">
                  <c:v>579.43438576697008</c:v>
                </c:pt>
                <c:pt idx="8">
                  <c:v>580.51337147756999</c:v>
                </c:pt>
                <c:pt idx="9">
                  <c:v>626.72862099592385</c:v>
                </c:pt>
                <c:pt idx="10">
                  <c:v>635.35311940349732</c:v>
                </c:pt>
                <c:pt idx="11">
                  <c:v>657.23127961512728</c:v>
                </c:pt>
                <c:pt idx="12">
                  <c:v>657.54834155336505</c:v>
                </c:pt>
                <c:pt idx="13">
                  <c:v>663.79118178555109</c:v>
                </c:pt>
                <c:pt idx="14">
                  <c:v>664.71754634880654</c:v>
                </c:pt>
                <c:pt idx="15">
                  <c:v>684.01163698924756</c:v>
                </c:pt>
                <c:pt idx="16">
                  <c:v>708.27736519803966</c:v>
                </c:pt>
                <c:pt idx="17">
                  <c:v>712.33445784668402</c:v>
                </c:pt>
                <c:pt idx="18">
                  <c:v>714.45756131940777</c:v>
                </c:pt>
                <c:pt idx="19">
                  <c:v>743.717088928208</c:v>
                </c:pt>
                <c:pt idx="20">
                  <c:v>744.51077799261145</c:v>
                </c:pt>
                <c:pt idx="21">
                  <c:v>748.31877165343303</c:v>
                </c:pt>
                <c:pt idx="22">
                  <c:v>756.93484856497707</c:v>
                </c:pt>
                <c:pt idx="23">
                  <c:v>762.2606322032052</c:v>
                </c:pt>
                <c:pt idx="24">
                  <c:v>781.00954178488803</c:v>
                </c:pt>
                <c:pt idx="25">
                  <c:v>782.29492802098321</c:v>
                </c:pt>
                <c:pt idx="26">
                  <c:v>792.24544268935915</c:v>
                </c:pt>
                <c:pt idx="27">
                  <c:v>794.32215406114938</c:v>
                </c:pt>
                <c:pt idx="28">
                  <c:v>800.70550030604045</c:v>
                </c:pt>
                <c:pt idx="29">
                  <c:v>832.75298633726754</c:v>
                </c:pt>
                <c:pt idx="30">
                  <c:v>837.89453128165405</c:v>
                </c:pt>
                <c:pt idx="31">
                  <c:v>857.94212419842574</c:v>
                </c:pt>
                <c:pt idx="32">
                  <c:v>877.92988016972777</c:v>
                </c:pt>
                <c:pt idx="33">
                  <c:v>879.88676990502802</c:v>
                </c:pt>
                <c:pt idx="34">
                  <c:v>946.02654030168753</c:v>
                </c:pt>
                <c:pt idx="35">
                  <c:v>986.82972278389855</c:v>
                </c:pt>
                <c:pt idx="36">
                  <c:v>1015.898363149361</c:v>
                </c:pt>
                <c:pt idx="37">
                  <c:v>1017.269441801196</c:v>
                </c:pt>
                <c:pt idx="38">
                  <c:v>1036.4734076595671</c:v>
                </c:pt>
              </c:numCache>
            </c:numRef>
          </c:val>
          <c:smooth val="0"/>
          <c:extLst xmlns:c16r2="http://schemas.microsoft.com/office/drawing/2015/06/chart">
            <c:ext xmlns:c16="http://schemas.microsoft.com/office/drawing/2014/chart" uri="{C3380CC4-5D6E-409C-BE32-E72D297353CC}">
              <c16:uniqueId val="{00000013-15B0-4717-BD72-2A8036A828FE}"/>
            </c:ext>
          </c:extLst>
        </c:ser>
        <c:dLbls>
          <c:showLegendKey val="0"/>
          <c:showVal val="0"/>
          <c:showCatName val="0"/>
          <c:showSerName val="0"/>
          <c:showPercent val="0"/>
          <c:showBubbleSize val="0"/>
        </c:dLbls>
        <c:dropLines>
          <c:spPr>
            <a:ln>
              <a:solidFill>
                <a:schemeClr val="tx1">
                  <a:lumMod val="15000"/>
                  <a:lumOff val="85000"/>
                </a:schemeClr>
              </a:solidFill>
            </a:ln>
          </c:spPr>
        </c:dropLines>
        <c:marker val="1"/>
        <c:smooth val="0"/>
        <c:axId val="343083432"/>
        <c:axId val="343084216"/>
      </c:lineChart>
      <c:catAx>
        <c:axId val="343083432"/>
        <c:scaling>
          <c:orientation val="minMax"/>
        </c:scaling>
        <c:delete val="0"/>
        <c:axPos val="b"/>
        <c:numFmt formatCode="General" sourceLinked="1"/>
        <c:majorTickMark val="none"/>
        <c:minorTickMark val="none"/>
        <c:tickLblPos val="nextTo"/>
        <c:txPr>
          <a:bodyPr rot="-60000000" vert="horz"/>
          <a:lstStyle/>
          <a:p>
            <a:pPr>
              <a:defRPr sz="1100">
                <a:solidFill>
                  <a:srgbClr val="4C515A"/>
                </a:solidFill>
                <a:latin typeface="Interface"/>
                <a:ea typeface="Tahoma" panose="020B0604030504040204" pitchFamily="34" charset="0"/>
                <a:cs typeface="Tahoma" panose="020B0604030504040204" pitchFamily="34" charset="0"/>
              </a:defRPr>
            </a:pPr>
            <a:endParaRPr lang="en-US"/>
          </a:p>
        </c:txPr>
        <c:crossAx val="343084216"/>
        <c:crosses val="autoZero"/>
        <c:auto val="1"/>
        <c:lblAlgn val="ctr"/>
        <c:lblOffset val="100"/>
        <c:noMultiLvlLbl val="0"/>
      </c:catAx>
      <c:valAx>
        <c:axId val="343084216"/>
        <c:scaling>
          <c:orientation val="minMax"/>
          <c:max val="1400"/>
          <c:min val="0"/>
        </c:scaling>
        <c:delete val="0"/>
        <c:axPos val="l"/>
        <c:numFmt formatCode="&quot;$&quot;#,##0" sourceLinked="1"/>
        <c:majorTickMark val="none"/>
        <c:minorTickMark val="none"/>
        <c:tickLblPos val="nextTo"/>
        <c:spPr>
          <a:ln>
            <a:noFill/>
          </a:ln>
        </c:spPr>
        <c:txPr>
          <a:bodyPr rot="-60000000" vert="horz"/>
          <a:lstStyle/>
          <a:p>
            <a:pPr>
              <a:defRPr sz="1400">
                <a:solidFill>
                  <a:srgbClr val="4C515A"/>
                </a:solidFill>
                <a:latin typeface="Interface"/>
              </a:defRPr>
            </a:pPr>
            <a:endParaRPr lang="en-US"/>
          </a:p>
        </c:txPr>
        <c:crossAx val="343083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1440" tIns="45720" rIns="91440" bIns="45720" rtlCol="0"/>
          <a:lstStyle>
            <a:lvl1pPr algn="r">
              <a:defRPr sz="1200"/>
            </a:lvl1pPr>
          </a:lstStyle>
          <a:p>
            <a:fld id="{58AC73FE-EF3D-4F98-94BD-41F07FF80D46}" type="datetimeFigureOut">
              <a:rPr lang="en-US" smtClean="0"/>
              <a:t>12/4/2017</a:t>
            </a:fld>
            <a:endParaRPr lang="en-US" dirty="0"/>
          </a:p>
        </p:txBody>
      </p:sp>
      <p:sp>
        <p:nvSpPr>
          <p:cNvPr id="4" name="Slide Image Placeholder 3"/>
          <p:cNvSpPr>
            <a:spLocks noGrp="1" noRot="1" noChangeAspect="1"/>
          </p:cNvSpPr>
          <p:nvPr>
            <p:ph type="sldImg" idx="2"/>
          </p:nvPr>
        </p:nvSpPr>
        <p:spPr>
          <a:xfrm>
            <a:off x="1427163" y="1155700"/>
            <a:ext cx="4156075" cy="31162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1440" tIns="45720" rIns="91440" bIns="45720" rtlCol="0" anchor="b"/>
          <a:lstStyle>
            <a:lvl1pPr algn="r">
              <a:defRPr sz="1200"/>
            </a:lvl1pPr>
          </a:lstStyle>
          <a:p>
            <a:fld id="{51AB348C-D61A-44CF-A3A2-D0A74EA72B01}" type="slidenum">
              <a:rPr lang="en-US" smtClean="0"/>
              <a:t>‹#›</a:t>
            </a:fld>
            <a:endParaRPr lang="en-US" dirty="0"/>
          </a:p>
        </p:txBody>
      </p:sp>
    </p:spTree>
    <p:extLst>
      <p:ext uri="{BB962C8B-B14F-4D97-AF65-F5344CB8AC3E}">
        <p14:creationId xmlns:p14="http://schemas.microsoft.com/office/powerpoint/2010/main" val="178381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1155700"/>
            <a:ext cx="4156075" cy="31162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573687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p:nvSpPr>
        <p:spPr>
          <a:xfrm>
            <a:off x="215517"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652029" y="3747675"/>
            <a:ext cx="6116216" cy="924375"/>
          </a:xfrm>
        </p:spPr>
        <p:txBody>
          <a:bodyPr>
            <a:normAutofit/>
          </a:bodyPr>
          <a:lstStyle>
            <a:lvl1pPr marL="0" indent="0">
              <a:lnSpc>
                <a:spcPct val="100000"/>
              </a:lnSpc>
              <a:buNone/>
              <a:defRPr sz="1088"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3600" b="1" spc="0" baseline="0">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652029" y="2858972"/>
            <a:ext cx="7133854" cy="493860"/>
          </a:xfrm>
        </p:spPr>
        <p:txBody>
          <a:bodyPr>
            <a:normAutofit/>
          </a:bodyPr>
          <a:lstStyle>
            <a:lvl1pPr marL="0" indent="0" algn="l">
              <a:lnSpc>
                <a:spcPct val="100000"/>
              </a:lnSpc>
              <a:buNone/>
              <a:defRPr sz="1650" spc="0" baseline="0">
                <a:solidFill>
                  <a:schemeClr val="bg1"/>
                </a:solidFill>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a:t>Insert sub text</a:t>
            </a:r>
          </a:p>
        </p:txBody>
      </p:sp>
      <p:sp>
        <p:nvSpPr>
          <p:cNvPr id="4" name="Rectangle 3"/>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40" name="Straight Connector 39"/>
          <p:cNvCxnSpPr/>
          <p:nvPr/>
        </p:nvCxnSpPr>
        <p:spPr>
          <a:xfrm>
            <a:off x="670584"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MWF Section 2 Photo - Green">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MWF Section 2 Photo - Purpl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MWF Section 3 Photo - Blu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sp>
        <p:nvSpPr>
          <p:cNvPr id="13" name="Rectangle 12"/>
          <p:cNvSpPr/>
          <p:nvPr/>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1">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cxnSp>
        <p:nvCxnSpPr>
          <p:cNvPr id="50" name="Straight Connector 49"/>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3 Photo - Orang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1"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2" name="Straight Connector 11"/>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3 Photo - Teal">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bg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MWF Section 3 Photo - Green">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4">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MWF Section 3 Photo - Purpl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5">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6"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1"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smtClean="0"/>
              <a:t>Drag picture to placeholder or click icon to add</a:t>
            </a:r>
            <a:endParaRPr lang="en-US" dirty="0"/>
          </a:p>
        </p:txBody>
      </p:sp>
      <p:sp>
        <p:nvSpPr>
          <p:cNvPr id="11" name="Text Placeholder 6"/>
          <p:cNvSpPr>
            <a:spLocks noGrp="1"/>
          </p:cNvSpPr>
          <p:nvPr>
            <p:ph type="body" sz="quarter" idx="20"/>
          </p:nvPr>
        </p:nvSpPr>
        <p:spPr>
          <a:xfrm>
            <a:off x="627436"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WMF Section 1 - Blue">
    <p:spTree>
      <p:nvGrpSpPr>
        <p:cNvPr id="1" name=""/>
        <p:cNvGrpSpPr/>
        <p:nvPr/>
      </p:nvGrpSpPr>
      <p:grpSpPr>
        <a:xfrm>
          <a:off x="0" y="0"/>
          <a:ext cx="0" cy="0"/>
          <a:chOff x="0" y="0"/>
          <a:chExt cx="0" cy="0"/>
        </a:xfrm>
      </p:grpSpPr>
      <p:sp>
        <p:nvSpPr>
          <p:cNvPr id="2" name="Rectangle 1"/>
          <p:cNvSpPr/>
          <p:nvPr/>
        </p:nvSpPr>
        <p:spPr>
          <a:xfrm>
            <a:off x="217055"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47"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7"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smtClean="0"/>
              <a:t>Drag picture to placeholder or click icon to add</a:t>
            </a:r>
            <a:endParaRPr lang="en-US" dirty="0"/>
          </a:p>
        </p:txBody>
      </p:sp>
      <p:sp>
        <p:nvSpPr>
          <p:cNvPr id="15"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2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6" name="Rectangle 35"/>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2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lumMod val="20000"/>
                    <a:lumOff val="80000"/>
                  </a:schemeClr>
                </a:solidFill>
                <a:latin typeface="+mn-lt"/>
              </a:rPr>
              <a:pPr algn="r"/>
              <a:t>‹#›</a:t>
            </a:fld>
            <a:endParaRPr lang="en-US" sz="675" dirty="0">
              <a:solidFill>
                <a:schemeClr val="accent2">
                  <a:lumMod val="20000"/>
                  <a:lumOff val="8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dirty="0">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dirty="0">
              <a:solidFill>
                <a:schemeClr val="bg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200">
                <a:solidFill>
                  <a:srgbClr val="4C515A"/>
                </a:solidFill>
              </a:defRPr>
            </a:lvl1pPr>
          </a:lstStyle>
          <a:p>
            <a:r>
              <a:rPr lang="en-US" smtClean="0"/>
              <a:t>Click icon to add chart</a:t>
            </a: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MWF Quote - Blu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5"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MWF Quote - Orang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2"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lumMod val="40000"/>
                    <a:lumOff val="60000"/>
                  </a:schemeClr>
                </a:solidFill>
                <a:latin typeface="+mn-lt"/>
              </a:rPr>
              <a:pPr algn="r"/>
              <a:t>‹#›</a:t>
            </a:fld>
            <a:endParaRPr lang="en-US" sz="675" dirty="0">
              <a:solidFill>
                <a:schemeClr val="accent2">
                  <a:lumMod val="40000"/>
                  <a:lumOff val="60000"/>
                </a:schemeClr>
              </a:solidFill>
              <a:latin typeface="+mn-lt"/>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17055"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9"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bg2">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0"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dirty="0">
              <a:solidFill>
                <a:schemeClr val="bg2">
                  <a:lumMod val="40000"/>
                  <a:lumOff val="60000"/>
                </a:schemeClr>
              </a:solidFill>
              <a:latin typeface="+mn-lt"/>
            </a:endParaRP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MWF Quote - Teal">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dirty="0">
              <a:solidFill>
                <a:schemeClr val="bg2">
                  <a:lumMod val="40000"/>
                  <a:lumOff val="60000"/>
                </a:schemeClr>
              </a:solidFill>
              <a:latin typeface="+mn-lt"/>
            </a:endParaRPr>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MWF Quote - Green">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4">
                    <a:lumMod val="40000"/>
                    <a:lumOff val="60000"/>
                  </a:schemeClr>
                </a:solidFill>
                <a:latin typeface="+mn-lt"/>
              </a:rPr>
              <a:pPr algn="r"/>
              <a:t>‹#›</a:t>
            </a:fld>
            <a:endParaRPr lang="en-US" sz="675" dirty="0">
              <a:solidFill>
                <a:schemeClr val="accent4">
                  <a:lumMod val="40000"/>
                  <a:lumOff val="60000"/>
                </a:schemeClr>
              </a:solidFill>
              <a:latin typeface="+mn-lt"/>
            </a:endParaRPr>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MWF Quote - Purpl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5">
                    <a:lumMod val="40000"/>
                    <a:lumOff val="60000"/>
                  </a:schemeClr>
                </a:solidFill>
                <a:latin typeface="+mn-lt"/>
              </a:rPr>
              <a:pPr algn="r"/>
              <a:t>‹#›</a:t>
            </a:fld>
            <a:endParaRPr lang="en-US" sz="675" dirty="0">
              <a:solidFill>
                <a:schemeClr val="accent5">
                  <a:lumMod val="40000"/>
                  <a:lumOff val="60000"/>
                </a:schemeClr>
              </a:solidFill>
              <a:latin typeface="+mn-lt"/>
            </a:endParaRPr>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FCC32F24-7750-4501-A982-02A110B7A7F5}" type="datetimeFigureOut">
              <a:rPr lang="en-US" smtClean="0"/>
              <a:t>12/4/2017</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2C45075-97E2-43D0-AE56-7B669CB38E27}" type="slidenum">
              <a:rPr lang="en-US" smtClean="0"/>
              <a:t>‹#›</a:t>
            </a:fld>
            <a:endParaRPr lang="en-US" dirty="0"/>
          </a:p>
        </p:txBody>
      </p:sp>
      <p:sp>
        <p:nvSpPr>
          <p:cNvPr id="6" name="TextBox 5"/>
          <p:cNvSpPr txBox="1"/>
          <p:nvPr userDrawn="1"/>
        </p:nvSpPr>
        <p:spPr>
          <a:xfrm>
            <a:off x="1709529" y="6368920"/>
            <a:ext cx="7434471" cy="408452"/>
          </a:xfrm>
          <a:prstGeom prst="rect">
            <a:avLst/>
          </a:prstGeom>
          <a:noFill/>
        </p:spPr>
        <p:txBody>
          <a:bodyPr wrap="square" lIns="0" tIns="0" rIns="0" bIns="0" rtlCol="0" anchor="b" anchorCtr="0">
            <a:noAutofit/>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675" dirty="0">
                <a:solidFill>
                  <a:srgbClr val="4C515A"/>
                </a:solidFill>
                <a:latin typeface="InterFace" charset="0"/>
                <a:ea typeface="InterFace" charset="0"/>
                <a:cs typeface="InterFace" charset="0"/>
              </a:rPr>
              <a:t>Source: S. R. Collins, M. Z. </a:t>
            </a:r>
            <a:r>
              <a:rPr lang="en-US" sz="675" dirty="0" err="1">
                <a:solidFill>
                  <a:srgbClr val="4C515A"/>
                </a:solidFill>
                <a:latin typeface="InterFace" charset="0"/>
                <a:ea typeface="InterFace" charset="0"/>
                <a:cs typeface="InterFace" charset="0"/>
              </a:rPr>
              <a:t>Gunja</a:t>
            </a:r>
            <a:r>
              <a:rPr lang="en-US" sz="675" dirty="0">
                <a:solidFill>
                  <a:srgbClr val="4C515A"/>
                </a:solidFill>
                <a:latin typeface="InterFace" charset="0"/>
                <a:ea typeface="InterFace" charset="0"/>
                <a:cs typeface="InterFace" charset="0"/>
              </a:rPr>
              <a:t>, and H. K. </a:t>
            </a:r>
            <a:r>
              <a:rPr lang="en-US" sz="675" dirty="0" err="1">
                <a:solidFill>
                  <a:srgbClr val="4C515A"/>
                </a:solidFill>
                <a:latin typeface="InterFace" charset="0"/>
                <a:ea typeface="InterFace" charset="0"/>
                <a:cs typeface="InterFace" charset="0"/>
              </a:rPr>
              <a:t>Bhupal</a:t>
            </a:r>
            <a:r>
              <a:rPr lang="en-US" sz="675" dirty="0">
                <a:solidFill>
                  <a:srgbClr val="4C515A"/>
                </a:solidFill>
                <a:latin typeface="InterFace" charset="0"/>
                <a:ea typeface="InterFace" charset="0"/>
                <a:cs typeface="InterFace" charset="0"/>
              </a:rPr>
              <a:t>, “Senate Tax Bill Results in Premium Increases for Many Who Buy Their Own Coverage; Wealthiest to Benefit Most from Any Offsets from Tax Cuts,” </a:t>
            </a:r>
            <a:r>
              <a:rPr lang="en-US" sz="675" i="1" dirty="0">
                <a:solidFill>
                  <a:srgbClr val="4C515A"/>
                </a:solidFill>
                <a:latin typeface="InterFace" charset="0"/>
                <a:ea typeface="InterFace" charset="0"/>
                <a:cs typeface="InterFace" charset="0"/>
              </a:rPr>
              <a:t>To the Point,</a:t>
            </a:r>
            <a:r>
              <a:rPr lang="en-US" sz="675" dirty="0">
                <a:solidFill>
                  <a:srgbClr val="4C515A"/>
                </a:solidFill>
                <a:latin typeface="InterFace" charset="0"/>
                <a:ea typeface="InterFace" charset="0"/>
                <a:cs typeface="InterFace" charset="0"/>
              </a:rPr>
              <a:t> </a:t>
            </a:r>
            <a:br>
              <a:rPr lang="en-US" sz="675" dirty="0">
                <a:solidFill>
                  <a:srgbClr val="4C515A"/>
                </a:solidFill>
                <a:latin typeface="InterFace" charset="0"/>
                <a:ea typeface="InterFace" charset="0"/>
                <a:cs typeface="InterFace" charset="0"/>
              </a:rPr>
            </a:br>
            <a:r>
              <a:rPr lang="en-US" sz="675" dirty="0">
                <a:solidFill>
                  <a:srgbClr val="4C515A"/>
                </a:solidFill>
                <a:latin typeface="InterFace" charset="0"/>
                <a:ea typeface="InterFace" charset="0"/>
                <a:cs typeface="InterFace" charset="0"/>
              </a:rPr>
              <a:t>The Commonwealth Fund, Nov.</a:t>
            </a:r>
            <a:r>
              <a:rPr lang="en-US" sz="675" baseline="0" dirty="0">
                <a:solidFill>
                  <a:srgbClr val="4C515A"/>
                </a:solidFill>
                <a:latin typeface="InterFace" charset="0"/>
                <a:ea typeface="InterFace" charset="0"/>
                <a:cs typeface="InterFace" charset="0"/>
              </a:rPr>
              <a:t> 21,</a:t>
            </a:r>
            <a:r>
              <a:rPr lang="en-US" sz="675" dirty="0">
                <a:solidFill>
                  <a:srgbClr val="4C515A"/>
                </a:solidFill>
                <a:latin typeface="InterFace" charset="0"/>
                <a:ea typeface="InterFace" charset="0"/>
                <a:cs typeface="InterFace" charset="0"/>
              </a:rPr>
              <a:t> 2017.</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26622" y="6345324"/>
            <a:ext cx="1476409" cy="469126"/>
          </a:xfrm>
          <a:prstGeom prst="rect">
            <a:avLst/>
          </a:prstGeom>
        </p:spPr>
      </p:pic>
      <p:cxnSp>
        <p:nvCxnSpPr>
          <p:cNvPr id="8" name="Straight Connector 7"/>
          <p:cNvCxnSpPr>
            <a:cxnSpLocks/>
          </p:cNvCxnSpPr>
          <p:nvPr userDrawn="1"/>
        </p:nvCxnSpPr>
        <p:spPr>
          <a:xfrm flipH="1">
            <a:off x="53625" y="6309320"/>
            <a:ext cx="9018270"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2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4">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4">
                    <a:lumMod val="40000"/>
                    <a:lumOff val="60000"/>
                  </a:schemeClr>
                </a:solidFill>
                <a:latin typeface="+mn-lt"/>
              </a:rPr>
              <a:pPr algn="r"/>
              <a:t>‹#›</a:t>
            </a:fld>
            <a:endParaRPr lang="en-US" sz="675" dirty="0">
              <a:solidFill>
                <a:schemeClr val="accent4">
                  <a:lumMod val="40000"/>
                  <a:lumOff val="6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 name="Rectangle 2"/>
          <p:cNvSpPr/>
          <p:nvPr/>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5">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5">
                    <a:lumMod val="40000"/>
                    <a:lumOff val="60000"/>
                  </a:schemeClr>
                </a:solidFill>
                <a:latin typeface="+mn-lt"/>
              </a:rPr>
              <a:pPr algn="r"/>
              <a:t>‹#›</a:t>
            </a:fld>
            <a:endParaRPr lang="en-US" sz="675" dirty="0">
              <a:solidFill>
                <a:schemeClr val="accent5">
                  <a:lumMod val="40000"/>
                  <a:lumOff val="60000"/>
                </a:schemeClr>
              </a:solidFill>
              <a:latin typeface="+mn-lt"/>
            </a:endParaRPr>
          </a:p>
        </p:txBody>
      </p:sp>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MWF Section 2 Photo - Blu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MWF Section 2 Photo - Orang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MWF Section 2 Photo - Teal">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3633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5" r:id="rId44"/>
  </p:sldLayoutIdLst>
  <p:txStyles>
    <p:titleStyle>
      <a:lvl1pPr algn="ctr" defTabSz="685784" rtl="0" eaLnBrk="1" latinLnBrk="0" hangingPunct="1">
        <a:lnSpc>
          <a:spcPct val="86000"/>
        </a:lnSpc>
        <a:spcBef>
          <a:spcPct val="0"/>
        </a:spcBef>
        <a:buNone/>
        <a:defRPr sz="1575" kern="800" spc="-30">
          <a:solidFill>
            <a:schemeClr val="tx1"/>
          </a:solidFill>
          <a:latin typeface="+mj-lt"/>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kern="800" spc="-8">
          <a:solidFill>
            <a:schemeClr val="tx1"/>
          </a:solidFill>
          <a:latin typeface="+mn-lt"/>
          <a:ea typeface="+mn-ea"/>
          <a:cs typeface="+mn-cs"/>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1591093791"/>
              </p:ext>
            </p:extLst>
          </p:nvPr>
        </p:nvGraphicFramePr>
        <p:xfrm>
          <a:off x="276045" y="1233578"/>
          <a:ext cx="8497019" cy="4088920"/>
        </p:xfrm>
        <a:graphic>
          <a:graphicData uri="http://schemas.openxmlformats.org/drawingml/2006/chart">
            <c:chart xmlns:c="http://schemas.openxmlformats.org/drawingml/2006/chart" xmlns:r="http://schemas.openxmlformats.org/officeDocument/2006/relationships" r:id="rId3"/>
          </a:graphicData>
        </a:graphic>
      </p:graphicFrame>
      <p:sp>
        <p:nvSpPr>
          <p:cNvPr id="13" name="Oval 12"/>
          <p:cNvSpPr/>
          <p:nvPr/>
        </p:nvSpPr>
        <p:spPr bwMode="gray">
          <a:xfrm>
            <a:off x="1275959" y="1438665"/>
            <a:ext cx="137140" cy="13716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825" dirty="0">
              <a:solidFill>
                <a:prstClr val="white"/>
              </a:solidFill>
            </a:endParaRPr>
          </a:p>
        </p:txBody>
      </p:sp>
      <p:sp>
        <p:nvSpPr>
          <p:cNvPr id="15" name="TextBox 14"/>
          <p:cNvSpPr txBox="1"/>
          <p:nvPr/>
        </p:nvSpPr>
        <p:spPr bwMode="gray">
          <a:xfrm>
            <a:off x="1429406" y="1724169"/>
            <a:ext cx="1978028" cy="400110"/>
          </a:xfrm>
          <a:prstGeom prst="rect">
            <a:avLst/>
          </a:prstGeom>
          <a:noFill/>
        </p:spPr>
        <p:txBody>
          <a:bodyPr wrap="square" rtlCol="0">
            <a:spAutoFit/>
          </a:bodyPr>
          <a:lstStyle/>
          <a:p>
            <a:r>
              <a:rPr lang="en-US" sz="1000" dirty="0">
                <a:solidFill>
                  <a:srgbClr val="4C515A"/>
                </a:solidFill>
                <a:latin typeface="Interface"/>
                <a:ea typeface="Tahoma" panose="020B0604030504040204" pitchFamily="34" charset="0"/>
                <a:cs typeface="Tahoma" panose="020B0604030504040204" pitchFamily="34" charset="0"/>
              </a:rPr>
              <a:t>Additional amount spent </a:t>
            </a:r>
            <a:r>
              <a:rPr lang="en-US" sz="1000">
                <a:solidFill>
                  <a:srgbClr val="4C515A"/>
                </a:solidFill>
                <a:latin typeface="Interface"/>
                <a:ea typeface="Tahoma" panose="020B0604030504040204" pitchFamily="34" charset="0"/>
                <a:cs typeface="Tahoma" panose="020B0604030504040204" pitchFamily="34" charset="0"/>
              </a:rPr>
              <a:t>in </a:t>
            </a:r>
            <a:br>
              <a:rPr lang="en-US" sz="1000">
                <a:solidFill>
                  <a:srgbClr val="4C515A"/>
                </a:solidFill>
                <a:latin typeface="Interface"/>
                <a:ea typeface="Tahoma" panose="020B0604030504040204" pitchFamily="34" charset="0"/>
                <a:cs typeface="Tahoma" panose="020B0604030504040204" pitchFamily="34" charset="0"/>
              </a:rPr>
            </a:br>
            <a:r>
              <a:rPr lang="en-US" sz="1000">
                <a:solidFill>
                  <a:srgbClr val="4C515A"/>
                </a:solidFill>
                <a:latin typeface="Interface"/>
                <a:ea typeface="Tahoma" panose="020B0604030504040204" pitchFamily="34" charset="0"/>
                <a:cs typeface="Tahoma" panose="020B0604030504040204" pitchFamily="34" charset="0"/>
              </a:rPr>
              <a:t>annual </a:t>
            </a:r>
            <a:r>
              <a:rPr lang="en-US" sz="1000" dirty="0">
                <a:solidFill>
                  <a:srgbClr val="4C515A"/>
                </a:solidFill>
                <a:latin typeface="Interface"/>
                <a:ea typeface="Tahoma" panose="020B0604030504040204" pitchFamily="34" charset="0"/>
                <a:cs typeface="Tahoma" panose="020B0604030504040204" pitchFamily="34" charset="0"/>
              </a:rPr>
              <a:t>premiums in 2019</a:t>
            </a:r>
          </a:p>
        </p:txBody>
      </p:sp>
      <p:sp>
        <p:nvSpPr>
          <p:cNvPr id="16" name="Oval 15"/>
          <p:cNvSpPr/>
          <p:nvPr/>
        </p:nvSpPr>
        <p:spPr bwMode="gray">
          <a:xfrm>
            <a:off x="1275959" y="1828163"/>
            <a:ext cx="137160" cy="13716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2" name="TextBox 11"/>
          <p:cNvSpPr txBox="1"/>
          <p:nvPr/>
        </p:nvSpPr>
        <p:spPr>
          <a:xfrm>
            <a:off x="276045" y="827116"/>
            <a:ext cx="8497019" cy="430887"/>
          </a:xfrm>
          <a:prstGeom prst="rect">
            <a:avLst/>
          </a:prstGeom>
          <a:noFill/>
        </p:spPr>
        <p:txBody>
          <a:bodyPr wrap="square" rtlCol="0">
            <a:spAutoFit/>
          </a:bodyPr>
          <a:lstStyle/>
          <a:p>
            <a:r>
              <a:rPr lang="en-US" sz="1100" i="1" dirty="0">
                <a:solidFill>
                  <a:srgbClr val="4C515A"/>
                </a:solidFill>
                <a:latin typeface="Interface"/>
              </a:rPr>
              <a:t>Additional amount spent in annual premiums if the Affordable Care Act individual mandate is repealed, based on a 27-year-old’s premium for the lowest-cost silver plan*</a:t>
            </a:r>
          </a:p>
        </p:txBody>
      </p:sp>
      <p:sp>
        <p:nvSpPr>
          <p:cNvPr id="17" name="Title 3"/>
          <p:cNvSpPr>
            <a:spLocks noGrp="1"/>
          </p:cNvSpPr>
          <p:nvPr>
            <p:ph type="title"/>
          </p:nvPr>
        </p:nvSpPr>
        <p:spPr>
          <a:xfrm>
            <a:off x="276045" y="173769"/>
            <a:ext cx="8591910" cy="685800"/>
          </a:xfrm>
        </p:spPr>
        <p:txBody>
          <a:bodyPr anchor="t" anchorCtr="0">
            <a:normAutofit/>
          </a:bodyPr>
          <a:lstStyle/>
          <a:p>
            <a:r>
              <a:rPr lang="en-US" sz="2000" dirty="0">
                <a:solidFill>
                  <a:srgbClr val="4C515A"/>
                </a:solidFill>
                <a:latin typeface="Berlingske Serif Text" charset="0"/>
                <a:ea typeface="Berlingske Serif Text" charset="0"/>
                <a:cs typeface="Berlingske Serif Text" charset="0"/>
              </a:rPr>
              <a:t>Additional Amount Spent in Annual Premiums Due to Repeal of Individual Mandate for a 27-Year-Old, 2019 and 2027</a:t>
            </a:r>
          </a:p>
        </p:txBody>
      </p:sp>
      <p:sp>
        <p:nvSpPr>
          <p:cNvPr id="19" name="TextBox 18"/>
          <p:cNvSpPr txBox="1"/>
          <p:nvPr/>
        </p:nvSpPr>
        <p:spPr>
          <a:xfrm>
            <a:off x="0" y="5457809"/>
            <a:ext cx="9121140" cy="830997"/>
          </a:xfrm>
          <a:prstGeom prst="rect">
            <a:avLst/>
          </a:prstGeom>
          <a:noFill/>
        </p:spPr>
        <p:txBody>
          <a:bodyPr wrap="square" rtlCol="0" anchor="b" anchorCtr="0">
            <a:spAutoFit/>
          </a:bodyPr>
          <a:lstStyle/>
          <a:p>
            <a:pPr>
              <a:defRPr/>
            </a:pPr>
            <a:r>
              <a:rPr lang="en-US" sz="800" dirty="0">
                <a:solidFill>
                  <a:srgbClr val="4C515A"/>
                </a:solidFill>
                <a:latin typeface="Interface"/>
              </a:rPr>
              <a:t>Notes: * We estimate the additional amount spent in annual premiums in 2019 and 2027 using 2018 premium data as </a:t>
            </a:r>
            <a:r>
              <a:rPr lang="en-US" sz="800" dirty="0">
                <a:solidFill>
                  <a:srgbClr val="4C515A"/>
                </a:solidFill>
                <a:latin typeface="Interface"/>
              </a:rPr>
              <a:t>the </a:t>
            </a:r>
            <a:r>
              <a:rPr lang="en-US" sz="800" dirty="0">
                <a:solidFill>
                  <a:srgbClr val="4C515A"/>
                </a:solidFill>
                <a:latin typeface="Interface"/>
              </a:rPr>
              <a:t>baseline. The 2018 state premiums are the average of </a:t>
            </a:r>
            <a:r>
              <a:rPr lang="en-US" sz="800" dirty="0">
                <a:solidFill>
                  <a:srgbClr val="4C515A"/>
                </a:solidFill>
                <a:latin typeface="Interface"/>
              </a:rPr>
              <a:t>the lowest-cost </a:t>
            </a:r>
            <a:r>
              <a:rPr lang="en-US" sz="800" dirty="0">
                <a:solidFill>
                  <a:srgbClr val="4C515A"/>
                </a:solidFill>
                <a:latin typeface="Interface"/>
              </a:rPr>
              <a:t>silver plan in each rating area, unless the lowest-cost gold plan in the rating area has a lower premium than the lowest-cost silver plan. This analysis is limited to the 39 states that use the </a:t>
            </a:r>
            <a:r>
              <a:rPr lang="en-US" sz="800" dirty="0">
                <a:solidFill>
                  <a:srgbClr val="4C515A"/>
                </a:solidFill>
                <a:latin typeface="Interface"/>
              </a:rPr>
              <a:t>federally facilitated </a:t>
            </a:r>
            <a:r>
              <a:rPr lang="en-US" sz="800" dirty="0">
                <a:solidFill>
                  <a:srgbClr val="4C515A"/>
                </a:solidFill>
                <a:latin typeface="Interface"/>
              </a:rPr>
              <a:t>marketplace. We assume premiums will increase by 5% annually under current law starting in 2020 as projected by CBO. We look at the difference between CBO’s projection of what premiums would look like under current law and what premiums would look like if the Senate bill passes: if the individual mandate is repealed, CBO estimates that premiums would be 10% higher than the baseline estimates in most years of the decade. We assume premiums will be 10% above the baseline in each year 2019–2027.</a:t>
            </a:r>
          </a:p>
          <a:p>
            <a:r>
              <a:rPr lang="en-US" sz="800" dirty="0">
                <a:solidFill>
                  <a:srgbClr val="4C515A"/>
                </a:solidFill>
                <a:latin typeface="Interface"/>
              </a:rPr>
              <a:t>Data: Data.Healthcare.gov Plan Year 2018 Individual Medical Coverage Landscape.</a:t>
            </a:r>
          </a:p>
        </p:txBody>
      </p:sp>
      <p:sp>
        <p:nvSpPr>
          <p:cNvPr id="20" name="TextBox 19"/>
          <p:cNvSpPr txBox="1"/>
          <p:nvPr/>
        </p:nvSpPr>
        <p:spPr bwMode="gray">
          <a:xfrm>
            <a:off x="1429405" y="1325855"/>
            <a:ext cx="2019155" cy="400110"/>
          </a:xfrm>
          <a:prstGeom prst="rect">
            <a:avLst/>
          </a:prstGeom>
          <a:noFill/>
        </p:spPr>
        <p:txBody>
          <a:bodyPr wrap="square" rtlCol="0">
            <a:spAutoFit/>
          </a:bodyPr>
          <a:lstStyle/>
          <a:p>
            <a:r>
              <a:rPr lang="en-US" sz="1000" dirty="0">
                <a:solidFill>
                  <a:srgbClr val="4C515A"/>
                </a:solidFill>
                <a:latin typeface="Interface"/>
                <a:ea typeface="Tahoma" panose="020B0604030504040204" pitchFamily="34" charset="0"/>
                <a:cs typeface="Tahoma" panose="020B0604030504040204" pitchFamily="34" charset="0"/>
              </a:rPr>
              <a:t>Additional amount spent in </a:t>
            </a:r>
            <a:br>
              <a:rPr lang="en-US" sz="1000" dirty="0">
                <a:solidFill>
                  <a:srgbClr val="4C515A"/>
                </a:solidFill>
                <a:latin typeface="Interface"/>
                <a:ea typeface="Tahoma" panose="020B0604030504040204" pitchFamily="34" charset="0"/>
                <a:cs typeface="Tahoma" panose="020B0604030504040204" pitchFamily="34" charset="0"/>
              </a:rPr>
            </a:br>
            <a:r>
              <a:rPr lang="en-US" sz="1000" dirty="0">
                <a:solidFill>
                  <a:srgbClr val="4C515A"/>
                </a:solidFill>
                <a:latin typeface="Interface"/>
                <a:ea typeface="Tahoma" panose="020B0604030504040204" pitchFamily="34" charset="0"/>
                <a:cs typeface="Tahoma" panose="020B0604030504040204" pitchFamily="34" charset="0"/>
              </a:rPr>
              <a:t>annual premiums in 2027</a:t>
            </a:r>
          </a:p>
        </p:txBody>
      </p:sp>
    </p:spTree>
    <p:extLst>
      <p:ext uri="{BB962C8B-B14F-4D97-AF65-F5344CB8AC3E}">
        <p14:creationId xmlns:p14="http://schemas.microsoft.com/office/powerpoint/2010/main" val="1241226666"/>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CMWF_Template_Apr2017</Template>
  <TotalTime>871</TotalTime>
  <Words>232</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Berlingske Serif Text</vt:lpstr>
      <vt:lpstr>Calibri</vt:lpstr>
      <vt:lpstr>Georgia</vt:lpstr>
      <vt:lpstr>Interface</vt:lpstr>
      <vt:lpstr>Interface</vt:lpstr>
      <vt:lpstr>Open Sans Light</vt:lpstr>
      <vt:lpstr>Tahoma</vt:lpstr>
      <vt:lpstr>Trebuchet MS</vt:lpstr>
      <vt:lpstr>1_Office Theme</vt:lpstr>
      <vt:lpstr>Additional Amount Spent in Annual Premiums Due to Repeal of Individual Mandate for a 27-Year-Old, 2019 and 2027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Additional Amount Spent in Annual Premiums Over 10-Year Period For a 27-year old, 2018-2027</dc:title>
  <dc:creator>Munira Gunja</dc:creator>
  <cp:lastModifiedBy>Samantha Chase</cp:lastModifiedBy>
  <cp:revision>181</cp:revision>
  <cp:lastPrinted>2017-11-20T21:20:49Z</cp:lastPrinted>
  <dcterms:created xsi:type="dcterms:W3CDTF">2017-11-15T19:42:30Z</dcterms:created>
  <dcterms:modified xsi:type="dcterms:W3CDTF">2017-12-04T15:19:34Z</dcterms:modified>
</cp:coreProperties>
</file>