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0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91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High-need, isolated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BA210E1-9477-4A01-837C-B551AA82991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24-4F50-B8F9-6A45A9DF985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9FCAC35-9F20-4622-8EB5-1522A87001A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80-4E8B-91B9-888F61F0FF4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3E81C5D-9DCA-4887-ABAD-FFEE33D7B4C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880-4E8B-91B9-888F61F0FF4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095F651-1566-4FE7-B437-A9FABD4A104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80-4E8B-91B9-888F61F0FF4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care: no transportation</c:v>
                </c:pt>
                <c:pt idx="1">
                  <c:v>Delayed care: office not open when you could get there</c:v>
                </c:pt>
                <c:pt idx="2">
                  <c:v>Delayed care: could not get appointment soon enough</c:v>
                </c:pt>
                <c:pt idx="3">
                  <c:v>Delayed care: any reason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</c:v>
                </c:pt>
                <c:pt idx="1">
                  <c:v>31</c:v>
                </c:pt>
                <c:pt idx="2">
                  <c:v>39</c:v>
                </c:pt>
                <c:pt idx="3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need, not isolated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care: no transportation</c:v>
                </c:pt>
                <c:pt idx="1">
                  <c:v>Delayed care: office not open when you could get there</c:v>
                </c:pt>
                <c:pt idx="2">
                  <c:v>Delayed care: could not get appointment soon enough</c:v>
                </c:pt>
                <c:pt idx="3">
                  <c:v>Delayed care: any reason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24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20149070415418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BD67A9A-D11F-4ED5-846C-B568E80A77BC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0-4E8B-91B9-888F61F0FF4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care: no transportation</c:v>
                </c:pt>
                <c:pt idx="1">
                  <c:v>Delayed care: office not open when you could get there</c:v>
                </c:pt>
                <c:pt idx="2">
                  <c:v>Delayed care: could not get appointment soon enough</c:v>
                </c:pt>
                <c:pt idx="3">
                  <c:v>Delayed care: any reason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5123720"/>
        <c:axId val="325125680"/>
      </c:barChart>
      <c:catAx>
        <c:axId val="32512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25680"/>
        <c:crosses val="autoZero"/>
        <c:auto val="1"/>
        <c:lblAlgn val="ctr"/>
        <c:lblOffset val="100"/>
        <c:noMultiLvlLbl val="0"/>
      </c:catAx>
      <c:valAx>
        <c:axId val="3251256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23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720803635267801E-2"/>
          <c:y val="0.101570245807102"/>
          <c:w val="0.70760195618927102"/>
          <c:h val="5.735859858625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C. Lewis, T. Shah, and M. K. Abrams, “Sick and</a:t>
            </a:r>
            <a:r>
              <a:rPr lang="en-US" sz="900" baseline="0" dirty="0" smtClean="0">
                <a:solidFill>
                  <a:schemeClr val="tx1"/>
                </a:solidFill>
              </a:rPr>
              <a:t> Alone: High-Need, Socially Isolated Adults Have More Problems, but Less Support,” </a:t>
            </a:r>
            <a:r>
              <a:rPr lang="en-US" sz="900" i="1" baseline="0" dirty="0" smtClean="0">
                <a:solidFill>
                  <a:schemeClr val="tx1"/>
                </a:solidFill>
              </a:rPr>
              <a:t>To the Point</a:t>
            </a:r>
            <a:r>
              <a:rPr lang="en-US" sz="900" i="0" baseline="0" dirty="0" smtClean="0">
                <a:solidFill>
                  <a:schemeClr val="tx1"/>
                </a:solidFill>
              </a:rPr>
              <a:t>, The Commonwealth Fund, Jan. 12, 2018. 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High-Need, Isolated Adults Are More Likely to Have Greater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Barriers </a:t>
            </a:r>
            <a:r>
              <a:rPr lang="en-US" dirty="0"/>
              <a:t>to Care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Significantly different from high-need, not isolated adults at the p&lt;0.01 level.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="" xmlns:a16="http://schemas.microsoft.com/office/drawing/2014/main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2023557"/>
              </p:ext>
            </p:extLst>
          </p:nvPr>
        </p:nvGraphicFramePr>
        <p:xfrm>
          <a:off x="392659" y="1372760"/>
          <a:ext cx="8376203" cy="4274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25776457-7FF9-433B-89C0-B56932EB3189}"/>
              </a:ext>
            </a:extLst>
          </p:cNvPr>
          <p:cNvCxnSpPr>
            <a:cxnSpLocks/>
          </p:cNvCxnSpPr>
          <p:nvPr/>
        </p:nvCxnSpPr>
        <p:spPr>
          <a:xfrm>
            <a:off x="6769351" y="1773663"/>
            <a:ext cx="0" cy="3657600"/>
          </a:xfrm>
          <a:prstGeom prst="line">
            <a:avLst/>
          </a:prstGeom>
          <a:ln w="12700">
            <a:solidFill>
              <a:srgbClr val="868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4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22378</TotalTime>
  <Words>55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Tahoma</vt:lpstr>
      <vt:lpstr>1_Office Theme</vt:lpstr>
      <vt:lpstr>High-Need, Isolated Adults Are More Likely to Have Greater  Barriers to Care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327</cp:revision>
  <cp:lastPrinted>2017-12-13T21:46:22Z</cp:lastPrinted>
  <dcterms:created xsi:type="dcterms:W3CDTF">2017-09-29T22:03:34Z</dcterms:created>
  <dcterms:modified xsi:type="dcterms:W3CDTF">2018-01-12T20:33:33Z</dcterms:modified>
  <cp:category/>
</cp:coreProperties>
</file>