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</p:sldMasterIdLst>
  <p:notesMasterIdLst>
    <p:notesMasterId r:id="rId4"/>
  </p:notesMasterIdLst>
  <p:sldIdLst>
    <p:sldId id="257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GER</c:v>
                </c:pt>
                <c:pt idx="2">
                  <c:v>NETH</c:v>
                </c:pt>
                <c:pt idx="3">
                  <c:v>SWE</c:v>
                </c:pt>
                <c:pt idx="4">
                  <c:v>NOR</c:v>
                </c:pt>
                <c:pt idx="5">
                  <c:v>AUS</c:v>
                </c:pt>
                <c:pt idx="6">
                  <c:v>CAN</c:v>
                </c:pt>
                <c:pt idx="7">
                  <c:v>FRA</c:v>
                </c:pt>
                <c:pt idx="8">
                  <c:v>NZ</c:v>
                </c:pt>
                <c:pt idx="9">
                  <c:v>SWIZ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6.6</c:v>
                </c:pt>
                <c:pt idx="1">
                  <c:v>6.99</c:v>
                </c:pt>
                <c:pt idx="2">
                  <c:v>7.87</c:v>
                </c:pt>
                <c:pt idx="3">
                  <c:v>8.3800000000000008</c:v>
                </c:pt>
                <c:pt idx="4">
                  <c:v>9.5299999999999994</c:v>
                </c:pt>
                <c:pt idx="5">
                  <c:v>14</c:v>
                </c:pt>
                <c:pt idx="6">
                  <c:v>16.41</c:v>
                </c:pt>
                <c:pt idx="7">
                  <c:v>17.100000000000001</c:v>
                </c:pt>
                <c:pt idx="8">
                  <c:v>18.36</c:v>
                </c:pt>
                <c:pt idx="9">
                  <c:v>22.46</c:v>
                </c:pt>
                <c:pt idx="10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32088384"/>
        <c:axId val="332089952"/>
      </c:barChart>
      <c:catAx>
        <c:axId val="33208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2089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2089952"/>
        <c:scaling>
          <c:orientation val="minMax"/>
          <c:max val="6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2088384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1AEB4FE8-58D1-47D0-9D78-3484A035220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C0E0CF58-6EE3-47C6-AAC8-A5FD83EB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0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08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6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-1695"/>
            <a:ext cx="9144000" cy="968671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905" y="64096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0F9DB24-4B37-415E-84CA-B7C77B2CE7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0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304" y="29041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483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Cost-Related Access Barriers </a:t>
            </a:r>
            <a:br>
              <a:rPr lang="en-US" sz="2800" b="1" dirty="0" smtClean="0"/>
            </a:br>
            <a:r>
              <a:rPr lang="en-US" sz="2800" b="1" dirty="0" smtClean="0"/>
              <a:t>in the Past Year 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66948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Percent*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7159" y="6120979"/>
            <a:ext cx="657309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*Had </a:t>
            </a:r>
            <a:r>
              <a:rPr lang="en-US" sz="11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medical problem but did not visit doctor; </a:t>
            </a: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skipped </a:t>
            </a:r>
            <a:r>
              <a:rPr lang="en-US" sz="11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medical test, treatment or follow up recommended by doctor; </a:t>
            </a: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and/or did </a:t>
            </a:r>
            <a:r>
              <a:rPr lang="en-US" sz="11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 fill prescription or skipped doses</a:t>
            </a:r>
          </a:p>
        </p:txBody>
      </p:sp>
    </p:spTree>
    <p:extLst>
      <p:ext uri="{BB962C8B-B14F-4D97-AF65-F5344CB8AC3E}">
        <p14:creationId xmlns:p14="http://schemas.microsoft.com/office/powerpoint/2010/main" val="22913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34CFEA-CDAC-4808-B312-2C73CADCD12F}" vid="{10D079B2-7A8E-4FAD-A1F0-D1FFB17C27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</TotalTime>
  <Words>45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Lato</vt:lpstr>
      <vt:lpstr>Office Theme</vt:lpstr>
      <vt:lpstr>Custom Design</vt:lpstr>
      <vt:lpstr>Cost-Related Access Barriers  in the Past Year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Aisha Gomez</cp:lastModifiedBy>
  <cp:revision>298</cp:revision>
  <cp:lastPrinted>2016-11-07T17:52:18Z</cp:lastPrinted>
  <dcterms:created xsi:type="dcterms:W3CDTF">2016-05-18T13:02:30Z</dcterms:created>
  <dcterms:modified xsi:type="dcterms:W3CDTF">2017-06-16T14:02:44Z</dcterms:modified>
</cp:coreProperties>
</file>