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2" r:id="rId2"/>
  </p:sldMasterIdLst>
  <p:notesMasterIdLst>
    <p:notesMasterId r:id="rId4"/>
  </p:notesMasterIdLst>
  <p:sldIdLst>
    <p:sldId id="396" r:id="rId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93" autoAdjust="0"/>
    <p:restoredTop sz="94660"/>
  </p:normalViewPr>
  <p:slideViewPr>
    <p:cSldViewPr snapToGrid="0">
      <p:cViewPr varScale="1">
        <p:scale>
          <a:sx n="99" d="100"/>
          <a:sy n="99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1746461756589095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Low income adults</c:v>
                </c:pt>
              </c:strCache>
            </c:strRef>
          </c:tx>
          <c:spPr>
            <a:solidFill>
              <a:schemeClr val="accent2"/>
            </a:solidFill>
            <a:ln w="9525">
              <a:noFill/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US*</c:v>
                </c:pt>
                <c:pt idx="1">
                  <c:v>NZ</c:v>
                </c:pt>
                <c:pt idx="2">
                  <c:v>AUS</c:v>
                </c:pt>
                <c:pt idx="3">
                  <c:v>CAN</c:v>
                </c:pt>
                <c:pt idx="4">
                  <c:v>UK</c:v>
                </c:pt>
                <c:pt idx="5">
                  <c:v>SWIZ</c:v>
                </c:pt>
                <c:pt idx="6">
                  <c:v>NETH</c:v>
                </c:pt>
                <c:pt idx="7">
                  <c:v>SWE</c:v>
                </c:pt>
                <c:pt idx="8">
                  <c:v>NOR</c:v>
                </c:pt>
                <c:pt idx="9">
                  <c:v>FRA</c:v>
                </c:pt>
                <c:pt idx="10">
                  <c:v>GER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48.9</c:v>
                </c:pt>
                <c:pt idx="1">
                  <c:v>55.12</c:v>
                </c:pt>
                <c:pt idx="2">
                  <c:v>56.06</c:v>
                </c:pt>
                <c:pt idx="3">
                  <c:v>58.48</c:v>
                </c:pt>
                <c:pt idx="4">
                  <c:v>69.069999999999993</c:v>
                </c:pt>
                <c:pt idx="5">
                  <c:v>71.37</c:v>
                </c:pt>
                <c:pt idx="6">
                  <c:v>76.39</c:v>
                </c:pt>
                <c:pt idx="7">
                  <c:v>81.55</c:v>
                </c:pt>
                <c:pt idx="8">
                  <c:v>84.12</c:v>
                </c:pt>
                <c:pt idx="9">
                  <c:v>86.9</c:v>
                </c:pt>
                <c:pt idx="10">
                  <c:v>87.18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All other adults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Sheet1!$A$2:$A$12</c:f>
              <c:strCache>
                <c:ptCount val="11"/>
                <c:pt idx="0">
                  <c:v>US*</c:v>
                </c:pt>
                <c:pt idx="1">
                  <c:v>NZ</c:v>
                </c:pt>
                <c:pt idx="2">
                  <c:v>AUS</c:v>
                </c:pt>
                <c:pt idx="3">
                  <c:v>CAN</c:v>
                </c:pt>
                <c:pt idx="4">
                  <c:v>UK</c:v>
                </c:pt>
                <c:pt idx="5">
                  <c:v>SWIZ</c:v>
                </c:pt>
                <c:pt idx="6">
                  <c:v>NETH</c:v>
                </c:pt>
                <c:pt idx="7">
                  <c:v>SWE</c:v>
                </c:pt>
                <c:pt idx="8">
                  <c:v>NOR</c:v>
                </c:pt>
                <c:pt idx="9">
                  <c:v>FRA</c:v>
                </c:pt>
                <c:pt idx="10">
                  <c:v>GER</c:v>
                </c:pt>
              </c:strCache>
            </c:strRef>
          </c:cat>
          <c:val>
            <c:numRef>
              <c:f>Sheet1!$C$2:$C$12</c:f>
              <c:numCache>
                <c:formatCode>0</c:formatCode>
                <c:ptCount val="11"/>
                <c:pt idx="0">
                  <c:v>39.14</c:v>
                </c:pt>
                <c:pt idx="1">
                  <c:v>62.45</c:v>
                </c:pt>
                <c:pt idx="2">
                  <c:v>60.22</c:v>
                </c:pt>
                <c:pt idx="3">
                  <c:v>58.7</c:v>
                </c:pt>
                <c:pt idx="4">
                  <c:v>64.819999999999993</c:v>
                </c:pt>
                <c:pt idx="5">
                  <c:v>71.5</c:v>
                </c:pt>
                <c:pt idx="6">
                  <c:v>75.56</c:v>
                </c:pt>
                <c:pt idx="7">
                  <c:v>77.62</c:v>
                </c:pt>
                <c:pt idx="8">
                  <c:v>78.53</c:v>
                </c:pt>
                <c:pt idx="9">
                  <c:v>79.47</c:v>
                </c:pt>
                <c:pt idx="10">
                  <c:v>81.63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376466032"/>
        <c:axId val="376464464"/>
      </c:barChart>
      <c:catAx>
        <c:axId val="376466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6464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6464464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6466032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legend>
      <c:legendPos val="t"/>
      <c:layout/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7072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r">
              <a:defRPr sz="1200"/>
            </a:lvl1pPr>
          </a:lstStyle>
          <a:p>
            <a:fld id="{1AEB4FE8-58D1-47D0-9D78-3484A0352200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2" tIns="46656" rIns="93312" bIns="4665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12" tIns="46656" rIns="93312" bIns="4665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7071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r">
              <a:defRPr sz="1200"/>
            </a:lvl1pPr>
          </a:lstStyle>
          <a:p>
            <a:fld id="{C0E0CF58-6EE3-47C6-AAC8-A5FD83EB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62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B24-4B37-415E-84CA-B7C77B2CE7E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628650" y="134307"/>
            <a:ext cx="7886700" cy="673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Click to edit Master title style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104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B24-4B37-415E-84CA-B7C77B2CE7E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7010400" y="795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E11EBD1-00E6-4649-9A99-293944E974C8}" type="slidenum">
              <a:rPr lang="en-US" sz="14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‹#›</a:t>
            </a:fld>
            <a:endParaRPr lang="en-US" sz="14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108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B24-4B37-415E-84CA-B7C77B2CE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6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B24-4B37-415E-84CA-B7C77B2CE7E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628650" y="134307"/>
            <a:ext cx="7886700" cy="673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762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0" y="-1695"/>
            <a:ext cx="9144000" cy="968671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en-US" dirty="0">
              <a:solidFill>
                <a:prstClr val="white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34307"/>
            <a:ext cx="7886700" cy="673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905" y="640961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C0F9DB24-4B37-415E-84CA-B7C77B2CE7E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5" descr="CFlogo_2014_4-color_PMS_K.eps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22145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010400" y="795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E11EBD1-00E6-4649-9A99-293944E974C8}" type="slidenum">
              <a:rPr lang="en-US" sz="14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‹#›</a:t>
            </a:fld>
            <a:endParaRPr lang="en-US" sz="14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20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0" r:id="rId3"/>
    <p:sldLayoutId id="2147483691" r:id="rId4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bg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304" y="290413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6483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1919" y="134307"/>
            <a:ext cx="9215919" cy="673561"/>
          </a:xfrm>
        </p:spPr>
        <p:txBody>
          <a:bodyPr>
            <a:noAutofit/>
          </a:bodyPr>
          <a:lstStyle/>
          <a:p>
            <a:r>
              <a:rPr lang="en-US" sz="2400" b="1" dirty="0"/>
              <a:t>Regular Doctor Has Not Discussed Diet and </a:t>
            </a:r>
            <a:r>
              <a:rPr lang="en-US" sz="2400" b="1" dirty="0" smtClean="0"/>
              <a:t>Exercise, </a:t>
            </a:r>
            <a:br>
              <a:rPr lang="en-US" sz="2400" b="1" dirty="0" smtClean="0"/>
            </a:br>
            <a:r>
              <a:rPr lang="en-US" sz="2400" b="1" dirty="0" smtClean="0"/>
              <a:t>By Income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923501"/>
              </p:ext>
            </p:extLst>
          </p:nvPr>
        </p:nvGraphicFramePr>
        <p:xfrm>
          <a:off x="239471" y="1497242"/>
          <a:ext cx="8593137" cy="4510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83"/>
          <p:cNvSpPr>
            <a:spLocks noChangeArrowheads="1"/>
          </p:cNvSpPr>
          <p:nvPr/>
        </p:nvSpPr>
        <p:spPr bwMode="auto">
          <a:xfrm>
            <a:off x="42863" y="6402025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2016 </a:t>
            </a: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Commonwealth Fund International Health Policy Survey 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2863" y="948372"/>
            <a:ext cx="78708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Percent</a:t>
            </a:r>
            <a:endParaRPr lang="en-US" altLang="en-US" sz="16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Rectangle 83"/>
          <p:cNvSpPr>
            <a:spLocks noChangeArrowheads="1"/>
          </p:cNvSpPr>
          <p:nvPr/>
        </p:nvSpPr>
        <p:spPr bwMode="auto">
          <a:xfrm>
            <a:off x="42863" y="5801861"/>
            <a:ext cx="6573097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*Indicates differences are significant at p&lt;0.05.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Note: “Low income” defined as household income less than 50% the country median. Sample sizes are  small (n&lt;100) in the Netherlands and UK.</a:t>
            </a:r>
            <a:endParaRPr lang="en-US" sz="1100" dirty="0">
              <a:solidFill>
                <a:srgbClr val="00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99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E34CFEA-CDAC-4808-B312-2C73CADCD12F}" vid="{10D079B2-7A8E-4FAD-A1F0-D1FFB17C27BD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1348</TotalTime>
  <Words>58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Lato</vt:lpstr>
      <vt:lpstr>Office Theme</vt:lpstr>
      <vt:lpstr>Custom Design</vt:lpstr>
      <vt:lpstr>Regular Doctor Has Not Discussed Diet and Exercise,  By Income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Sarnak</dc:creator>
  <cp:lastModifiedBy>Aisha Gomez</cp:lastModifiedBy>
  <cp:revision>314</cp:revision>
  <cp:lastPrinted>2016-11-07T17:52:18Z</cp:lastPrinted>
  <dcterms:created xsi:type="dcterms:W3CDTF">2016-05-18T13:02:30Z</dcterms:created>
  <dcterms:modified xsi:type="dcterms:W3CDTF">2017-06-16T14:12:15Z</dcterms:modified>
</cp:coreProperties>
</file>