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84" autoAdjust="0"/>
  </p:normalViewPr>
  <p:slideViewPr>
    <p:cSldViewPr snapToGrid="0" snapToObjects="1">
      <p:cViewPr varScale="1">
        <p:scale>
          <a:sx n="114" d="100"/>
          <a:sy n="11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287237532808405E-2"/>
          <c:y val="7.9364837964607901E-2"/>
          <c:w val="0.91979675196850397"/>
          <c:h val="0.79297285773420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Individual plans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 i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Platinum</c:v>
                </c:pt>
                <c:pt idx="1">
                  <c:v>Gold</c:v>
                </c:pt>
                <c:pt idx="2">
                  <c:v>Silver</c:v>
                </c:pt>
                <c:pt idx="3">
                  <c:v>Bronze</c:v>
                </c:pt>
                <c:pt idx="4">
                  <c:v>"Tin"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14</c:v>
                </c:pt>
                <c:pt idx="3">
                  <c:v>33</c:v>
                </c:pt>
                <c:pt idx="4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Group plans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 i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Platinum</c:v>
                </c:pt>
                <c:pt idx="1">
                  <c:v>Gold</c:v>
                </c:pt>
                <c:pt idx="2">
                  <c:v>Silver</c:v>
                </c:pt>
                <c:pt idx="3">
                  <c:v>Bronze</c:v>
                </c:pt>
                <c:pt idx="4">
                  <c:v>"Tin"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</c:v>
                </c:pt>
                <c:pt idx="1">
                  <c:v>41</c:v>
                </c:pt>
                <c:pt idx="2">
                  <c:v>28</c:v>
                </c:pt>
                <c:pt idx="3">
                  <c:v>6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552832"/>
        <c:axId val="182558720"/>
      </c:barChart>
      <c:catAx>
        <c:axId val="182552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/>
            </a:pPr>
            <a:endParaRPr lang="en-US"/>
          </a:p>
        </c:txPr>
        <c:crossAx val="182558720"/>
        <c:crosses val="autoZero"/>
        <c:auto val="1"/>
        <c:lblAlgn val="ctr"/>
        <c:lblOffset val="100"/>
        <c:noMultiLvlLbl val="0"/>
      </c:catAx>
      <c:valAx>
        <c:axId val="182558720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/>
            </a:pPr>
            <a:endParaRPr lang="en-US"/>
          </a:p>
        </c:txPr>
        <c:crossAx val="182552832"/>
        <c:crosses val="autoZero"/>
        <c:crossBetween val="between"/>
        <c:majorUnit val="25"/>
      </c:valAx>
    </c:plotArea>
    <c:legend>
      <c:legendPos val="r"/>
      <c:layout>
        <c:manualLayout>
          <c:xMode val="edge"/>
          <c:yMode val="edge"/>
          <c:x val="8.0333989501312306E-2"/>
          <c:y val="5.6187495904147199E-2"/>
          <c:w val="0.916372672893914"/>
          <c:h val="8.9560988180993395E-2"/>
        </c:manualLayout>
      </c:layout>
      <c:overlay val="0"/>
      <c:txPr>
        <a:bodyPr/>
        <a:lstStyle/>
        <a:p>
          <a:pPr>
            <a:defRPr sz="1600" b="1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7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8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2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9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2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5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8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3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4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D9B8C-3A7A-F449-87D5-366A43FAC499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BD0E-9786-A94E-A441-274103F1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9026554" cy="104494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Half of Enrollees in Individual Plans Have </a:t>
            </a:r>
            <a:r>
              <a:rPr lang="en-US" sz="2000" b="1" dirty="0" smtClean="0"/>
              <a:t>Coverage </a:t>
            </a:r>
            <a:r>
              <a:rPr lang="en-US" sz="2000" b="1" dirty="0" smtClean="0"/>
              <a:t>That Won’t Meet Minimum </a:t>
            </a:r>
            <a:r>
              <a:rPr lang="en-US" sz="2000" b="1" dirty="0" smtClean="0"/>
              <a:t>Requirements </a:t>
            </a:r>
            <a:r>
              <a:rPr lang="en-US" sz="2000" b="1" dirty="0" smtClean="0"/>
              <a:t>of Affordable Care Act in 2014</a:t>
            </a:r>
            <a:endParaRPr lang="en-US" sz="20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53891779"/>
              </p:ext>
            </p:extLst>
          </p:nvPr>
        </p:nvGraphicFramePr>
        <p:xfrm>
          <a:off x="91439" y="1119668"/>
          <a:ext cx="8735833" cy="4593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20" y="1119668"/>
            <a:ext cx="840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Percent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49724"/>
            <a:ext cx="8827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Levels of cost-sharing—”Tin”: actuarial value &lt; 60%, or below the minimum required </a:t>
            </a:r>
            <a:r>
              <a:rPr lang="en-US" sz="1200" dirty="0" smtClean="0"/>
              <a:t>for </a:t>
            </a:r>
            <a:r>
              <a:rPr lang="en-US" sz="1200" dirty="0" smtClean="0"/>
              <a:t>plans sold through state exchanges under the Affordable Care Act starting in 2014; </a:t>
            </a:r>
            <a:r>
              <a:rPr lang="en-US" sz="1200" dirty="0" smtClean="0"/>
              <a:t>Bronze</a:t>
            </a:r>
            <a:r>
              <a:rPr lang="en-US" sz="1200" dirty="0" smtClean="0"/>
              <a:t>: 60%–69%; Silver: 70%–79%; Gold: 80%–89%; Platinum: 90</a:t>
            </a:r>
            <a:r>
              <a:rPr lang="en-US" sz="1200" dirty="0" smtClean="0"/>
              <a:t>%+. Source</a:t>
            </a:r>
            <a:r>
              <a:rPr lang="en-US" sz="1200" dirty="0" smtClean="0"/>
              <a:t>: Adapted from J. R. Gabel, R. Lore, R. D. </a:t>
            </a:r>
            <a:r>
              <a:rPr lang="en-US" sz="1200" dirty="0" err="1" smtClean="0"/>
              <a:t>McDevitt</a:t>
            </a:r>
            <a:r>
              <a:rPr lang="en-US" sz="1200" dirty="0" smtClean="0"/>
              <a:t> et al., “</a:t>
            </a:r>
            <a:r>
              <a:rPr lang="en-US" sz="1200" dirty="0"/>
              <a:t>More Than Half </a:t>
            </a:r>
            <a:r>
              <a:rPr lang="en-US" sz="1200" dirty="0" smtClean="0"/>
              <a:t>of </a:t>
            </a:r>
            <a:r>
              <a:rPr lang="en-US" sz="1200" dirty="0" smtClean="0"/>
              <a:t>Individual </a:t>
            </a:r>
            <a:r>
              <a:rPr lang="en-US" sz="1200" dirty="0" smtClean="0"/>
              <a:t>Health Plans </a:t>
            </a:r>
            <a:r>
              <a:rPr lang="en-US" sz="1200" dirty="0"/>
              <a:t>Offer Coverage </a:t>
            </a:r>
            <a:r>
              <a:rPr lang="en-US" sz="1200" dirty="0" smtClean="0"/>
              <a:t>That Falls </a:t>
            </a:r>
            <a:r>
              <a:rPr lang="en-US" sz="1200" dirty="0"/>
              <a:t>Short </a:t>
            </a:r>
            <a:r>
              <a:rPr lang="en-US" sz="1200" dirty="0" smtClean="0"/>
              <a:t>of </a:t>
            </a:r>
            <a:r>
              <a:rPr lang="en-US" sz="1200" dirty="0"/>
              <a:t>What Can Be </a:t>
            </a:r>
            <a:r>
              <a:rPr lang="en-US" sz="1200" dirty="0" smtClean="0"/>
              <a:t>Sold </a:t>
            </a:r>
            <a:r>
              <a:rPr lang="en-US" sz="1200" dirty="0" smtClean="0"/>
              <a:t>Through Exchanges </a:t>
            </a:r>
            <a:r>
              <a:rPr lang="en-US" sz="1200" dirty="0" smtClean="0"/>
              <a:t>as of 2014,” </a:t>
            </a:r>
            <a:r>
              <a:rPr lang="en-US" sz="1200" i="1" dirty="0" smtClean="0"/>
              <a:t>Health Affairs</a:t>
            </a:r>
            <a:r>
              <a:rPr lang="en-US" sz="1200" dirty="0" smtClean="0"/>
              <a:t> Web First, May 23, 2012.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3826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Half of Enrollees in Individual Plans Have Coverage That Won’t Meet Minimum Requirements of Affordable Care Act in 2014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Joshua Tallman</cp:lastModifiedBy>
  <cp:revision>13</cp:revision>
  <dcterms:created xsi:type="dcterms:W3CDTF">2012-05-21T18:23:04Z</dcterms:created>
  <dcterms:modified xsi:type="dcterms:W3CDTF">2012-06-04T15:29:00Z</dcterms:modified>
</cp:coreProperties>
</file>