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91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489854331829399E-2"/>
          <c:y val="0.13314341956992401"/>
          <c:w val="0.93415119646827405"/>
          <c:h val="0.7673961075860700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28.24</c:v>
                </c:pt>
                <c:pt idx="1">
                  <c:v>29.48</c:v>
                </c:pt>
                <c:pt idx="2">
                  <c:v>30.7</c:v>
                </c:pt>
                <c:pt idx="4">
                  <c:v>27.8</c:v>
                </c:pt>
                <c:pt idx="5">
                  <c:v>29.71</c:v>
                </c:pt>
                <c:pt idx="6">
                  <c:v>30.01</c:v>
                </c:pt>
                <c:pt idx="8">
                  <c:v>27.58</c:v>
                </c:pt>
                <c:pt idx="9">
                  <c:v>29.51</c:v>
                </c:pt>
                <c:pt idx="10">
                  <c:v>31.64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0</c:formatCode>
                <c:ptCount val="11"/>
                <c:pt idx="0">
                  <c:v>23.83</c:v>
                </c:pt>
                <c:pt idx="1">
                  <c:v>22.82</c:v>
                </c:pt>
                <c:pt idx="2">
                  <c:v>21.29</c:v>
                </c:pt>
                <c:pt idx="4">
                  <c:v>22.58</c:v>
                </c:pt>
                <c:pt idx="5">
                  <c:v>19.78</c:v>
                </c:pt>
                <c:pt idx="6">
                  <c:v>18.97</c:v>
                </c:pt>
                <c:pt idx="8">
                  <c:v>26.51</c:v>
                </c:pt>
                <c:pt idx="9">
                  <c:v>27.15</c:v>
                </c:pt>
                <c:pt idx="10">
                  <c:v>23.77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5032">
                <a:alpha val="84706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Sheet1!$D$2:$D$12</c:f>
              <c:numCache>
                <c:formatCode>0</c:formatCode>
                <c:ptCount val="11"/>
                <c:pt idx="0">
                  <c:v>16.920000000000002</c:v>
                </c:pt>
                <c:pt idx="1">
                  <c:v>21</c:v>
                </c:pt>
                <c:pt idx="2">
                  <c:v>19.190000000000001</c:v>
                </c:pt>
                <c:pt idx="4">
                  <c:v>12.48</c:v>
                </c:pt>
                <c:pt idx="5">
                  <c:v>20.82</c:v>
                </c:pt>
                <c:pt idx="6">
                  <c:v>16.670000000000002</c:v>
                </c:pt>
                <c:pt idx="8">
                  <c:v>20.69</c:v>
                </c:pt>
                <c:pt idx="9">
                  <c:v>21.74</c:v>
                </c:pt>
                <c:pt idx="10">
                  <c:v>21.23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6289704"/>
        <c:axId val="241218456"/>
      </c:barChart>
      <c:catAx>
        <c:axId val="18628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 rot="0"/>
          <a:lstStyle/>
          <a:p>
            <a:pPr>
              <a:defRPr sz="1400" b="0"/>
            </a:pPr>
            <a:endParaRPr lang="en-US"/>
          </a:p>
        </c:txPr>
        <c:crossAx val="241218456"/>
        <c:crosses val="autoZero"/>
        <c:auto val="0"/>
        <c:lblAlgn val="ctr"/>
        <c:lblOffset val="0"/>
        <c:noMultiLvlLbl val="0"/>
      </c:catAx>
      <c:valAx>
        <c:axId val="241218456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86289704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9630791302322901"/>
          <c:y val="0.111734086072088"/>
          <c:w val="0.42767055420496802"/>
          <c:h val="9.5444114123831802E-2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07804174"/>
              </p:ext>
            </p:extLst>
          </p:nvPr>
        </p:nvGraphicFramePr>
        <p:xfrm>
          <a:off x="45656" y="1161607"/>
          <a:ext cx="8960831" cy="345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689289" y="2478788"/>
            <a:ext cx="8064248" cy="655331"/>
            <a:chOff x="689289" y="2599552"/>
            <a:chExt cx="8064248" cy="655331"/>
          </a:xfrm>
        </p:grpSpPr>
        <p:sp>
          <p:nvSpPr>
            <p:cNvPr id="11" name="TextBox 10"/>
            <p:cNvSpPr txBox="1"/>
            <p:nvPr/>
          </p:nvSpPr>
          <p:spPr>
            <a:xfrm>
              <a:off x="689289" y="2854483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69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76641" y="2692151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23265" y="3008662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63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06147" y="2800619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45235" y="2729499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27490" y="2599552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78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91366" y="2811770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96337" y="2645353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77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55851" y="2943871"/>
              <a:ext cx="4572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cs typeface="Arial" panose="020B0604020202020204" pitchFamily="34" charset="0"/>
                </a:rPr>
                <a:t>66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04360" y="4636111"/>
            <a:ext cx="7389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5878" y="4644562"/>
            <a:ext cx="14253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Marketplace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33841" y="4644246"/>
            <a:ext cx="103915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Arial" panose="020B0604020202020204" pitchFamily="34" charset="0"/>
              </a:rPr>
              <a:t>Medicaid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45928" y="-24837"/>
            <a:ext cx="9144000" cy="861774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Adults with Marketplace or Medicaid Coverage Continue to Rate It Highly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1"/>
          </p:nvPr>
        </p:nvSpPr>
        <p:spPr>
          <a:xfrm>
            <a:off x="0" y="5584832"/>
            <a:ext cx="9144000" cy="609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* For </a:t>
            </a:r>
            <a:r>
              <a:rPr lang="en-US" dirty="0">
                <a:latin typeface="Calibri" panose="020F0502020204030204" pitchFamily="34" charset="0"/>
              </a:rPr>
              <a:t>2014 we included adults who had Medicaid for less than one year, for 2015 we included adults who had Medicaid for less than </a:t>
            </a:r>
            <a:r>
              <a:rPr lang="en-US" dirty="0" smtClean="0">
                <a:latin typeface="Calibri" panose="020F0502020204030204" pitchFamily="34" charset="0"/>
              </a:rPr>
              <a:t>two </a:t>
            </a:r>
            <a:r>
              <a:rPr lang="en-US" dirty="0">
                <a:latin typeface="Calibri" panose="020F0502020204030204" pitchFamily="34" charset="0"/>
              </a:rPr>
              <a:t>years, and for 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2016 </a:t>
            </a:r>
            <a:r>
              <a:rPr lang="en-US" dirty="0">
                <a:latin typeface="Calibri" panose="020F0502020204030204" pitchFamily="34" charset="0"/>
              </a:rPr>
              <a:t>we include adults who have had Medicaid for less than </a:t>
            </a:r>
            <a:r>
              <a:rPr lang="en-US" dirty="0" smtClean="0">
                <a:latin typeface="Calibri" panose="020F0502020204030204" pitchFamily="34" charset="0"/>
              </a:rPr>
              <a:t>three </a:t>
            </a:r>
            <a:r>
              <a:rPr lang="en-US" dirty="0">
                <a:latin typeface="Calibri" panose="020F0502020204030204" pitchFamily="34" charset="0"/>
              </a:rPr>
              <a:t>years.</a:t>
            </a:r>
          </a:p>
          <a:p>
            <a:r>
              <a:rPr lang="en-US" dirty="0">
                <a:latin typeface="Calibri" panose="020F0502020204030204" pitchFamily="34" charset="0"/>
              </a:rPr>
              <a:t>Note: Segments may not sum to indicated total because of rounding.</a:t>
            </a:r>
          </a:p>
          <a:p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April–June 2014, March–May 2015, and Feb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0158" y="4920525"/>
            <a:ext cx="8399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are currently enrolled in marketplace coverage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or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have had Medicaid since expansion*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766338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Now thinking about your health insurance coverage, how would you rate it?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52" y="885328"/>
            <a:ext cx="378391" cy="4681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28" y="6147552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24145</TotalTime>
  <Words>82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Most Adults with Marketplace or Medicaid Coverage Continue to Rate It Highly 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1188</cp:revision>
  <cp:lastPrinted>2016-05-19T19:45:10Z</cp:lastPrinted>
  <dcterms:created xsi:type="dcterms:W3CDTF">2013-04-30T16:52:06Z</dcterms:created>
  <dcterms:modified xsi:type="dcterms:W3CDTF">2016-05-23T19:00:20Z</dcterms:modified>
</cp:coreProperties>
</file>