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3"/>
  </p:notesMasterIdLst>
  <p:handoutMasterIdLst>
    <p:handoutMasterId r:id="rId4"/>
  </p:handoutMasterIdLst>
  <p:sldIdLst>
    <p:sldId id="392" r:id="rId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4FB"/>
    <a:srgbClr val="104068"/>
    <a:srgbClr val="AA3506"/>
    <a:srgbClr val="89A54E"/>
    <a:srgbClr val="71588F"/>
    <a:srgbClr val="4198AF"/>
    <a:srgbClr val="FF7300"/>
    <a:srgbClr val="575959"/>
    <a:srgbClr val="324B7D"/>
    <a:srgbClr val="63F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19" autoAdjust="0"/>
    <p:restoredTop sz="98372" autoAdjust="0"/>
  </p:normalViewPr>
  <p:slideViewPr>
    <p:cSldViewPr snapToGrid="0">
      <p:cViewPr varScale="1">
        <p:scale>
          <a:sx n="90" d="100"/>
          <a:sy n="90" d="100"/>
        </p:scale>
        <p:origin x="9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6.6420040422382101E-2"/>
          <c:w val="0.91767104472094096"/>
          <c:h val="0.61869335161997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dLbl>
              <c:idx val="0"/>
              <c:layout>
                <c:manualLayout>
                  <c:x val="-1.33161864426732E-17"/>
                  <c:y val="1.94823864069285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2.37831339581268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32647457706929E-17"/>
                  <c:y val="2.37831339581268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0538333215887E-3"/>
                  <c:y val="6.58014375333349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1.94823864069285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06529491541386E-16"/>
                  <c:y val="1.94823864069285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4526916660794901E-3"/>
                  <c:y val="2.37831339581269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Total</c:v>
                </c:pt>
                <c:pt idx="1">
                  <c:v>Enrolled in a private plan through the marketplace</c:v>
                </c:pt>
                <c:pt idx="2">
                  <c:v>Enrolled in Medicaid</c:v>
                </c:pt>
                <c:pt idx="3">
                  <c:v>   </c:v>
                </c:pt>
                <c:pt idx="4">
                  <c:v>Previously uninsured</c:v>
                </c:pt>
                <c:pt idx="5">
                  <c:v>Previously insured</c:v>
                </c:pt>
                <c:pt idx="6">
                  <c:v>  </c:v>
                </c:pt>
                <c:pt idx="7">
                  <c:v>Less than 250% FPL</c:v>
                </c:pt>
                <c:pt idx="8">
                  <c:v>250% FPL _x000d_or more</c:v>
                </c:pt>
              </c:strCache>
            </c:strRef>
          </c:cat>
          <c:val>
            <c:numRef>
              <c:f>Sheet1!$B$2:$J$2</c:f>
              <c:numCache>
                <c:formatCode>0</c:formatCode>
                <c:ptCount val="9"/>
                <c:pt idx="0">
                  <c:v>61.06</c:v>
                </c:pt>
                <c:pt idx="1">
                  <c:v>50.970000000000013</c:v>
                </c:pt>
                <c:pt idx="2">
                  <c:v>70.48</c:v>
                </c:pt>
                <c:pt idx="4">
                  <c:v>72.63</c:v>
                </c:pt>
                <c:pt idx="5">
                  <c:v>47.89</c:v>
                </c:pt>
                <c:pt idx="7">
                  <c:v>68.88</c:v>
                </c:pt>
                <c:pt idx="8">
                  <c:v>39.57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71385880"/>
        <c:axId val="371386272"/>
      </c:barChart>
      <c:catAx>
        <c:axId val="371385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71386272"/>
        <c:crosses val="autoZero"/>
        <c:auto val="1"/>
        <c:lblAlgn val="ctr"/>
        <c:lblOffset val="100"/>
        <c:noMultiLvlLbl val="0"/>
      </c:catAx>
      <c:valAx>
        <c:axId val="371386272"/>
        <c:scaling>
          <c:orientation val="minMax"/>
          <c:max val="10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371385880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2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2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2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6"/>
            <a:ext cx="564261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2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435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477054"/>
          </a:xfrm>
        </p:spPr>
        <p:txBody>
          <a:bodyPr anchor="t"/>
          <a:lstStyle>
            <a:lvl1pPr>
              <a:lnSpc>
                <a:spcPts val="3000"/>
              </a:lnSpc>
              <a:defRPr sz="28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9144000" cy="609600"/>
          </a:xfrm>
        </p:spPr>
        <p:txBody>
          <a:bodyPr anchor="b"/>
          <a:lstStyle>
            <a:lvl1pPr marL="0" indent="0" algn="l">
              <a:buNone/>
              <a:defRPr sz="11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238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1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973"/>
            <a:ext cx="8229600" cy="6463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7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60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Lato" charset="0"/>
          <a:ea typeface="ＭＳ Ｐゴシック" charset="-128"/>
          <a:cs typeface="La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ato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910783783"/>
              </p:ext>
            </p:extLst>
          </p:nvPr>
        </p:nvGraphicFramePr>
        <p:xfrm>
          <a:off x="-4275" y="2193065"/>
          <a:ext cx="8742392" cy="29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4275" y="-5026"/>
            <a:ext cx="9144000" cy="1246495"/>
          </a:xfrm>
        </p:spPr>
        <p:txBody>
          <a:bodyPr/>
          <a:lstStyle/>
          <a:p>
            <a:r>
              <a:rPr lang="en-US" kern="0" dirty="0" smtClean="0">
                <a:ea typeface="ＭＳ Ｐゴシック"/>
              </a:rPr>
              <a:t>Three of Five </a:t>
            </a:r>
            <a:r>
              <a:rPr lang="en-US" kern="0" dirty="0">
                <a:ea typeface="ＭＳ Ｐゴシック"/>
              </a:rPr>
              <a:t>Adults with Marketplace or Medicaid Coverage Who Had Used Their Plan Said They Would Not Have Been Able to Access or Afford This Care Before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1"/>
          </p:nvPr>
        </p:nvSpPr>
        <p:spPr>
          <a:xfrm>
            <a:off x="6627" y="5665949"/>
            <a:ext cx="9144000" cy="609600"/>
          </a:xfrm>
        </p:spPr>
        <p:txBody>
          <a:bodyPr/>
          <a:lstStyle/>
          <a:p>
            <a:pPr>
              <a:tabLst>
                <a:tab pos="2112963" algn="l"/>
              </a:tabLst>
            </a:pPr>
            <a:r>
              <a:rPr lang="en-US" dirty="0" smtClean="0">
                <a:latin typeface="Calibri" panose="020F0502020204030204" pitchFamily="34" charset="0"/>
              </a:rPr>
              <a:t>* 72</a:t>
            </a:r>
            <a:r>
              <a:rPr lang="en-US" dirty="0">
                <a:latin typeface="Calibri" panose="020F0502020204030204" pitchFamily="34" charset="0"/>
              </a:rPr>
              <a:t>% of adults ages 19 to 64 who are currently enrolled in marketplace coverage or with Medicaid for less than </a:t>
            </a:r>
            <a:r>
              <a:rPr lang="en-US" dirty="0" smtClean="0">
                <a:latin typeface="Calibri" panose="020F0502020204030204" pitchFamily="34" charset="0"/>
              </a:rPr>
              <a:t>three </a:t>
            </a:r>
            <a:r>
              <a:rPr lang="en-US" dirty="0">
                <a:latin typeface="Calibri" panose="020F0502020204030204" pitchFamily="34" charset="0"/>
              </a:rPr>
              <a:t>years reported they had used their coverage to visit a doctor, hospital, or other health care provider, or to pay for prescription drugs. </a:t>
            </a:r>
          </a:p>
          <a:p>
            <a:pPr>
              <a:tabLst>
                <a:tab pos="2112963" algn="l"/>
              </a:tabLst>
            </a:pPr>
            <a:r>
              <a:rPr lang="en-US" dirty="0">
                <a:latin typeface="Calibri" panose="020F0502020204030204" pitchFamily="34" charset="0"/>
              </a:rPr>
              <a:t>Source: </a:t>
            </a: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Survey, Feb</a:t>
            </a:r>
            <a:r>
              <a:rPr lang="en-US" dirty="0" smtClean="0">
                <a:latin typeface="Calibri" panose="020F0502020204030204" pitchFamily="34" charset="0"/>
                <a:cs typeface="Arial" pitchFamily="34" charset="0"/>
              </a:rPr>
              <a:t>.–April 2016.</a:t>
            </a:r>
            <a:endParaRPr lang="en-US" dirty="0"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320" y="1891570"/>
            <a:ext cx="2381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Calibri" panose="020F0502020204030204" pitchFamily="34" charset="0"/>
              </a:rPr>
              <a:t>Percent </a:t>
            </a:r>
            <a:r>
              <a:rPr lang="en-US" sz="1400" i="1">
                <a:latin typeface="Calibri" panose="020F0502020204030204" pitchFamily="34" charset="0"/>
              </a:rPr>
              <a:t>who </a:t>
            </a:r>
            <a:r>
              <a:rPr lang="en-US" sz="1400" i="1" smtClean="0">
                <a:latin typeface="Calibri" panose="020F0502020204030204" pitchFamily="34" charset="0"/>
              </a:rPr>
              <a:t>answered “no”</a:t>
            </a:r>
            <a:endParaRPr lang="en-US" sz="1400" i="1" dirty="0">
              <a:latin typeface="Calibri" panose="020F050202020403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723640" y="3013940"/>
            <a:ext cx="0" cy="2132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95720" y="3013940"/>
            <a:ext cx="0" cy="2132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1" y="5142729"/>
            <a:ext cx="8068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Adults ages 19–64 who are currently enrolled in marketplace coverage or have had </a:t>
            </a:r>
            <a:br>
              <a:rPr lang="en-US" sz="1400" i="1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Medicaid for less than three years and have used their new health insurance plan*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1177589"/>
            <a:ext cx="91440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Prior to getting your Medicaid or health coverage through the marketplace, </a:t>
            </a:r>
            <a:b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would you have been able to access and/or afford this care?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010" y="1293260"/>
            <a:ext cx="378391" cy="4681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966" y="6081823"/>
            <a:ext cx="2195124" cy="65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21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3">
      <a:dk1>
        <a:srgbClr val="566057"/>
      </a:dk1>
      <a:lt1>
        <a:srgbClr val="FFFFFF"/>
      </a:lt1>
      <a:dk2>
        <a:srgbClr val="0F537B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17619E"/>
      </a:hlink>
      <a:folHlink>
        <a:srgbClr val="0E366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7C68A441-6753-D24B-BBA0-5EBB3E4B55AB}" vid="{35505F31-33CA-344D-9025-C86C9D23A5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24145</TotalTime>
  <Words>133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Georgia</vt:lpstr>
      <vt:lpstr>Lato</vt:lpstr>
      <vt:lpstr>Trebuchet MS</vt:lpstr>
      <vt:lpstr>Theme2</vt:lpstr>
      <vt:lpstr>Three of Five Adults with Marketplace or Medicaid Coverage Who Had Used Their Plan Said They Would Not Have Been Able to Access or Afford This Care Before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Aisha Gomez</cp:lastModifiedBy>
  <cp:revision>1188</cp:revision>
  <cp:lastPrinted>2016-05-19T19:45:10Z</cp:lastPrinted>
  <dcterms:created xsi:type="dcterms:W3CDTF">2013-04-30T16:52:06Z</dcterms:created>
  <dcterms:modified xsi:type="dcterms:W3CDTF">2016-05-23T18:49:50Z</dcterms:modified>
</cp:coreProperties>
</file>