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94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168"/>
    <a:srgbClr val="A93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06" autoAdjust="0"/>
    <p:restoredTop sz="99772" autoAdjust="0"/>
  </p:normalViewPr>
  <p:slideViewPr>
    <p:cSldViewPr>
      <p:cViewPr>
        <p:scale>
          <a:sx n="60" d="100"/>
          <a:sy n="60" d="100"/>
        </p:scale>
        <p:origin x="-2772" y="-12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349346952184196E-2"/>
          <c:y val="5.643213735126959E-2"/>
          <c:w val="0.91767104472094096"/>
          <c:h val="0.666123706673658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Did not think you could afford health insurance</c:v>
                </c:pt>
                <c:pt idx="1">
                  <c:v>Did not think you would be eligible for health insurance</c:v>
                </c:pt>
                <c:pt idx="2">
                  <c:v>Have been too busy</c:v>
                </c:pt>
                <c:pt idx="3">
                  <c:v>Did not think you need health insurance</c:v>
                </c:pt>
                <c:pt idx="4">
                  <c:v>Went someplace else to look for coverage</c:v>
                </c:pt>
                <c:pt idx="5">
                  <c:v>Some other reason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60</c:v>
                </c:pt>
                <c:pt idx="1">
                  <c:v>39</c:v>
                </c:pt>
                <c:pt idx="2">
                  <c:v>37</c:v>
                </c:pt>
                <c:pt idx="3">
                  <c:v>28</c:v>
                </c:pt>
                <c:pt idx="4">
                  <c:v>12</c:v>
                </c:pt>
                <c:pt idx="5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6"/>
        <c:axId val="181128192"/>
        <c:axId val="181127808"/>
      </c:barChart>
      <c:catAx>
        <c:axId val="18112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1127808"/>
        <c:crosses val="autoZero"/>
        <c:auto val="1"/>
        <c:lblAlgn val="ctr"/>
        <c:lblOffset val="100"/>
        <c:noMultiLvlLbl val="0"/>
      </c:catAx>
      <c:valAx>
        <c:axId val="181127808"/>
        <c:scaling>
          <c:orientation val="minMax"/>
          <c:max val="75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81128192"/>
        <c:crosses val="autoZero"/>
        <c:crossBetween val="between"/>
        <c:majorUnit val="25"/>
        <c:minorUnit val="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E4EF529-1E16-8F42-8100-6C5B5593DA27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5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F61D3EA-0ADC-1A4E-A739-3169D7F8D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389" name="Picture 5" descr="CFlogo_2014_4-color_PMS_K_outlines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79" y="8587423"/>
            <a:ext cx="2017889" cy="535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212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756023-9739-487E-AA2B-7A78600DB98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60"/>
            <a:ext cx="5588000" cy="417766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5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5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ADB526-017D-4E6D-A189-5702C71EF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5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81437-9092-44B2-90C7-3C6D59153FF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94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21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8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0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5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763"/>
            <a:ext cx="9140825" cy="731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1775" y="1066800"/>
            <a:ext cx="4265613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066800"/>
            <a:ext cx="4265612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9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10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442913"/>
            <a:ext cx="9067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8" name="Picture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6099175"/>
            <a:ext cx="22748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1" r:id="rId3"/>
    <p:sldLayoutId id="2147483702" r:id="rId4"/>
    <p:sldLayoutId id="2147483696" r:id="rId5"/>
    <p:sldLayoutId id="2147483703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1005840"/>
          </a:xfrm>
        </p:spPr>
        <p:txBody>
          <a:bodyPr anchor="t" anchorCtr="1">
            <a:noAutofit/>
          </a:bodyPr>
          <a:lstStyle/>
          <a:p>
            <a:pPr algn="ctr"/>
            <a:r>
              <a:rPr lang="en-US" sz="2000" b="1" kern="0" dirty="0" smtClean="0">
                <a:ea typeface="ＭＳ Ｐゴシック"/>
              </a:rPr>
              <a:t>Reasons </a:t>
            </a:r>
            <a:r>
              <a:rPr lang="en-US" sz="2000" b="1" kern="0" dirty="0">
                <a:ea typeface="ＭＳ Ｐゴシック"/>
              </a:rPr>
              <a:t>Cited by Uninsured Adults </a:t>
            </a:r>
            <a:r>
              <a:rPr lang="en-US" sz="2000" b="1" kern="0" dirty="0" smtClean="0">
                <a:ea typeface="ＭＳ Ｐゴシック"/>
              </a:rPr>
              <a:t/>
            </a:r>
            <a:br>
              <a:rPr lang="en-US" sz="2000" b="1" kern="0" dirty="0" smtClean="0">
                <a:ea typeface="ＭＳ Ｐゴシック"/>
              </a:rPr>
            </a:br>
            <a:r>
              <a:rPr lang="en-US" sz="2000" b="1" kern="0" dirty="0" smtClean="0">
                <a:ea typeface="ＭＳ Ｐゴシック"/>
              </a:rPr>
              <a:t>for </a:t>
            </a:r>
            <a:r>
              <a:rPr lang="en-US" sz="2000" b="1" kern="0" dirty="0">
                <a:ea typeface="ＭＳ Ｐゴシック"/>
              </a:rPr>
              <a:t>Not Visiting the Marketplace</a:t>
            </a:r>
            <a:endParaRPr lang="en-US" sz="2000" b="1" dirty="0"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8633" y="57150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Uninsured adults 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ages 19–64 who </a:t>
            </a:r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are aware of the marketplaces </a:t>
            </a:r>
            <a:b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</a:br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but did not visit to shop for coverage</a:t>
            </a:r>
            <a:endParaRPr lang="en-US" sz="1600" b="1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054062701"/>
              </p:ext>
            </p:extLst>
          </p:nvPr>
        </p:nvGraphicFramePr>
        <p:xfrm>
          <a:off x="90958" y="1825314"/>
          <a:ext cx="8900642" cy="388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30612" y="990600"/>
            <a:ext cx="8898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You said that you have not visited the marketplace to shop for health insurance.</a:t>
            </a:r>
            <a:b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</a:br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What are the reasons you did not visit the marketplace? Is it because…?</a:t>
            </a:r>
            <a:endParaRPr lang="en-US" sz="1600" b="1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45720" y="6400800"/>
            <a:ext cx="841248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Note: Respondents could report more than one reason for not visiting the marketplace.</a:t>
            </a:r>
            <a:endParaRPr lang="en-US" sz="11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Source</a:t>
            </a: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The Commonwealth Fund Affordable Care Act Tracking </a:t>
            </a:r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Survey, March–May </a:t>
            </a: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2015.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98" y="1509134"/>
            <a:ext cx="8404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Percent</a:t>
            </a:r>
            <a:endParaRPr lang="en-US" sz="1600" b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11" name="Picture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6099175"/>
            <a:ext cx="22748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699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WF_template_5-2014_white_bg">
  <a:themeElements>
    <a:clrScheme name="Tracking brief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04068"/>
      </a:accent1>
      <a:accent2>
        <a:srgbClr val="B8D9EC"/>
      </a:accent2>
      <a:accent3>
        <a:srgbClr val="89B19C"/>
      </a:accent3>
      <a:accent4>
        <a:srgbClr val="589478"/>
      </a:accent4>
      <a:accent5>
        <a:srgbClr val="308261"/>
      </a:accent5>
      <a:accent6>
        <a:srgbClr val="00673F"/>
      </a:accent6>
      <a:hlink>
        <a:srgbClr val="0000FF"/>
      </a:hlink>
      <a:folHlink>
        <a:srgbClr val="800080"/>
      </a:folHlink>
    </a:clrScheme>
    <a:fontScheme name="CMWF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CMWF_template_5-2014_white_bg</Template>
  <TotalTime>8031</TotalTime>
  <Words>61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CMWF_template_5-2014_white_bg</vt:lpstr>
      <vt:lpstr>Reasons Cited by Uninsured Adults  for Not Visiting the Marketplace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April-June 2014 ACA Tracking Survey Topline Findings</dc:title>
  <dc:creator>Petra W. Rasmussen</dc:creator>
  <cp:lastModifiedBy>Samantha Mackie</cp:lastModifiedBy>
  <cp:revision>793</cp:revision>
  <cp:lastPrinted>2015-06-04T19:16:47Z</cp:lastPrinted>
  <dcterms:created xsi:type="dcterms:W3CDTF">2014-06-13T13:57:10Z</dcterms:created>
  <dcterms:modified xsi:type="dcterms:W3CDTF">2015-06-17T15:50:16Z</dcterms:modified>
</cp:coreProperties>
</file>