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176" autoAdjust="0"/>
  </p:normalViewPr>
  <p:slideViewPr>
    <p:cSldViewPr>
      <p:cViewPr varScale="1">
        <p:scale>
          <a:sx n="90" d="100"/>
          <a:sy n="90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851805960803"/>
          <c:y val="0.14323899371069199"/>
          <c:w val="0.81114819403919702"/>
          <c:h val="0.77425964443123796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Fair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27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27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26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23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30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27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Federal marketplace</c:v>
                </c:pt>
                <c:pt idx="1">
                  <c:v>State marketplace</c:v>
                </c:pt>
                <c:pt idx="3">
                  <c:v>Independent</c:v>
                </c:pt>
                <c:pt idx="4">
                  <c:v>Republican</c:v>
                </c:pt>
                <c:pt idx="5">
                  <c:v>Democrat</c:v>
                </c:pt>
                <c:pt idx="7">
                  <c:v>Total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-27</c:v>
                </c:pt>
                <c:pt idx="1">
                  <c:v>-27</c:v>
                </c:pt>
                <c:pt idx="3">
                  <c:v>-26</c:v>
                </c:pt>
                <c:pt idx="4">
                  <c:v>-23</c:v>
                </c:pt>
                <c:pt idx="5">
                  <c:v>-30</c:v>
                </c:pt>
                <c:pt idx="7">
                  <c:v>-27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38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28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38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53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22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35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Federal marketplace</c:v>
                </c:pt>
                <c:pt idx="1">
                  <c:v>State marketplace</c:v>
                </c:pt>
                <c:pt idx="3">
                  <c:v>Independent</c:v>
                </c:pt>
                <c:pt idx="4">
                  <c:v>Republican</c:v>
                </c:pt>
                <c:pt idx="5">
                  <c:v>Democrat</c:v>
                </c:pt>
                <c:pt idx="7">
                  <c:v>Total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-38</c:v>
                </c:pt>
                <c:pt idx="1">
                  <c:v>-28</c:v>
                </c:pt>
                <c:pt idx="3">
                  <c:v>-38</c:v>
                </c:pt>
                <c:pt idx="4">
                  <c:v>-53</c:v>
                </c:pt>
                <c:pt idx="5">
                  <c:v>-22</c:v>
                </c:pt>
                <c:pt idx="7">
                  <c:v>-35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Federal marketplace</c:v>
                </c:pt>
                <c:pt idx="1">
                  <c:v>State marketplace</c:v>
                </c:pt>
                <c:pt idx="3">
                  <c:v>Independent</c:v>
                </c:pt>
                <c:pt idx="4">
                  <c:v>Republican</c:v>
                </c:pt>
                <c:pt idx="5">
                  <c:v>Democrat</c:v>
                </c:pt>
                <c:pt idx="7">
                  <c:v>Total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23</c:v>
                </c:pt>
                <c:pt idx="1">
                  <c:v>33</c:v>
                </c:pt>
                <c:pt idx="3">
                  <c:v>27</c:v>
                </c:pt>
                <c:pt idx="4">
                  <c:v>17</c:v>
                </c:pt>
                <c:pt idx="5">
                  <c:v>32</c:v>
                </c:pt>
                <c:pt idx="7">
                  <c:v>27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Federal marketplace</c:v>
                </c:pt>
                <c:pt idx="1">
                  <c:v>State marketplace</c:v>
                </c:pt>
                <c:pt idx="3">
                  <c:v>Independent</c:v>
                </c:pt>
                <c:pt idx="4">
                  <c:v>Republican</c:v>
                </c:pt>
                <c:pt idx="5">
                  <c:v>Democrat</c:v>
                </c:pt>
                <c:pt idx="7">
                  <c:v>Total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11</c:v>
                </c:pt>
                <c:pt idx="1">
                  <c:v>10</c:v>
                </c:pt>
                <c:pt idx="3">
                  <c:v>9</c:v>
                </c:pt>
                <c:pt idx="4">
                  <c:v>7</c:v>
                </c:pt>
                <c:pt idx="5">
                  <c:v>15</c:v>
                </c:pt>
                <c:pt idx="7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110423424"/>
        <c:axId val="110724224"/>
      </c:barChart>
      <c:catAx>
        <c:axId val="110423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50800">
            <a:solidFill>
              <a:schemeClr val="tx1"/>
            </a:solidFill>
          </a:ln>
        </c:spPr>
        <c:txPr>
          <a:bodyPr rot="0"/>
          <a:lstStyle/>
          <a:p>
            <a:pPr>
              <a:defRPr/>
            </a:pPr>
            <a:endParaRPr lang="en-US"/>
          </a:p>
        </c:txPr>
        <c:crossAx val="110724224"/>
        <c:crosses val="autoZero"/>
        <c:auto val="1"/>
        <c:lblAlgn val="ctr"/>
        <c:lblOffset val="100"/>
        <c:noMultiLvlLbl val="0"/>
      </c:catAx>
      <c:valAx>
        <c:axId val="110724224"/>
        <c:scaling>
          <c:orientation val="minMax"/>
          <c:max val="100"/>
          <c:min val="-100"/>
        </c:scaling>
        <c:delete val="1"/>
        <c:axPos val="b"/>
        <c:numFmt formatCode="General" sourceLinked="1"/>
        <c:majorTickMark val="out"/>
        <c:minorTickMark val="none"/>
        <c:tickLblPos val="nextTo"/>
        <c:crossAx val="110423424"/>
        <c:crosses val="autoZero"/>
        <c:crossBetween val="between"/>
        <c:majorUnit val="2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4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9/19/2014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B12AD-05A1-4A54-A581-98EDDFA48862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4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D13FD-8EC5-491D-9104-12003557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4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pic>
        <p:nvPicPr>
          <p:cNvPr id="6" name="Picture 14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29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14"/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42334" y="6248400"/>
            <a:ext cx="818726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Notes: </a:t>
            </a:r>
            <a:r>
              <a:rPr lang="en-US" sz="1100" dirty="0" smtClean="0">
                <a:solidFill>
                  <a:prstClr val="black"/>
                </a:solidFill>
              </a:rPr>
              <a:t>Bars </a:t>
            </a:r>
            <a:r>
              <a:rPr lang="en-US" sz="1100" dirty="0">
                <a:solidFill>
                  <a:prstClr val="black"/>
                </a:solidFill>
              </a:rPr>
              <a:t>may not sum to 100 percent because of “don’t know” responses or refusal to respond; </a:t>
            </a:r>
            <a:r>
              <a:rPr lang="en-US" sz="1100" dirty="0" smtClean="0">
                <a:solidFill>
                  <a:prstClr val="black"/>
                </a:solidFill>
              </a:rPr>
              <a:t>segments </a:t>
            </a:r>
            <a:r>
              <a:rPr lang="en-US" sz="1100" dirty="0">
                <a:solidFill>
                  <a:prstClr val="black"/>
                </a:solidFill>
              </a:rPr>
              <a:t>may not sum to subtotals </a:t>
            </a:r>
            <a:r>
              <a:rPr lang="en-US" sz="1100" dirty="0" smtClean="0">
                <a:solidFill>
                  <a:prstClr val="black"/>
                </a:solidFill>
              </a:rPr>
              <a:t>because </a:t>
            </a:r>
            <a:r>
              <a:rPr lang="en-US" sz="1100" dirty="0">
                <a:solidFill>
                  <a:prstClr val="black"/>
                </a:solidFill>
              </a:rPr>
              <a:t>of rounding.</a:t>
            </a:r>
          </a:p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Source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April–June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2014.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041900"/>
            <a:ext cx="8866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Overall, how would you describe your experience in trying to get health insurance </a:t>
            </a:r>
            <a:br>
              <a:rPr lang="en-US" sz="1600" b="1" dirty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through the marketplace in your state? 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16367554"/>
              </p:ext>
            </p:extLst>
          </p:nvPr>
        </p:nvGraphicFramePr>
        <p:xfrm>
          <a:off x="68580" y="1802400"/>
          <a:ext cx="900684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32500" y="5779900"/>
            <a:ext cx="6197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prstClr val="black"/>
                </a:solidFill>
                <a:cs typeface="Arial" pitchFamily="34" charset="0"/>
              </a:rPr>
              <a:t>Percent adults ages 19–64 who went to marketplace</a:t>
            </a:r>
            <a:endParaRPr lang="en-US" sz="1600" b="1" dirty="0">
              <a:solidFill>
                <a:prstClr val="black"/>
              </a:solidFill>
              <a:latin typeface="Georgia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A Majority of Adults Who Visited the Marketplace </a:t>
            </a:r>
            <a:b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</a:b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Rated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Their Experience as Fair or Poor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74775" y="1850113"/>
            <a:ext cx="1339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Good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89175" y="1850113"/>
            <a:ext cx="1034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Excellent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4395" y="1852223"/>
            <a:ext cx="958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Fair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5124" y="1850113"/>
            <a:ext cx="714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</a:rPr>
              <a:t>Poor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38800" y="1941553"/>
            <a:ext cx="137160" cy="13716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53200" y="1941553"/>
            <a:ext cx="137160" cy="13716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72036" y="1941553"/>
            <a:ext cx="137160" cy="13716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52765" y="1941553"/>
            <a:ext cx="137160" cy="13716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99066" y="2395399"/>
            <a:ext cx="414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171506" y="3197024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52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86000" y="3592395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76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743200" y="3967855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63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8000" y="4754623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55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85970" y="5148248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65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81800" y="2395400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38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38193" y="3197023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47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38192" y="3586569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24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19192" y="3965120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37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954489" y="4754623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44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688572" y="5134134"/>
            <a:ext cx="3926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34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1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3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3475</TotalTime>
  <Words>104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320</cp:revision>
  <cp:lastPrinted>2014-08-20T14:18:37Z</cp:lastPrinted>
  <dcterms:created xsi:type="dcterms:W3CDTF">2014-07-17T20:56:35Z</dcterms:created>
  <dcterms:modified xsi:type="dcterms:W3CDTF">2014-09-19T18:03:48Z</dcterms:modified>
</cp:coreProperties>
</file>