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76" autoAdjust="0"/>
  </p:normalViewPr>
  <p:slideViewPr>
    <p:cSldViewPr>
      <p:cViewPr varScale="1">
        <p:scale>
          <a:sx n="90" d="100"/>
          <a:sy n="90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0.22700324409762099"/>
          <c:w val="0.91767104472094096"/>
          <c:h val="0.636489282135172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very confident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Uninsured</c:v>
                </c:pt>
                <c:pt idx="1">
                  <c:v>Medicaid</c:v>
                </c:pt>
                <c:pt idx="2">
                  <c:v>Marketplace</c:v>
                </c:pt>
                <c:pt idx="3">
                  <c:v>Employer</c:v>
                </c:pt>
                <c:pt idx="6">
                  <c:v>Uninsured</c:v>
                </c:pt>
                <c:pt idx="7">
                  <c:v>Medicaid</c:v>
                </c:pt>
                <c:pt idx="8">
                  <c:v>Marketplace</c:v>
                </c:pt>
                <c:pt idx="9">
                  <c:v>Employer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-27</c:v>
                </c:pt>
                <c:pt idx="1">
                  <c:v>-16</c:v>
                </c:pt>
                <c:pt idx="2">
                  <c:v>-18</c:v>
                </c:pt>
                <c:pt idx="3">
                  <c:v>-9</c:v>
                </c:pt>
                <c:pt idx="6">
                  <c:v>-20</c:v>
                </c:pt>
                <c:pt idx="7">
                  <c:v>-13</c:v>
                </c:pt>
                <c:pt idx="8">
                  <c:v>-12</c:v>
                </c:pt>
                <c:pt idx="9">
                  <c:v>-10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at all confident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Uninsured</c:v>
                </c:pt>
                <c:pt idx="1">
                  <c:v>Medicaid</c:v>
                </c:pt>
                <c:pt idx="2">
                  <c:v>Marketplace</c:v>
                </c:pt>
                <c:pt idx="3">
                  <c:v>Employer</c:v>
                </c:pt>
                <c:pt idx="6">
                  <c:v>Uninsured</c:v>
                </c:pt>
                <c:pt idx="7">
                  <c:v>Medicaid</c:v>
                </c:pt>
                <c:pt idx="8">
                  <c:v>Marketplace</c:v>
                </c:pt>
                <c:pt idx="9">
                  <c:v>Employer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-35</c:v>
                </c:pt>
                <c:pt idx="1">
                  <c:v>-15</c:v>
                </c:pt>
                <c:pt idx="2">
                  <c:v>-9</c:v>
                </c:pt>
                <c:pt idx="3">
                  <c:v>-7</c:v>
                </c:pt>
                <c:pt idx="6">
                  <c:v>-53</c:v>
                </c:pt>
                <c:pt idx="7">
                  <c:v>-25</c:v>
                </c:pt>
                <c:pt idx="8">
                  <c:v>-18</c:v>
                </c:pt>
                <c:pt idx="9">
                  <c:v>-8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confident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Uninsured</c:v>
                </c:pt>
                <c:pt idx="1">
                  <c:v>Medicaid</c:v>
                </c:pt>
                <c:pt idx="2">
                  <c:v>Marketplace</c:v>
                </c:pt>
                <c:pt idx="3">
                  <c:v>Employer</c:v>
                </c:pt>
                <c:pt idx="6">
                  <c:v>Uninsured</c:v>
                </c:pt>
                <c:pt idx="7">
                  <c:v>Medicaid</c:v>
                </c:pt>
                <c:pt idx="8">
                  <c:v>Marketplace</c:v>
                </c:pt>
                <c:pt idx="9">
                  <c:v>Employer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24</c:v>
                </c:pt>
                <c:pt idx="1">
                  <c:v>39</c:v>
                </c:pt>
                <c:pt idx="2">
                  <c:v>38</c:v>
                </c:pt>
                <c:pt idx="3">
                  <c:v>38</c:v>
                </c:pt>
                <c:pt idx="6">
                  <c:v>15</c:v>
                </c:pt>
                <c:pt idx="7">
                  <c:v>31</c:v>
                </c:pt>
                <c:pt idx="8">
                  <c:v>34</c:v>
                </c:pt>
                <c:pt idx="9">
                  <c:v>36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confident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Uninsured</c:v>
                </c:pt>
                <c:pt idx="1">
                  <c:v>Medicaid</c:v>
                </c:pt>
                <c:pt idx="2">
                  <c:v>Marketplace</c:v>
                </c:pt>
                <c:pt idx="3">
                  <c:v>Employer</c:v>
                </c:pt>
                <c:pt idx="6">
                  <c:v>Uninsured</c:v>
                </c:pt>
                <c:pt idx="7">
                  <c:v>Medicaid</c:v>
                </c:pt>
                <c:pt idx="8">
                  <c:v>Marketplace</c:v>
                </c:pt>
                <c:pt idx="9">
                  <c:v>Employer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13</c:v>
                </c:pt>
                <c:pt idx="1">
                  <c:v>26</c:v>
                </c:pt>
                <c:pt idx="2">
                  <c:v>33</c:v>
                </c:pt>
                <c:pt idx="3">
                  <c:v>46</c:v>
                </c:pt>
                <c:pt idx="6">
                  <c:v>10</c:v>
                </c:pt>
                <c:pt idx="7">
                  <c:v>29</c:v>
                </c:pt>
                <c:pt idx="8">
                  <c:v>36</c:v>
                </c:pt>
                <c:pt idx="9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13710976"/>
        <c:axId val="113712512"/>
      </c:barChart>
      <c:catAx>
        <c:axId val="113710976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50800">
            <a:solidFill>
              <a:schemeClr val="tx1"/>
            </a:solidFill>
          </a:ln>
        </c:spPr>
        <c:crossAx val="113712512"/>
        <c:crosses val="autoZero"/>
        <c:auto val="1"/>
        <c:lblAlgn val="ctr"/>
        <c:lblOffset val="100"/>
        <c:noMultiLvlLbl val="0"/>
      </c:catAx>
      <c:valAx>
        <c:axId val="113712512"/>
        <c:scaling>
          <c:orientation val="minMax"/>
          <c:max val="100"/>
          <c:min val="-90"/>
        </c:scaling>
        <c:delete val="1"/>
        <c:axPos val="b"/>
        <c:numFmt formatCode="General" sourceLinked="1"/>
        <c:majorTickMark val="out"/>
        <c:minorTickMark val="none"/>
        <c:tickLblPos val="nextTo"/>
        <c:crossAx val="113710976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4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29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A </a:t>
            </a:r>
            <a:r>
              <a:rPr lang="en-US" sz="2000" b="1" kern="0" dirty="0" smtClean="0">
                <a:ea typeface="ＭＳ Ｐゴシック"/>
              </a:rPr>
              <a:t>Majority of Adults with Marketplace Coverage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Were Confident They Could Afford Care They Needed or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Get High-Quality Care</a:t>
            </a:r>
            <a:endParaRPr lang="en-US" sz="2000" b="1" dirty="0">
              <a:cs typeface="Arial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9282467"/>
              </p:ext>
            </p:extLst>
          </p:nvPr>
        </p:nvGraphicFramePr>
        <p:xfrm>
          <a:off x="776929" y="1829544"/>
          <a:ext cx="8155707" cy="434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2954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How confident are you that if you become seriously ill you will be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able to . . . ?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226387"/>
            <a:ext cx="806136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/>
              <a:t>Note: </a:t>
            </a:r>
            <a:r>
              <a:rPr lang="en-US" sz="1100" dirty="0" smtClean="0">
                <a:solidFill>
                  <a:prstClr val="black"/>
                </a:solidFill>
              </a:rPr>
              <a:t>Bars </a:t>
            </a:r>
            <a:r>
              <a:rPr lang="en-US" sz="1100" dirty="0">
                <a:solidFill>
                  <a:prstClr val="black"/>
                </a:solidFill>
              </a:rPr>
              <a:t>may not sum to 100 percent because of “don’t know” responses or refusal to respond; segments may not sum to subtotals because of rounding.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/>
              <a:t>Source</a:t>
            </a:r>
            <a:r>
              <a:rPr lang="en-US" sz="1100" dirty="0"/>
              <a:t>: </a:t>
            </a:r>
            <a:r>
              <a:rPr lang="en-US" sz="1100" dirty="0"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cs typeface="Arial" pitchFamily="34" charset="0"/>
              </a:rPr>
              <a:t>April–June </a:t>
            </a:r>
            <a:r>
              <a:rPr lang="en-US" sz="1100" dirty="0">
                <a:cs typeface="Arial" pitchFamily="34" charset="0"/>
              </a:rPr>
              <a:t>2014.</a:t>
            </a:r>
            <a:endParaRPr lang="en-US" sz="1100" dirty="0"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37" y="2478233"/>
            <a:ext cx="2752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Afford the care you need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78046" y="4078433"/>
            <a:ext cx="289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Get high-quality care </a:t>
            </a:r>
            <a:endParaRPr lang="en-US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8247312" y="2760076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81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9012" y="30450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70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04196" y="3330246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60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36048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39000" y="443223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84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79904" y="4720211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71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96200" y="49930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42992" y="5257800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36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52716" y="2760076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18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29496" y="3045022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30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51814" y="3330311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38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0" y="36048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73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52638" y="4439332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9022" y="4718446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27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0000" y="49930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31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09608" y="5257800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63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59104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cs typeface="Arial" pitchFamily="34" charset="0"/>
              </a:rPr>
              <a:t>Percent adults </a:t>
            </a:r>
            <a:r>
              <a:rPr lang="en-US" sz="1600" b="1" dirty="0">
                <a:cs typeface="Arial" pitchFamily="34" charset="0"/>
              </a:rPr>
              <a:t>ages </a:t>
            </a:r>
            <a:r>
              <a:rPr lang="en-US" sz="1600" b="1" dirty="0" smtClean="0">
                <a:cs typeface="Arial" pitchFamily="34" charset="0"/>
              </a:rPr>
              <a:t>19–64</a:t>
            </a:r>
            <a:endParaRPr lang="en-US" sz="1600" b="1" dirty="0"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73195" y="1828800"/>
            <a:ext cx="1770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confident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51175" y="1828800"/>
            <a:ext cx="1311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confident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64459" y="1830910"/>
            <a:ext cx="1692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Not very confident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75323" y="1828800"/>
            <a:ext cx="2282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Not at all confident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37220" y="1920240"/>
            <a:ext cx="137160" cy="13716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15200" y="1920240"/>
            <a:ext cx="137160" cy="13716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32100" y="1920240"/>
            <a:ext cx="137160" cy="13716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42965" y="1920240"/>
            <a:ext cx="137160" cy="137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41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6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3476</TotalTime>
  <Words>127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 Majority of Adults with Marketplace Coverage  Were Confident They Could Afford Care They Needed or  Get High-Quality Care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326</cp:revision>
  <cp:lastPrinted>2014-08-20T14:18:37Z</cp:lastPrinted>
  <dcterms:created xsi:type="dcterms:W3CDTF">2014-07-17T20:56:35Z</dcterms:created>
  <dcterms:modified xsi:type="dcterms:W3CDTF">2014-09-19T18:04:30Z</dcterms:modified>
</cp:coreProperties>
</file>