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9144000" cy="6858000" type="screen4x3"/>
  <p:notesSz cx="6858000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632" autoAdjust="0"/>
  </p:normalViewPr>
  <p:slideViewPr>
    <p:cSldViewPr>
      <p:cViewPr>
        <p:scale>
          <a:sx n="89" d="100"/>
          <a:sy n="89" d="100"/>
        </p:scale>
        <p:origin x="-162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605675187109802E-2"/>
          <c:y val="3.4304290777055997E-2"/>
          <c:w val="0.94438580763791002"/>
          <c:h val="0.72379378224273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July–Sept. 2013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All 
adults</c:v>
                </c:pt>
                <c:pt idx="1">
                  <c:v>Non-
Hispanic 
whites</c:v>
                </c:pt>
                <c:pt idx="2">
                  <c:v>Latinos</c:v>
                </c:pt>
                <c:pt idx="4">
                  <c:v>English-
dominant</c:v>
                </c:pt>
                <c:pt idx="5">
                  <c:v>Spanish-
dominant</c:v>
                </c:pt>
                <c:pt idx="7">
                  <c:v>Ages 
19–34</c:v>
                </c:pt>
                <c:pt idx="8">
                  <c:v>Ages 
35–49</c:v>
                </c:pt>
                <c:pt idx="9">
                  <c:v>Ages 
50–64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20</c:v>
                </c:pt>
                <c:pt idx="1">
                  <c:v>16</c:v>
                </c:pt>
                <c:pt idx="2">
                  <c:v>36</c:v>
                </c:pt>
                <c:pt idx="4">
                  <c:v>29</c:v>
                </c:pt>
                <c:pt idx="5">
                  <c:v>49</c:v>
                </c:pt>
                <c:pt idx="7">
                  <c:v>43</c:v>
                </c:pt>
                <c:pt idx="8">
                  <c:v>32</c:v>
                </c:pt>
                <c:pt idx="9">
                  <c:v>31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April–June 2014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All 
adults</c:v>
                </c:pt>
                <c:pt idx="1">
                  <c:v>Non-
Hispanic 
whites</c:v>
                </c:pt>
                <c:pt idx="2">
                  <c:v>Latinos</c:v>
                </c:pt>
                <c:pt idx="4">
                  <c:v>English-
dominant</c:v>
                </c:pt>
                <c:pt idx="5">
                  <c:v>Spanish-
dominant</c:v>
                </c:pt>
                <c:pt idx="7">
                  <c:v>Ages 
19–34</c:v>
                </c:pt>
                <c:pt idx="8">
                  <c:v>Ages 
35–49</c:v>
                </c:pt>
                <c:pt idx="9">
                  <c:v>Ages 
50–64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15</c:v>
                </c:pt>
                <c:pt idx="1">
                  <c:v>12</c:v>
                </c:pt>
                <c:pt idx="2">
                  <c:v>23</c:v>
                </c:pt>
                <c:pt idx="4">
                  <c:v>19</c:v>
                </c:pt>
                <c:pt idx="5">
                  <c:v>30</c:v>
                </c:pt>
                <c:pt idx="7">
                  <c:v>23</c:v>
                </c:pt>
                <c:pt idx="8">
                  <c:v>27</c:v>
                </c:pt>
                <c:pt idx="9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30358528"/>
        <c:axId val="30360320"/>
      </c:barChart>
      <c:catAx>
        <c:axId val="30358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/>
            </a:pPr>
            <a:endParaRPr lang="en-US"/>
          </a:p>
        </c:txPr>
        <c:crossAx val="30360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360320"/>
        <c:scaling>
          <c:orientation val="minMax"/>
          <c:max val="75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0358528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0.102857450661705"/>
          <c:y val="5.1093764141551298E-2"/>
          <c:w val="0.82695127968480897"/>
          <c:h val="6.7467191601049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+mj-lt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70932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946072"/>
            <a:ext cx="2971800" cy="470932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712240"/>
            <a:ext cx="1981200" cy="54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70932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8DFE3B8F-BCCC-4CBB-A7A4-17E85891DEFE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4"/>
            <a:ext cx="5486400" cy="4238387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2"/>
            <a:ext cx="2971800" cy="470932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946072"/>
            <a:ext cx="2971800" cy="470932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A75D0C2E-E865-4D70-AB66-99ED2FC22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08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E1A38-B81F-4AE3-91C4-6D8F2B41D5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5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09B413E-45DC-384A-A4C6-850E67FB4BD7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CD9CB3-3A1F-4446-B9A7-3ED7078B9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34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0A13786-ED77-3B46-85C2-87E222A1C2DC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47FF244-9096-1B45-BA69-8B241D77E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33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7013"/>
            <a:ext cx="9140825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10400" y="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824A6E0-6494-49F6-BAA0-04BC097E3F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7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2CC6964-7B54-064A-B31D-DB278A5CB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ED0522F-A562-0C4E-A9E2-00D0C807E3C4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9A48E77-557D-0441-BF24-7F0936EB9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11E20C5-E51B-484A-967C-ACF884F1D43B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4C29385-C4FE-3348-8039-ABCDCDCCB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7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2C8D2B3-419B-2243-A3DC-68BB2D5C07C5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BB2491-389E-F04C-8008-B0E54D7E5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3BB522-5728-2444-BFDB-02D050E0264F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C9E642F-CFD6-9447-A437-F07736F07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3170395-5B5E-2F4E-9314-A35A2550D0DE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72B731B-4214-E947-85E0-5A691331B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0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984A60-7719-2D4F-B510-76A8ED5241AC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3C2B94D-3879-1F42-81B0-7BF34F3F4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4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72B3008-D0E0-554C-8F56-402F3AAB90E6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356B36-0106-C64C-8336-6064633A7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696" r:id="rId12"/>
    <p:sldLayoutId id="2147483708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100584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b="1" dirty="0" smtClean="0">
                <a:latin typeface="Georgia" panose="02040502050405020303" pitchFamily="18" charset="0"/>
                <a:cs typeface="Arial" pitchFamily="34" charset="0"/>
              </a:rPr>
              <a:t>The </a:t>
            </a:r>
            <a:r>
              <a:rPr lang="en-US" sz="2000" b="1" dirty="0" smtClean="0">
                <a:latin typeface="Georgia" panose="02040502050405020303" pitchFamily="18" charset="0"/>
                <a:cs typeface="Arial" pitchFamily="34" charset="0"/>
              </a:rPr>
              <a:t>Uninsured Rate Among Latinos Fell Sharply </a:t>
            </a:r>
            <a:br>
              <a:rPr lang="en-US" sz="2000" b="1" dirty="0" smtClean="0">
                <a:latin typeface="Georgia" panose="02040502050405020303" pitchFamily="18" charset="0"/>
                <a:cs typeface="Arial" pitchFamily="34" charset="0"/>
              </a:rPr>
            </a:br>
            <a:r>
              <a:rPr lang="en-US" sz="2000" b="1" dirty="0" smtClean="0">
                <a:latin typeface="Georgia" panose="02040502050405020303" pitchFamily="18" charset="0"/>
                <a:cs typeface="Arial" pitchFamily="34" charset="0"/>
              </a:rPr>
              <a:t>Between July–September 2013 and April–June 2014, </a:t>
            </a:r>
            <a:br>
              <a:rPr lang="en-US" sz="2000" b="1" dirty="0" smtClean="0">
                <a:latin typeface="Georgia" panose="02040502050405020303" pitchFamily="18" charset="0"/>
                <a:cs typeface="Arial" pitchFamily="34" charset="0"/>
              </a:rPr>
            </a:br>
            <a:r>
              <a:rPr lang="en-US" sz="2000" b="1" dirty="0" smtClean="0">
                <a:latin typeface="Georgia" panose="02040502050405020303" pitchFamily="18" charset="0"/>
                <a:cs typeface="Arial" pitchFamily="34" charset="0"/>
              </a:rPr>
              <a:t>Following the First Open Enrollment Period </a:t>
            </a:r>
            <a:endParaRPr lang="en-US" sz="2000" b="1" dirty="0">
              <a:solidFill>
                <a:srgbClr val="FF0000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523492"/>
              </p:ext>
            </p:extLst>
          </p:nvPr>
        </p:nvGraphicFramePr>
        <p:xfrm>
          <a:off x="344357" y="1905000"/>
          <a:ext cx="8465483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65176" y="1371600"/>
            <a:ext cx="6211824" cy="338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b="1" dirty="0" smtClean="0">
                <a:cs typeface="Arial" panose="020B0604020202020204" pitchFamily="34" charset="0"/>
              </a:rPr>
              <a:t>Percent </a:t>
            </a:r>
            <a:r>
              <a:rPr lang="en-US" sz="1600" b="1" dirty="0">
                <a:cs typeface="Arial" panose="020B0604020202020204" pitchFamily="34" charset="0"/>
              </a:rPr>
              <a:t>of </a:t>
            </a:r>
            <a:r>
              <a:rPr lang="en-US" sz="1600" b="1" dirty="0" smtClean="0">
                <a:cs typeface="Arial" panose="020B0604020202020204" pitchFamily="34" charset="0"/>
              </a:rPr>
              <a:t>adults ages 19–64 uninsured</a:t>
            </a:r>
            <a:endParaRPr lang="en-US" sz="1600" b="1" dirty="0">
              <a:cs typeface="Arial" panose="020B0604020202020204" pitchFamily="34" charset="0"/>
            </a:endParaRPr>
          </a:p>
        </p:txBody>
      </p:sp>
      <p:sp>
        <p:nvSpPr>
          <p:cNvPr id="10" name="Text Box 47"/>
          <p:cNvSpPr txBox="1">
            <a:spLocks noChangeArrowheads="1"/>
          </p:cNvSpPr>
          <p:nvPr/>
        </p:nvSpPr>
        <p:spPr bwMode="auto">
          <a:xfrm>
            <a:off x="43199" y="6537960"/>
            <a:ext cx="750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+mj-lt"/>
                <a:cs typeface="Arial" panose="020B0604020202020204" pitchFamily="34" charset="0"/>
              </a:rPr>
              <a:t>Source</a:t>
            </a:r>
            <a:r>
              <a:rPr lang="en-US" sz="1200" dirty="0">
                <a:latin typeface="+mj-lt"/>
                <a:cs typeface="Arial" panose="020B0604020202020204" pitchFamily="34" charset="0"/>
              </a:rPr>
              <a:t>: </a:t>
            </a:r>
            <a:r>
              <a:rPr lang="en-US" sz="1200" dirty="0" smtClean="0">
                <a:latin typeface="+mj-lt"/>
                <a:cs typeface="Arial" panose="020B0604020202020204" pitchFamily="34" charset="0"/>
              </a:rPr>
              <a:t>The Commonwealth Fund Affordable Care Act Tracking Surveys, July–Sept. 2013 and April–June 2014. </a:t>
            </a:r>
            <a:endParaRPr lang="en-US" sz="12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6019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Latinos</a:t>
            </a:r>
            <a:endParaRPr lang="en-US" sz="16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968858" y="6019800"/>
            <a:ext cx="47941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438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3546</TotalTime>
  <Words>33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The Uninsured Rate Among Latinos Fell Sharply  Between July–September 2013 and April–June 2014,  Following the First Open Enrollment Period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Findings on ACA Awareness and Marketplace Visitors: Implications for Outreach and Enrollment Among Latinos and African Americans</dc:title>
  <dc:creator>Petra W. Rasmussen</dc:creator>
  <cp:lastModifiedBy>Samantha Mackie</cp:lastModifiedBy>
  <cp:revision>336</cp:revision>
  <cp:lastPrinted>2014-08-07T17:58:55Z</cp:lastPrinted>
  <dcterms:created xsi:type="dcterms:W3CDTF">2014-05-30T13:54:02Z</dcterms:created>
  <dcterms:modified xsi:type="dcterms:W3CDTF">2014-09-25T19:11:11Z</dcterms:modified>
</cp:coreProperties>
</file>