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7"/>
  </p:notesMasterIdLst>
  <p:handoutMasterIdLst>
    <p:handoutMasterId r:id="rId8"/>
  </p:handoutMasterIdLst>
  <p:sldIdLst>
    <p:sldId id="401" r:id="rId2"/>
    <p:sldId id="402" r:id="rId3"/>
    <p:sldId id="403" r:id="rId4"/>
    <p:sldId id="404" r:id="rId5"/>
    <p:sldId id="405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16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6" autoAdjust="0"/>
    <p:restoredTop sz="99772" autoAdjust="0"/>
  </p:normalViewPr>
  <p:slideViewPr>
    <p:cSldViewPr snapToGrid="0">
      <p:cViewPr varScale="1">
        <p:scale>
          <a:sx n="82" d="100"/>
          <a:sy n="82" d="100"/>
        </p:scale>
        <p:origin x="6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411382787677803E-2"/>
          <c:y val="6.7071505290012504E-2"/>
          <c:w val="0.92554761246949402"/>
          <c:h val="0.80084413938940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0.99741100000000005</c:v>
                </c:pt>
                <c:pt idx="1">
                  <c:v>0.98</c:v>
                </c:pt>
                <c:pt idx="2">
                  <c:v>0.77280499999999996</c:v>
                </c:pt>
                <c:pt idx="3">
                  <c:v>0.40049200000000001</c:v>
                </c:pt>
                <c:pt idx="4" formatCode="0%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306726984"/>
        <c:axId val="306700896"/>
      </c:barChart>
      <c:catAx>
        <c:axId val="306726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700896"/>
        <c:crosses val="autoZero"/>
        <c:auto val="1"/>
        <c:lblAlgn val="ctr"/>
        <c:lblOffset val="100"/>
        <c:noMultiLvlLbl val="0"/>
      </c:catAx>
      <c:valAx>
        <c:axId val="306700896"/>
        <c:scaling>
          <c:orientation val="minMax"/>
          <c:max val="1"/>
        </c:scaling>
        <c:delete val="0"/>
        <c:axPos val="l"/>
        <c:majorGridlines>
          <c:spPr>
            <a:ln w="12700" cap="rnd" cmpd="sng" algn="ctr">
              <a:solidFill>
                <a:schemeClr val="accent6">
                  <a:lumMod val="20000"/>
                  <a:lumOff val="80000"/>
                </a:schemeClr>
              </a:solidFill>
              <a:prstDash val="sysDot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726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722938329709805E-2"/>
          <c:y val="3.1884480882835999E-2"/>
          <c:w val="0.91989118604228204"/>
          <c:h val="0.84098819452927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Sheet1!$B$2:$B$6</c:f>
              <c:numCache>
                <c:formatCode>"$"#,##0_);[Red]\("$"#,##0\)</c:formatCode>
                <c:ptCount val="5"/>
                <c:pt idx="0">
                  <c:v>5187</c:v>
                </c:pt>
                <c:pt idx="1">
                  <c:v>2951</c:v>
                </c:pt>
                <c:pt idx="2">
                  <c:v>1197</c:v>
                </c:pt>
                <c:pt idx="3">
                  <c:v>574</c:v>
                </c:pt>
                <c:pt idx="4">
                  <c:v>1318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0532644804980299E-16"/>
                  <c:y val="6.66275001943515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Sheet1!$C$2:$C$6</c:f>
              <c:numCache>
                <c:formatCode>"$"#,##0</c:formatCode>
                <c:ptCount val="5"/>
                <c:pt idx="0">
                  <c:v>5724.23</c:v>
                </c:pt>
                <c:pt idx="1">
                  <c:v>3099.77</c:v>
                </c:pt>
                <c:pt idx="2">
                  <c:v>1256.8800000000001</c:v>
                </c:pt>
                <c:pt idx="3">
                  <c:v>484.137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5"/>
        <c:axId val="4418040"/>
        <c:axId val="361434560"/>
      </c:barChart>
      <c:catAx>
        <c:axId val="4418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34560"/>
        <c:crosses val="autoZero"/>
        <c:auto val="1"/>
        <c:lblAlgn val="ctr"/>
        <c:lblOffset val="100"/>
        <c:noMultiLvlLbl val="0"/>
      </c:catAx>
      <c:valAx>
        <c:axId val="361434560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accent6">
                  <a:lumMod val="20000"/>
                  <a:lumOff val="80000"/>
                </a:schemeClr>
              </a:solidFill>
              <a:prstDash val="sysDot"/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8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6066461831878005"/>
          <c:y val="5.9238363892806803E-2"/>
          <c:w val="0.131259842519685"/>
          <c:h val="6.3367946425596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446826091182994E-2"/>
          <c:y val="4.5752473009611397E-2"/>
          <c:w val="0.91457786526684204"/>
          <c:h val="0.81066084720533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Primary care visits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dLbl>
              <c:idx val="3"/>
              <c:layout>
                <c:manualLayout>
                  <c:x val="0"/>
                  <c:y val="6.61788834218347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0.51157945000000005</c:v>
                </c:pt>
                <c:pt idx="1">
                  <c:v>0.24313520999999999</c:v>
                </c:pt>
                <c:pt idx="2">
                  <c:v>0.14496917000000001</c:v>
                </c:pt>
                <c:pt idx="3">
                  <c:v>6.0557420000000001E-2</c:v>
                </c:pt>
                <c:pt idx="4">
                  <c:v>0.32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Rx drugs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0.81699999999999995</c:v>
                </c:pt>
                <c:pt idx="1">
                  <c:v>0.54300000000000004</c:v>
                </c:pt>
                <c:pt idx="2">
                  <c:v>0.435</c:v>
                </c:pt>
                <c:pt idx="3">
                  <c:v>0.26</c:v>
                </c:pt>
                <c:pt idx="4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5"/>
        <c:axId val="361435736"/>
        <c:axId val="361582096"/>
      </c:barChart>
      <c:catAx>
        <c:axId val="36143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582096"/>
        <c:crosses val="autoZero"/>
        <c:auto val="1"/>
        <c:lblAlgn val="ctr"/>
        <c:lblOffset val="100"/>
        <c:noMultiLvlLbl val="0"/>
      </c:catAx>
      <c:valAx>
        <c:axId val="361582096"/>
        <c:scaling>
          <c:orientation val="minMax"/>
          <c:max val="1"/>
        </c:scaling>
        <c:delete val="0"/>
        <c:axPos val="l"/>
        <c:majorGridlines>
          <c:spPr>
            <a:ln w="12700" cap="rnd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35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893746834277304"/>
          <c:y val="5.8677236203654302E-2"/>
          <c:w val="0.28259934613436499"/>
          <c:h val="6.30345409363708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360406338096699E-2"/>
          <c:y val="3.4528342366033499E-2"/>
          <c:w val="0.91457786526684204"/>
          <c:h val="0.81066084720533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0.65</c:v>
                </c:pt>
                <c:pt idx="1">
                  <c:v>0.26</c:v>
                </c:pt>
                <c:pt idx="2">
                  <c:v>0.24</c:v>
                </c:pt>
                <c:pt idx="3">
                  <c:v>0.15</c:v>
                </c:pt>
                <c:pt idx="4">
                  <c:v>0.32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5.7558594649353003E-8"/>
                  <c:y val="6.12667403600071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353801169590597E-2"/>
                      <c:h val="5.4801817867269301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0.51</c:v>
                </c:pt>
                <c:pt idx="1">
                  <c:v>0.24</c:v>
                </c:pt>
                <c:pt idx="2">
                  <c:v>0.14000000000000001</c:v>
                </c:pt>
                <c:pt idx="3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5"/>
        <c:axId val="361582880"/>
        <c:axId val="361583664"/>
      </c:barChart>
      <c:catAx>
        <c:axId val="36158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583664"/>
        <c:crosses val="autoZero"/>
        <c:auto val="1"/>
        <c:lblAlgn val="ctr"/>
        <c:lblOffset val="100"/>
        <c:noMultiLvlLbl val="0"/>
      </c:catAx>
      <c:valAx>
        <c:axId val="361583664"/>
        <c:scaling>
          <c:orientation val="minMax"/>
          <c:max val="1"/>
        </c:scaling>
        <c:delete val="0"/>
        <c:axPos val="l"/>
        <c:majorGridlines>
          <c:spPr>
            <a:ln w="12700" cap="rnd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58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5709601924759404"/>
          <c:y val="6.1732718539678703E-2"/>
          <c:w val="0.131259842519685"/>
          <c:h val="6.30345409363708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360406338096699E-2"/>
          <c:y val="3.4528342366033499E-2"/>
          <c:w val="0.91457786526684204"/>
          <c:h val="0.81066084720533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0.91</c:v>
                </c:pt>
                <c:pt idx="1">
                  <c:v>0.52</c:v>
                </c:pt>
                <c:pt idx="2">
                  <c:v>0.37</c:v>
                </c:pt>
                <c:pt idx="3">
                  <c:v>0.17</c:v>
                </c:pt>
                <c:pt idx="4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0.82</c:v>
                </c:pt>
                <c:pt idx="1">
                  <c:v>0.54</c:v>
                </c:pt>
                <c:pt idx="2">
                  <c:v>0.44</c:v>
                </c:pt>
                <c:pt idx="3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overlap val="-5"/>
        <c:axId val="308344672"/>
        <c:axId val="308349152"/>
      </c:barChart>
      <c:catAx>
        <c:axId val="30834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349152"/>
        <c:crosses val="autoZero"/>
        <c:auto val="1"/>
        <c:lblAlgn val="ctr"/>
        <c:lblOffset val="100"/>
        <c:noMultiLvlLbl val="0"/>
      </c:catAx>
      <c:valAx>
        <c:axId val="308349152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34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4811276879863695"/>
          <c:y val="4.2090489913417302E-2"/>
          <c:w val="0.131259842519685"/>
          <c:h val="6.30345409363708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0.698</cdr:x>
      <cdr:y>0.67848</cdr:y>
    </cdr:from>
    <cdr:to>
      <cdr:x>0.80327</cdr:x>
      <cdr:y>0.88154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63415" y="30551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Light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>
                <a:latin typeface="Calibri Light" charset="0"/>
              </a:rPr>
              <a:pPr>
                <a:defRPr/>
              </a:pPr>
              <a:t>5/13/2016</a:t>
            </a:fld>
            <a:endParaRPr lang="en-US" dirty="0">
              <a:latin typeface="Calibri Ligh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>
                <a:latin typeface="Calibri Light" charset="0"/>
              </a:rPr>
              <a:pPr>
                <a:defRPr/>
              </a:pPr>
              <a:t>‹#›</a:t>
            </a:fld>
            <a:endParaRPr lang="en-US" dirty="0">
              <a:latin typeface="Calibri Light" charset="0"/>
            </a:endParaRPr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67756023-9739-487E-AA2B-7A78600DB984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55ADB526-017D-4E6D-A189-5702C71EF7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2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9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86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5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 anchor="t"/>
          <a:lstStyle>
            <a:lvl1pPr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128658"/>
            <a:ext cx="8991600" cy="609600"/>
          </a:xfrm>
        </p:spPr>
        <p:txBody>
          <a:bodyPr anchor="b"/>
          <a:lstStyle>
            <a:lvl1pPr marL="0" indent="0" algn="l">
              <a:buNone/>
              <a:defRPr sz="12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4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8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8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5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5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2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 i="0" kern="1200">
          <a:solidFill>
            <a:schemeClr val="tx1"/>
          </a:solidFill>
          <a:latin typeface="Calibri Light" charset="0"/>
          <a:ea typeface="ＭＳ Ｐゴシック" charset="-128"/>
          <a:cs typeface="Calibri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Calibri Light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93785"/>
            <a:ext cx="9144000" cy="954107"/>
          </a:xfrm>
        </p:spPr>
        <p:txBody>
          <a:bodyPr/>
          <a:lstStyle/>
          <a:p>
            <a:r>
              <a:rPr lang="en-US" sz="2800" dirty="0"/>
              <a:t>Percentage of Plans with General Annual </a:t>
            </a:r>
            <a:r>
              <a:rPr lang="en-US" sz="2800" dirty="0" smtClean="0"/>
              <a:t>Deductible, </a:t>
            </a:r>
            <a:r>
              <a:rPr lang="en-US" sz="2800" dirty="0"/>
              <a:t>Marketplace and </a:t>
            </a:r>
            <a:r>
              <a:rPr lang="en-US" sz="2800" dirty="0" smtClean="0"/>
              <a:t>Employer-Based </a:t>
            </a:r>
            <a:r>
              <a:rPr lang="en-US" sz="2800" dirty="0"/>
              <a:t>Plans, 2016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1"/>
          </p:nvPr>
        </p:nvSpPr>
        <p:spPr>
          <a:xfrm>
            <a:off x="84992" y="5584722"/>
            <a:ext cx="8976946" cy="558170"/>
          </a:xfrm>
        </p:spPr>
        <p:txBody>
          <a:bodyPr/>
          <a:lstStyle/>
          <a:p>
            <a:r>
              <a:rPr lang="en-US" dirty="0"/>
              <a:t>* Most recent employer survey data are from 2015.</a:t>
            </a:r>
          </a:p>
          <a:p>
            <a:r>
              <a:rPr lang="en-US" dirty="0" smtClean="0"/>
              <a:t>Sources</a:t>
            </a:r>
            <a:r>
              <a:rPr lang="en-US" dirty="0"/>
              <a:t>: Qualified Health Plan Landscape Files for federally facilitated marketplace, Nov. 2015; state insurance websites and state marketplace websites for state-based marketplaces, Nov. 2015; Henry J. Kaiser Family Foundation, </a:t>
            </a:r>
            <a:r>
              <a:rPr lang="en-US" i="1" dirty="0"/>
              <a:t>Employer Health Benefits: 2015 Annual Survey,</a:t>
            </a:r>
            <a:r>
              <a:rPr lang="en-US" dirty="0"/>
              <a:t> Sept. 2015.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31955802"/>
              </p:ext>
            </p:extLst>
          </p:nvPr>
        </p:nvGraphicFramePr>
        <p:xfrm>
          <a:off x="193430" y="1047892"/>
          <a:ext cx="8716108" cy="4286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345" y="6121566"/>
            <a:ext cx="2177562" cy="64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82062"/>
            <a:ext cx="9144000" cy="954107"/>
          </a:xfrm>
        </p:spPr>
        <p:txBody>
          <a:bodyPr/>
          <a:lstStyle/>
          <a:p>
            <a:r>
              <a:rPr lang="en-US" sz="2800" dirty="0"/>
              <a:t>Average General Annual </a:t>
            </a:r>
            <a:r>
              <a:rPr lang="en-US" sz="2800" dirty="0" smtClean="0"/>
              <a:t>Deductible, </a:t>
            </a:r>
            <a:r>
              <a:rPr lang="en-US" sz="2800" dirty="0"/>
              <a:t>in Plans with Deductibles, </a:t>
            </a:r>
            <a:r>
              <a:rPr lang="en-US" sz="2800" dirty="0" smtClean="0"/>
              <a:t>Marketplace </a:t>
            </a:r>
            <a:r>
              <a:rPr lang="en-US" sz="2800" dirty="0"/>
              <a:t>and </a:t>
            </a:r>
            <a:r>
              <a:rPr lang="en-US" sz="2800" dirty="0" smtClean="0"/>
              <a:t>Employer-Based Plans, 2015–2016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1"/>
          </p:nvPr>
        </p:nvSpPr>
        <p:spPr>
          <a:xfrm>
            <a:off x="0" y="5548685"/>
            <a:ext cx="9144000" cy="609600"/>
          </a:xfrm>
        </p:spPr>
        <p:txBody>
          <a:bodyPr/>
          <a:lstStyle/>
          <a:p>
            <a:r>
              <a:rPr lang="en-US" dirty="0"/>
              <a:t>* Most recent employer survey data are from 2015.</a:t>
            </a:r>
          </a:p>
          <a:p>
            <a:r>
              <a:rPr lang="en-US" dirty="0" smtClean="0"/>
              <a:t>Sources</a:t>
            </a:r>
            <a:r>
              <a:rPr lang="en-US" dirty="0"/>
              <a:t>: Qualified Health Plan Landscape Files for federally facilitated marketplace, Nov. 2015; state insurance websites and state marketplace websites for state-based marketplaces, Nov. 2015; Henry J. Kaiser Family Foundation, </a:t>
            </a:r>
            <a:r>
              <a:rPr lang="en-US" i="1" dirty="0"/>
              <a:t>Employer Health Benefits: 2015 Annual Survey,</a:t>
            </a:r>
            <a:r>
              <a:rPr lang="en-US" dirty="0"/>
              <a:t> Sept. 2015.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0288218"/>
              </p:ext>
            </p:extLst>
          </p:nvPr>
        </p:nvGraphicFramePr>
        <p:xfrm>
          <a:off x="228600" y="1120727"/>
          <a:ext cx="8686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345" y="6121566"/>
            <a:ext cx="2177562" cy="64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0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28"/>
            <a:ext cx="9144000" cy="91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Percentage of Plans Where the Beneficiary Must Meet a Deductible Before Primary Care Office Visits or Prescription Drugs Are Covered, </a:t>
            </a:r>
            <a:br>
              <a:rPr lang="en-US" sz="2400" dirty="0" smtClean="0"/>
            </a:br>
            <a:r>
              <a:rPr lang="en-US" sz="2400" dirty="0" smtClean="0"/>
              <a:t>Marketplace and Employer-Based Plans, 2016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0" y="5642242"/>
            <a:ext cx="9144000" cy="609600"/>
          </a:xfrm>
        </p:spPr>
        <p:txBody>
          <a:bodyPr/>
          <a:lstStyle/>
          <a:p>
            <a:r>
              <a:rPr lang="en-US" dirty="0"/>
              <a:t>* Authors’ calculations from Henry J. Kaiser Family Foundation, </a:t>
            </a:r>
            <a:r>
              <a:rPr lang="en-US" i="1" dirty="0"/>
              <a:t>Employer Health Benefits: 2015 Annual Survey,</a:t>
            </a:r>
            <a:r>
              <a:rPr lang="en-US" dirty="0"/>
              <a:t> Sept. 2015</a:t>
            </a:r>
            <a:r>
              <a:rPr lang="en-US" dirty="0" smtClean="0"/>
              <a:t>. </a:t>
            </a:r>
            <a:r>
              <a:rPr lang="en-US" dirty="0"/>
              <a:t>Most recent employer survey data are from 2015.</a:t>
            </a:r>
          </a:p>
          <a:p>
            <a:r>
              <a:rPr lang="en-US" dirty="0" smtClean="0"/>
              <a:t>Sources</a:t>
            </a:r>
            <a:r>
              <a:rPr lang="en-US" dirty="0"/>
              <a:t>: Qualified Health Plan Landscape Files for federally facilitated marketplace, Nov. 2015; state insurance websites and state marketplace websites for state-based marketplaces, Nov. </a:t>
            </a:r>
            <a:r>
              <a:rPr lang="en-US" dirty="0" smtClean="0"/>
              <a:t>2015.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2659744"/>
              </p:ext>
            </p:extLst>
          </p:nvPr>
        </p:nvGraphicFramePr>
        <p:xfrm>
          <a:off x="228600" y="1181490"/>
          <a:ext cx="8686800" cy="4366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345" y="6121566"/>
            <a:ext cx="2177562" cy="64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0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671"/>
            <a:ext cx="9144000" cy="91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Percentage of Plans Where the Beneficiary Must Meet a Deductible Before Primary Care Office Visits Are Covered, </a:t>
            </a:r>
            <a:r>
              <a:rPr lang="en-US" sz="2400" dirty="0"/>
              <a:t>Marketplace and Employer-Based Plans, </a:t>
            </a:r>
            <a:r>
              <a:rPr lang="en-US" sz="2400" dirty="0" smtClean="0"/>
              <a:t>2015–2016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0" y="5813346"/>
            <a:ext cx="9144000" cy="609600"/>
          </a:xfrm>
        </p:spPr>
        <p:txBody>
          <a:bodyPr/>
          <a:lstStyle/>
          <a:p>
            <a:r>
              <a:rPr lang="en-US" dirty="0"/>
              <a:t>* Authors’ calculations from Henry J. Kaiser Family Foundation, </a:t>
            </a:r>
            <a:r>
              <a:rPr lang="en-US" i="1" dirty="0"/>
              <a:t>Employer Health Benefits: 2015 Annual Survey,</a:t>
            </a:r>
            <a:r>
              <a:rPr lang="en-US" dirty="0"/>
              <a:t> Sept. 2015</a:t>
            </a:r>
            <a:r>
              <a:rPr lang="en-US" dirty="0" smtClean="0"/>
              <a:t>. Most </a:t>
            </a:r>
            <a:r>
              <a:rPr lang="en-US" dirty="0"/>
              <a:t>recent employer survey data are from 2015.</a:t>
            </a:r>
          </a:p>
          <a:p>
            <a:r>
              <a:rPr lang="en-US" dirty="0" smtClean="0"/>
              <a:t>Sources</a:t>
            </a:r>
            <a:r>
              <a:rPr lang="en-US" dirty="0"/>
              <a:t>: Qualified Health Plan Landscape Files for federally facilitated marketplace, Nov. 2015; state insurance websites and state marketplace websites for state-based marketplaces, Nov. </a:t>
            </a:r>
            <a:r>
              <a:rPr lang="en-US" dirty="0" smtClean="0"/>
              <a:t>2015.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69863996"/>
              </p:ext>
            </p:extLst>
          </p:nvPr>
        </p:nvGraphicFramePr>
        <p:xfrm>
          <a:off x="228600" y="1129727"/>
          <a:ext cx="868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300" y="6187184"/>
            <a:ext cx="1825870" cy="54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Percentage of Plans Where the Beneficiary Must Meet a Deductible Before Prescription Drugs Are Covered, </a:t>
            </a:r>
            <a:r>
              <a:rPr lang="en-US" sz="2400" dirty="0"/>
              <a:t>Marketplace and Employer-Based Plans, </a:t>
            </a:r>
            <a:r>
              <a:rPr lang="en-US" sz="2400" dirty="0" smtClean="0"/>
              <a:t>2015–2016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0" y="5690726"/>
            <a:ext cx="9144000" cy="609600"/>
          </a:xfrm>
        </p:spPr>
        <p:txBody>
          <a:bodyPr/>
          <a:lstStyle/>
          <a:p>
            <a:r>
              <a:rPr lang="en-US" dirty="0"/>
              <a:t>* Authors’ calculations from Henry J. Kaiser Family Foundation, </a:t>
            </a:r>
            <a:r>
              <a:rPr lang="en-US" i="1" dirty="0"/>
              <a:t>Employer Health Benefits: 2015 Annual Survey,</a:t>
            </a:r>
            <a:r>
              <a:rPr lang="en-US" dirty="0"/>
              <a:t> Sept. 2015</a:t>
            </a:r>
            <a:r>
              <a:rPr lang="en-US" dirty="0" smtClean="0"/>
              <a:t>. </a:t>
            </a:r>
            <a:r>
              <a:rPr lang="en-US" dirty="0"/>
              <a:t>Most recent employer survey data are from 2015.</a:t>
            </a:r>
          </a:p>
          <a:p>
            <a:r>
              <a:rPr lang="en-US" dirty="0" smtClean="0"/>
              <a:t>Sources</a:t>
            </a:r>
            <a:r>
              <a:rPr lang="en-US" dirty="0"/>
              <a:t>: Qualified Health Plan Landscape Files for federally facilitated marketplace, Nov. 2015; state insurance websites and state marketplace websites for state-based marketplaces, Nov. </a:t>
            </a:r>
            <a:r>
              <a:rPr lang="en-US" dirty="0" smtClean="0"/>
              <a:t>2015.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44333255"/>
              </p:ext>
            </p:extLst>
          </p:nvPr>
        </p:nvGraphicFramePr>
        <p:xfrm>
          <a:off x="228600" y="1164763"/>
          <a:ext cx="868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019" y="6187535"/>
            <a:ext cx="2079381" cy="61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Sommers_medicaid_expansion_texas_exhibits_v2" id="{5C9172A6-79FF-9A46-8602-5C907997C1F8}" vid="{D6610EB1-5152-2748-A865-4C187B439A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exhibits</Template>
  <TotalTime>496</TotalTime>
  <Words>412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Georgia</vt:lpstr>
      <vt:lpstr>Trebuchet MS</vt:lpstr>
      <vt:lpstr>Theme2</vt:lpstr>
      <vt:lpstr>Percentage of Plans with General Annual Deductible, Marketplace and Employer-Based Plans, 2016</vt:lpstr>
      <vt:lpstr>Average General Annual Deductible, in Plans with Deductibles, Marketplace and Employer-Based Plans, 2015–2016</vt:lpstr>
      <vt:lpstr>Percentage of Plans Where the Beneficiary Must Meet a Deductible Before Primary Care Office Visits or Prescription Drugs Are Covered,  Marketplace and Employer-Based Plans, 2016</vt:lpstr>
      <vt:lpstr>Percentage of Plans Where the Beneficiary Must Meet a Deductible Before Primary Care Office Visits Are Covered, Marketplace and Employer-Based Plans, 2015–2016</vt:lpstr>
      <vt:lpstr>Percentage of Plans Where the Beneficiary Must Meet a Deductible Before Prescription Drugs Are Covered, Marketplace and Employer-Based Plans, 2015–2016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2 Percentage of Plans with General Annual Deductible for Marketplace and Employer-Based* Plans, 2016</dc:title>
  <dc:creator>Jen Wilson</dc:creator>
  <cp:lastModifiedBy>Aisha Gomez</cp:lastModifiedBy>
  <cp:revision>69</cp:revision>
  <cp:lastPrinted>2016-04-06T18:34:25Z</cp:lastPrinted>
  <dcterms:created xsi:type="dcterms:W3CDTF">2016-05-05T17:19:46Z</dcterms:created>
  <dcterms:modified xsi:type="dcterms:W3CDTF">2016-05-13T15:56:24Z</dcterms:modified>
</cp:coreProperties>
</file>