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4711" autoAdjust="0"/>
  </p:normalViewPr>
  <p:slideViewPr>
    <p:cSldViewPr>
      <p:cViewPr>
        <p:scale>
          <a:sx n="80" d="100"/>
          <a:sy n="80" d="100"/>
        </p:scale>
        <p:origin x="-2226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98963723660399E-2"/>
          <c:y val="0.13222490620859401"/>
          <c:w val="0.92275604397898103"/>
          <c:h val="0.77091998579421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958296733465501E-3"/>
                  <c:y val="1.377961509556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980177221634301E-3"/>
                  <c:y val="-5.898604779664629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275140557988902E-3"/>
                  <c:y val="1.11062761891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392985464996E-3"/>
                  <c:y val="2.92397660818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16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687533084831101E-3"/>
                  <c:y val="5.61219321269052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</c:v>
                </c:pt>
                <c:pt idx="1">
                  <c:v>15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4145290894301E-4"/>
                  <c:y val="6.1133183293911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2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359445201083296E-3"/>
                  <c:y val="1.12241561910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8060326608944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51</c:v>
                </c:pt>
                <c:pt idx="1">
                  <c:v>15</c:v>
                </c:pt>
                <c:pt idx="2">
                  <c:v>41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61</c:v>
                </c:pt>
                <c:pt idx="1">
                  <c:v>21</c:v>
                </c:pt>
                <c:pt idx="2">
                  <c:v>36</c:v>
                </c:pt>
                <c:pt idx="3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12"/>
        <c:axId val="35964416"/>
        <c:axId val="35965952"/>
      </c:barChart>
      <c:catAx>
        <c:axId val="3596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965952"/>
        <c:crosses val="autoZero"/>
        <c:auto val="1"/>
        <c:lblAlgn val="ctr"/>
        <c:lblOffset val="100"/>
        <c:noMultiLvlLbl val="0"/>
      </c:catAx>
      <c:valAx>
        <c:axId val="3596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964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464032983655999"/>
          <c:y val="2.4636418398519901E-2"/>
          <c:w val="0.64337517749124096"/>
          <c:h val="7.09265252862033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F4EF-B5F3-4137-9F50-C64E3078FB4D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1495-809F-4118-87B7-2B4F3E8D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3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Insurance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Dramatically Improves Access to Care and Reduces Racial and Ethnic Disparities, Even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</a:rPr>
              <a:t>A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fter Accounting for Income and Other Factors (2012–13)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" y="5989320"/>
            <a:ext cx="6594793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Notes: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white refer to black and white non-Hispanic populations. Hispanics may identify as any race. Adjusted means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controlled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for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respondents’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age, sex, health status,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and income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Differences are statistically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significant at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the 0.05 level: (a) minority population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compared with white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; (b)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 compared with Hispanic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Source: 2012 and 2013 Behavioral Risk Factor Surveillance Survey (BRFSS). 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942711"/>
              </p:ext>
            </p:extLst>
          </p:nvPr>
        </p:nvGraphicFramePr>
        <p:xfrm>
          <a:off x="304800" y="1219200"/>
          <a:ext cx="862366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91456" y="5562600"/>
            <a:ext cx="399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Went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without care because of cost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5528" y="5562600"/>
            <a:ext cx="3990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Did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 have a usual source of care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3167" y="914400"/>
            <a:ext cx="2701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Percent of adults ages 18–64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776216" y="1880616"/>
            <a:ext cx="0" cy="3300984"/>
          </a:xfrm>
          <a:prstGeom prst="line">
            <a:avLst/>
          </a:prstGeom>
          <a:ln w="952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86584" y="18288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0832" y="373075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7574" y="28194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5080" y="299923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36992" y="4191369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1896" y="4288536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3392" y="232257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50208" y="40664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</a:p>
        </p:txBody>
      </p:sp>
      <p:pic>
        <p:nvPicPr>
          <p:cNvPr id="17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yes_disparities_exhibits_edit_pf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Hayes_disparities_exhibits_edit_pf.potx</Template>
  <TotalTime>175</TotalTime>
  <Words>138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Hayes_disparities_exhibits_edit_pf</vt:lpstr>
      <vt:lpstr>Insurance Dramatically Improves Access to Care and Reduces Racial and Ethnic Disparities, Even After Accounting for Income and Other Factors (2012–13)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Samantha Mackie</dc:creator>
  <cp:lastModifiedBy>Samantha Mackie</cp:lastModifiedBy>
  <cp:revision>90</cp:revision>
  <dcterms:created xsi:type="dcterms:W3CDTF">2014-05-29T19:47:38Z</dcterms:created>
  <dcterms:modified xsi:type="dcterms:W3CDTF">2015-03-26T11:39:21Z</dcterms:modified>
</cp:coreProperties>
</file>