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4711" autoAdjust="0"/>
  </p:normalViewPr>
  <p:slideViewPr>
    <p:cSldViewPr>
      <p:cViewPr>
        <p:scale>
          <a:sx n="80" d="100"/>
          <a:sy n="80" d="100"/>
        </p:scale>
        <p:origin x="-2226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098963723660399E-2"/>
          <c:y val="0.13222490620859401"/>
          <c:w val="0.92275604397898103"/>
          <c:h val="0.77091998579421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958296733465501E-3"/>
                  <c:y val="1.377961509556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980177221634301E-3"/>
                  <c:y val="-5.898604779664629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275140557988902E-3"/>
                  <c:y val="1.11062761891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5392985464996E-3"/>
                  <c:y val="2.9239766081871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Uninsured </c:v>
                </c:pt>
                <c:pt idx="1">
                  <c:v>Insured </c:v>
                </c:pt>
                <c:pt idx="2">
                  <c:v>Uninsured </c:v>
                </c:pt>
                <c:pt idx="3">
                  <c:v>Insured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53</c:v>
                </c:pt>
                <c:pt idx="1">
                  <c:v>16</c:v>
                </c:pt>
                <c:pt idx="2">
                  <c:v>38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White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4320987654321E-3"/>
                  <c:y val="5.6120653217889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3687533084831101E-3"/>
                  <c:y val="5.61219321269052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Uninsured </c:v>
                </c:pt>
                <c:pt idx="1">
                  <c:v>Insured </c:v>
                </c:pt>
                <c:pt idx="2">
                  <c:v>Uninsured </c:v>
                </c:pt>
                <c:pt idx="3">
                  <c:v>Insured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</c:v>
                </c:pt>
                <c:pt idx="1">
                  <c:v>15</c:v>
                </c:pt>
                <c:pt idx="2">
                  <c:v>38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64145290894301E-4"/>
                  <c:y val="6.11331832939119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8641975308642E-3"/>
                  <c:y val="5.6120653217889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359445201083296E-3"/>
                  <c:y val="1.122415619100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2.80603266089449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Uninsured </c:v>
                </c:pt>
                <c:pt idx="1">
                  <c:v>Insured </c:v>
                </c:pt>
                <c:pt idx="2">
                  <c:v>Uninsured </c:v>
                </c:pt>
                <c:pt idx="3">
                  <c:v>Insured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51</c:v>
                </c:pt>
                <c:pt idx="1">
                  <c:v>15</c:v>
                </c:pt>
                <c:pt idx="2">
                  <c:v>41</c:v>
                </c:pt>
                <c:pt idx="3">
                  <c:v>11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Uninsured </c:v>
                </c:pt>
                <c:pt idx="1">
                  <c:v>Insured </c:v>
                </c:pt>
                <c:pt idx="2">
                  <c:v>Uninsured </c:v>
                </c:pt>
                <c:pt idx="3">
                  <c:v>Insured 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61</c:v>
                </c:pt>
                <c:pt idx="1">
                  <c:v>21</c:v>
                </c:pt>
                <c:pt idx="2">
                  <c:v>36</c:v>
                </c:pt>
                <c:pt idx="3">
                  <c:v>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1"/>
        <c:overlap val="-12"/>
        <c:axId val="35964416"/>
        <c:axId val="35965952"/>
      </c:barChart>
      <c:catAx>
        <c:axId val="35964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965952"/>
        <c:crosses val="autoZero"/>
        <c:auto val="1"/>
        <c:lblAlgn val="ctr"/>
        <c:lblOffset val="100"/>
        <c:noMultiLvlLbl val="0"/>
      </c:catAx>
      <c:valAx>
        <c:axId val="35965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59644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9464032983655999"/>
          <c:y val="2.4636418398519901E-2"/>
          <c:w val="0.64337517749124096"/>
          <c:h val="7.092652528620339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>
          <a:solidFill>
            <a:schemeClr val="accent6"/>
          </a:solidFill>
          <a:latin typeface="Cabin" panose="020B08030502020200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4EF529-1E16-8F42-8100-6C5B5593DA27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61D3EA-0ADC-1A4E-A739-3169D7F8D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389" name="Picture 5" descr="CFlogo_2014_4-color_PMS_K_outlines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458200"/>
            <a:ext cx="1981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21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DF4EF-B5F3-4137-9F50-C64E3078FB4D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31495-809F-4118-87B7-2B4F3E8D5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4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FE42A-B280-4FC2-B7E7-C1F0AEC4890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533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2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8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09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1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94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702" r:id="rId4"/>
    <p:sldLayoutId id="214748369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1005840"/>
          </a:xfrm>
        </p:spPr>
        <p:txBody>
          <a:bodyPr anchor="t" anchorCtr="1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Insurance </a:t>
            </a:r>
            <a:r>
              <a:rPr lang="en-US" sz="20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Dramatically Improves Access to Care and Reduces Racial and Ethnic Disparities, Even </a:t>
            </a:r>
            <a:r>
              <a:rPr lang="en-US" sz="2000" b="1" dirty="0">
                <a:solidFill>
                  <a:schemeClr val="accent6"/>
                </a:solidFill>
                <a:latin typeface="Cabin" panose="020B0803050202020004" pitchFamily="34" charset="0"/>
              </a:rPr>
              <a:t>A</a:t>
            </a:r>
            <a:r>
              <a:rPr lang="en-US" sz="20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fter Accounting for Income and Other Factors (2012–13)</a:t>
            </a:r>
            <a:endParaRPr lang="en-US" sz="2000" b="1" dirty="0">
              <a:solidFill>
                <a:schemeClr val="accent6"/>
              </a:solidFill>
              <a:latin typeface="Cabin" panose="020B08030502020200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" y="5989320"/>
            <a:ext cx="6594793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Notes: </a:t>
            </a:r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Black </a:t>
            </a:r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and white refer to black and white non-Hispanic populations. Hispanics may identify as any race. Adjusted means </a:t>
            </a:r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controlled </a:t>
            </a:r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for </a:t>
            </a:r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respondents’ </a:t>
            </a:r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age, sex, health status, </a:t>
            </a:r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and income</a:t>
            </a:r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. Differences are statistically </a:t>
            </a:r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significant at </a:t>
            </a:r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the 0.05 level: (a) minority population </a:t>
            </a:r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compared with white</a:t>
            </a:r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; (b) </a:t>
            </a:r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black compared with Hispanic</a:t>
            </a:r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. </a:t>
            </a:r>
          </a:p>
          <a:p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Source: 2012 and 2013 Behavioral Risk Factor Surveillance Survey (BRFSS). </a:t>
            </a: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942711"/>
              </p:ext>
            </p:extLst>
          </p:nvPr>
        </p:nvGraphicFramePr>
        <p:xfrm>
          <a:off x="304800" y="1219200"/>
          <a:ext cx="8623665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791456" y="5562600"/>
            <a:ext cx="399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/>
                </a:solidFill>
                <a:latin typeface="Cabin" panose="020B0803050202020004" pitchFamily="34" charset="0"/>
              </a:rPr>
              <a:t>Went </a:t>
            </a:r>
            <a:r>
              <a:rPr lang="en-US" sz="16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without care because of cost</a:t>
            </a:r>
            <a:endParaRPr lang="en-US" sz="1600" b="1" dirty="0">
              <a:solidFill>
                <a:schemeClr val="accent6"/>
              </a:solidFill>
              <a:latin typeface="Cabin" panose="020B08030502020200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5528" y="5562600"/>
            <a:ext cx="39904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/>
                </a:solidFill>
                <a:latin typeface="Cabin" panose="020B0803050202020004" pitchFamily="34" charset="0"/>
              </a:rPr>
              <a:t>Did </a:t>
            </a:r>
            <a:r>
              <a:rPr lang="en-US" sz="16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not have a usual source of care</a:t>
            </a:r>
            <a:endParaRPr lang="en-US" sz="1600" b="1" dirty="0">
              <a:solidFill>
                <a:schemeClr val="accent6"/>
              </a:solidFill>
              <a:latin typeface="Cabin" panose="020B08030502020200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3167" y="914400"/>
            <a:ext cx="2701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6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Percent of adults ages 18–64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776216" y="1880616"/>
            <a:ext cx="0" cy="3300984"/>
          </a:xfrm>
          <a:prstGeom prst="line">
            <a:avLst/>
          </a:prstGeom>
          <a:ln w="952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386584" y="1828800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a</a:t>
            </a:r>
            <a:r>
              <a:rPr lang="en-US" sz="1200" dirty="0" err="1" smtClean="0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,b</a:t>
            </a:r>
            <a:endParaRPr lang="en-US" sz="1200" dirty="0" smtClean="0">
              <a:solidFill>
                <a:srgbClr val="33383B"/>
              </a:solidFill>
              <a:latin typeface="Cabin" panose="020B08030502020200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70832" y="373075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a</a:t>
            </a:r>
            <a:r>
              <a:rPr lang="en-US" sz="1200" dirty="0" err="1" smtClean="0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,b</a:t>
            </a:r>
            <a:endParaRPr lang="en-US" sz="1200" dirty="0" smtClean="0">
              <a:solidFill>
                <a:srgbClr val="33383B"/>
              </a:solidFill>
              <a:latin typeface="Cabin" panose="020B08030502020200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47574" y="2819400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a</a:t>
            </a:r>
            <a:r>
              <a:rPr lang="en-US" sz="1200" dirty="0" err="1" smtClean="0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,b</a:t>
            </a:r>
            <a:endParaRPr lang="en-US" sz="1200" dirty="0" smtClean="0">
              <a:solidFill>
                <a:srgbClr val="33383B"/>
              </a:solidFill>
              <a:latin typeface="Cabin" panose="020B08030502020200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55080" y="2999232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a</a:t>
            </a:r>
            <a:r>
              <a:rPr lang="en-US" sz="1200" dirty="0" err="1" smtClean="0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,b</a:t>
            </a:r>
            <a:endParaRPr lang="en-US" sz="1200" dirty="0" smtClean="0">
              <a:solidFill>
                <a:srgbClr val="33383B"/>
              </a:solidFill>
              <a:latin typeface="Cabin" panose="020B08030502020200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36992" y="4191369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a</a:t>
            </a:r>
            <a:r>
              <a:rPr lang="en-US" sz="1200" dirty="0" err="1" smtClean="0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,b</a:t>
            </a:r>
            <a:endParaRPr lang="en-US" sz="1200" dirty="0" smtClean="0">
              <a:solidFill>
                <a:srgbClr val="33383B"/>
              </a:solidFill>
              <a:latin typeface="Cabin" panose="020B08030502020200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11896" y="4288536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a</a:t>
            </a:r>
            <a:r>
              <a:rPr lang="en-US" sz="1200" dirty="0" err="1" smtClean="0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,b</a:t>
            </a:r>
            <a:endParaRPr lang="en-US" sz="1200" dirty="0" smtClean="0">
              <a:solidFill>
                <a:srgbClr val="33383B"/>
              </a:solidFill>
              <a:latin typeface="Cabin" panose="020B08030502020200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93392" y="232257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50208" y="40664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33383B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b</a:t>
            </a:r>
          </a:p>
        </p:txBody>
      </p:sp>
      <p:pic>
        <p:nvPicPr>
          <p:cNvPr id="17" name="Picture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2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yes_disparities_exhibits_edit_pf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Hayes_disparities_exhibits_edit_pf.potx</Template>
  <TotalTime>175</TotalTime>
  <Words>138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Hayes_disparities_exhibits_edit_pf</vt:lpstr>
      <vt:lpstr>Insurance Dramatically Improves Access to Care and Reduces Racial and Ethnic Disparities, Even After Accounting for Income and Other Factors (2012–13)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Samantha Mackie</dc:creator>
  <cp:lastModifiedBy>Samantha Mackie</cp:lastModifiedBy>
  <cp:revision>90</cp:revision>
  <dcterms:created xsi:type="dcterms:W3CDTF">2014-05-29T19:47:38Z</dcterms:created>
  <dcterms:modified xsi:type="dcterms:W3CDTF">2015-03-26T11:39:21Z</dcterms:modified>
</cp:coreProperties>
</file>