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207282913165299E-2"/>
          <c:y val="0.26495644133162999"/>
          <c:w val="0.96358543417366904"/>
          <c:h val="0.6030541886061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4500</c:v>
                </c:pt>
                <c:pt idx="1">
                  <c:v>1750</c:v>
                </c:pt>
                <c:pt idx="2">
                  <c:v>700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993135436121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2500</c:v>
                </c:pt>
                <c:pt idx="1">
                  <c:v>600</c:v>
                </c:pt>
                <c:pt idx="2">
                  <c:v>125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Sheet1!$E$2:$E$5</c:f>
              <c:numCache>
                <c:formatCode>"$"#,##0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306161568"/>
        <c:axId val="321920448"/>
      </c:barChart>
      <c:catAx>
        <c:axId val="306161568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920448"/>
        <c:crosses val="autoZero"/>
        <c:auto val="1"/>
        <c:lblAlgn val="ctr"/>
        <c:lblOffset val="100"/>
        <c:noMultiLvlLbl val="0"/>
      </c:catAx>
      <c:valAx>
        <c:axId val="321920448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30616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6.4085456245837003E-2"/>
          <c:w val="1"/>
          <c:h val="0.80392521552336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6500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3500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Minimum2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Sheet1!$E$2:$E$5</c:f>
              <c:numCache>
                <c:formatCode>"$"#,##0</c:formatCode>
                <c:ptCount val="1"/>
                <c:pt idx="0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459531872"/>
        <c:axId val="459532264"/>
      </c:barChart>
      <c:catAx>
        <c:axId val="459531872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32264"/>
        <c:crosses val="autoZero"/>
        <c:auto val="1"/>
        <c:lblAlgn val="ctr"/>
        <c:lblOffset val="100"/>
        <c:noMultiLvlLbl val="0"/>
      </c:catAx>
      <c:valAx>
        <c:axId val="459532264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45953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9FFEA-6459-4434-82C5-B0E18F26D2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3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sz="2800" dirty="0" smtClean="0"/>
              <a:t>There </a:t>
            </a:r>
            <a:r>
              <a:rPr lang="en-US" sz="2800" dirty="0"/>
              <a:t>is wide variation in deductibles across </a:t>
            </a:r>
            <a:r>
              <a:rPr lang="en-US" sz="2800" dirty="0" smtClean="0"/>
              <a:t>markets </a:t>
            </a:r>
            <a:br>
              <a:rPr lang="en-US" sz="2800" dirty="0" smtClean="0"/>
            </a:br>
            <a:r>
              <a:rPr lang="en-US" sz="2800" dirty="0" smtClean="0"/>
              <a:t>for silver plans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7894745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</a:t>
            </a:r>
            <a:r>
              <a:rPr lang="en-US" dirty="0" smtClean="0"/>
              <a:t>highest, median, </a:t>
            </a:r>
            <a:r>
              <a:rPr lang="en-US" dirty="0"/>
              <a:t>and </a:t>
            </a:r>
            <a:r>
              <a:rPr lang="en-US" dirty="0" smtClean="0"/>
              <a:t>lowest amounts </a:t>
            </a:r>
            <a:r>
              <a:rPr lang="en-US" dirty="0"/>
              <a:t>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$20,000 category; and the 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*</a:t>
            </a:r>
            <a:r>
              <a:rPr lang="en-US" dirty="0"/>
              <a:t>Minimum values are not displayed because the benchmark plan for Texas has a zero dollar deductible across all income levels.</a:t>
            </a:r>
          </a:p>
          <a:p>
            <a:r>
              <a:rPr lang="en-US" dirty="0"/>
              <a:t>Source: </a:t>
            </a:r>
            <a:r>
              <a:rPr lang="en-US" dirty="0" err="1"/>
              <a:t>HealthCare.gov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1371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Highest, median,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and </a:t>
            </a:r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 in-network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deductible amounts in states that use </a:t>
            </a:r>
            <a:r>
              <a:rPr lang="en-US" sz="1600" dirty="0" err="1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HealthCare.gov</a:t>
            </a:r>
            <a:endParaRPr lang="en-US" sz="16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122" y="1800520"/>
            <a:ext cx="2762053" cy="3576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693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reductions*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5748" y="1800520"/>
            <a:ext cx="6174557" cy="35761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38671"/>
              </p:ext>
            </p:extLst>
          </p:nvPr>
        </p:nvGraphicFramePr>
        <p:xfrm>
          <a:off x="3100039" y="2080148"/>
          <a:ext cx="5776332" cy="3289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503976"/>
              </p:ext>
            </p:extLst>
          </p:nvPr>
        </p:nvGraphicFramePr>
        <p:xfrm>
          <a:off x="379141" y="1977929"/>
          <a:ext cx="2174488" cy="3414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-1" y="531230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4627" y="1807613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94745" y="1920557"/>
            <a:ext cx="159882" cy="15988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054627" y="2073426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894745" y="2186370"/>
            <a:ext cx="159882" cy="15988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054627" y="2337035"/>
            <a:ext cx="155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894745" y="2449979"/>
            <a:ext cx="159882" cy="15988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69" y="6374422"/>
            <a:ext cx="1554246" cy="41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743541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139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Georgia</vt:lpstr>
      <vt:lpstr>Lato</vt:lpstr>
      <vt:lpstr>Lato Semibold</vt:lpstr>
      <vt:lpstr>Trebuchet MS</vt:lpstr>
      <vt:lpstr>6_CMWF_template_5-2014_white_bg</vt:lpstr>
      <vt:lpstr>There is wide variation in deductibles across markets  for silver plans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242</cp:revision>
  <cp:lastPrinted>2016-03-16T14:17:45Z</cp:lastPrinted>
  <dcterms:created xsi:type="dcterms:W3CDTF">2015-08-25T18:13:59Z</dcterms:created>
  <dcterms:modified xsi:type="dcterms:W3CDTF">2016-03-17T14:52:22Z</dcterms:modified>
  <cp:category/>
</cp:coreProperties>
</file>