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717A"/>
    <a:srgbClr val="4ABDBC"/>
    <a:srgbClr val="5F5A9D"/>
    <a:srgbClr val="E0E0E0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5491" autoAdjust="0"/>
  </p:normalViewPr>
  <p:slideViewPr>
    <p:cSldViewPr snapToObjects="1">
      <p:cViewPr varScale="1">
        <p:scale>
          <a:sx n="99" d="100"/>
          <a:sy n="99" d="100"/>
        </p:scale>
        <p:origin x="1086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Total: CA vs FL; CA vs TX; NY vs FL; NY vs TX; TX vs FL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6" y="6368920"/>
            <a:ext cx="5976664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M. Z. </a:t>
            </a:r>
            <a:r>
              <a:rPr lang="en-US" sz="900" dirty="0" err="1" smtClean="0"/>
              <a:t>Gunja</a:t>
            </a:r>
            <a:r>
              <a:rPr lang="en-US" sz="900" dirty="0" smtClean="0"/>
              <a:t>, S. R. Collins, M. M. Doty, and S. </a:t>
            </a:r>
            <a:r>
              <a:rPr lang="en-US" sz="900" dirty="0" err="1" smtClean="0"/>
              <a:t>Beutel</a:t>
            </a:r>
            <a:r>
              <a:rPr lang="en-US" sz="900" dirty="0" smtClean="0"/>
              <a:t>, </a:t>
            </a:r>
            <a:r>
              <a:rPr lang="en-US" sz="900" i="1" dirty="0" smtClean="0"/>
              <a:t>Insurance Coverage, Access to Care, and Medical Debt Since the ACA: A Look at California, Florida, New York, and Texas,</a:t>
            </a:r>
            <a:r>
              <a:rPr lang="en-US" sz="900" dirty="0" smtClean="0"/>
              <a:t> The Commonwealth Fund, March 2017.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655676" y="6368920"/>
            <a:ext cx="7416823" cy="408452"/>
          </a:xfrm>
        </p:spPr>
        <p:txBody>
          <a:bodyPr anchor="b" anchorCtr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800" spc="0">
                <a:solidFill>
                  <a:srgbClr val="676E7B"/>
                </a:solidFill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Source:</a:t>
            </a: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6" r:id="rId2"/>
    <p:sldLayoutId id="2147483734" r:id="rId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500" y="5301209"/>
            <a:ext cx="9001063" cy="360039"/>
          </a:xfrm>
        </p:spPr>
        <p:txBody>
          <a:bodyPr/>
          <a:lstStyle/>
          <a:p>
            <a:r>
              <a:rPr lang="en-US" sz="1000" dirty="0"/>
              <a:t>Note: FPL refers to federal poverty level.</a:t>
            </a:r>
          </a:p>
          <a:p>
            <a:r>
              <a:rPr lang="en-US" sz="1000" dirty="0" smtClean="0"/>
              <a:t>Data: The Commonwealth Fund Biennial Health Insurance Survey (2016).</a:t>
            </a:r>
            <a:endParaRPr lang="en-US" sz="1000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 Uninsured Rates by Poverty and Firm Size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4797"/>
              </p:ext>
            </p:extLst>
          </p:nvPr>
        </p:nvGraphicFramePr>
        <p:xfrm>
          <a:off x="71502" y="944724"/>
          <a:ext cx="9000996" cy="4328116"/>
        </p:xfrm>
        <a:graphic>
          <a:graphicData uri="http://schemas.openxmlformats.org/drawingml/2006/table">
            <a:tbl>
              <a:tblPr/>
              <a:tblGrid>
                <a:gridCol w="2484274"/>
                <a:gridCol w="1224136"/>
                <a:gridCol w="1296144"/>
                <a:gridCol w="1296144"/>
                <a:gridCol w="1260140"/>
                <a:gridCol w="1440158"/>
              </a:tblGrid>
              <a:tr h="475688">
                <a:tc>
                  <a:txBody>
                    <a:bodyPr/>
                    <a:lstStyle/>
                    <a:p>
                      <a:r>
                        <a:rPr lang="en-US" sz="1100" i="1" dirty="0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Percent of adults ages 19–64 </a:t>
                      </a:r>
                      <a:r>
                        <a:rPr lang="en-US" sz="1100" i="1" dirty="0" smtClean="0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/>
                      </a:r>
                      <a:br>
                        <a:rPr lang="en-US" sz="1100" i="1" dirty="0" smtClean="0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</a:br>
                      <a:r>
                        <a:rPr lang="en-US" sz="1100" i="1" dirty="0" smtClean="0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who </a:t>
                      </a:r>
                      <a:r>
                        <a:rPr lang="en-US" sz="1100" i="1" dirty="0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are uninsured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U.S. total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California</a:t>
                      </a:r>
                      <a:endParaRPr lang="en-US" sz="1100">
                        <a:solidFill>
                          <a:srgbClr val="FFFFFF"/>
                        </a:solidFill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New York</a:t>
                      </a:r>
                      <a:endParaRPr lang="en-US" sz="1100">
                        <a:solidFill>
                          <a:srgbClr val="FFFFFF"/>
                        </a:solidFill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Florida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InterFace" charset="0"/>
                        </a:rPr>
                        <a:t>Texas</a:t>
                      </a:r>
                      <a:endParaRPr lang="en-US" sz="1100" dirty="0">
                        <a:solidFill>
                          <a:srgbClr val="FFFFFF"/>
                        </a:solidFill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25885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Unweighted n </a:t>
                      </a:r>
                      <a:endParaRPr lang="en-US" sz="110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4,186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716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739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663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699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87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Total</a:t>
                      </a:r>
                      <a:endParaRPr lang="en-US" sz="110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12%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10%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7%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16%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25%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Poverty</a:t>
                      </a:r>
                      <a:endParaRPr lang="en-US" sz="1100" dirty="0">
                        <a:solidFill>
                          <a:srgbClr val="6D717A"/>
                        </a:solidFill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    </a:t>
                      </a:r>
                      <a:r>
                        <a:rPr lang="mr-IN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&lt;</a:t>
                      </a:r>
                      <a:r>
                        <a:rPr lang="mr-IN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100% FPL 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22%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9%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15%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22%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39%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8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    </a:t>
                      </a:r>
                      <a:r>
                        <a:rPr lang="mr-IN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100</a:t>
                      </a:r>
                      <a:r>
                        <a:rPr lang="mr-IN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%–399% FPL 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11%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12%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6%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16%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28%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8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    400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% FPL or more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3%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4%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2%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5%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5%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58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Firm size</a:t>
                      </a:r>
                      <a:br>
                        <a:rPr lang="en-US" sz="1100" b="1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</a:b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(Base: full-time or part-time workers)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InterFace" charset="0"/>
                        </a:rPr>
                        <a:t/>
                      </a:r>
                      <a:br>
                        <a:rPr lang="en-US" sz="1100" dirty="0">
                          <a:effectLst/>
                          <a:latin typeface="InterFace" charset="0"/>
                        </a:rPr>
                      </a:br>
                      <a:endParaRPr lang="en-US" sz="1100" dirty="0"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InterFace" charset="0"/>
                        </a:rPr>
                        <a:t/>
                      </a:r>
                      <a:br>
                        <a:rPr lang="en-US" sz="1100" dirty="0">
                          <a:effectLst/>
                          <a:latin typeface="InterFace" charset="0"/>
                        </a:rPr>
                      </a:br>
                      <a:endParaRPr lang="en-US" sz="1100" dirty="0">
                        <a:effectLst/>
                        <a:latin typeface="InterFace" charset="0"/>
                      </a:endParaRP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    All 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workers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11%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8%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6%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15%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22%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    Small-firm 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workers </a:t>
                      </a: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/>
                      </a:r>
                      <a:b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</a:b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    (&lt;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50 employees)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21%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14%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12%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24%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37%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    Larger-firm 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workers </a:t>
                      </a: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/>
                      </a:r>
                      <a:b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</a:br>
                      <a:r>
                        <a:rPr lang="en-US" sz="1100" dirty="0" smtClean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     (</a:t>
                      </a:r>
                      <a:r>
                        <a:rPr lang="en-US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50 employees or more)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5%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2%</a:t>
                      </a:r>
                    </a:p>
                  </a:txBody>
                  <a:tcPr marL="43451" marR="21726" marT="21726" marB="43451" anchor="ctr">
                    <a:lnL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3%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8%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solidFill>
                            <a:srgbClr val="6D717A"/>
                          </a:solidFill>
                          <a:effectLst/>
                          <a:latin typeface="InterFace" charset="0"/>
                        </a:rPr>
                        <a:t>10%</a:t>
                      </a:r>
                    </a:p>
                  </a:txBody>
                  <a:tcPr marL="43451" marR="21726" marT="21726" marB="43451" anchor="ctr">
                    <a:lnL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88C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4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158959</TotalTime>
  <Words>171</Words>
  <Application>Microsoft Office PowerPoint</Application>
  <PresentationFormat>On-screen Show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State Uninsured Rates by Poverty and Firm Size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1879</cp:revision>
  <cp:lastPrinted>2017-03-10T19:19:30Z</cp:lastPrinted>
  <dcterms:created xsi:type="dcterms:W3CDTF">2014-10-08T23:03:32Z</dcterms:created>
  <dcterms:modified xsi:type="dcterms:W3CDTF">2017-03-22T14:03:39Z</dcterms:modified>
</cp:coreProperties>
</file>