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3"/>
  </p:notesMasterIdLst>
  <p:sldIdLst>
    <p:sldId id="318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Radley" initials="DR" lastIdx="5" clrIdx="0">
    <p:extLst/>
  </p:cmAuthor>
  <p:cmAuthor id="2" name="Susan L. Hayes" initials="SLH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A3"/>
    <a:srgbClr val="FF7300"/>
    <a:srgbClr val="33383A"/>
    <a:srgbClr val="838383"/>
    <a:srgbClr val="0A3C53"/>
    <a:srgbClr val="B8292F"/>
    <a:srgbClr val="A72834"/>
    <a:srgbClr val="AA3607"/>
    <a:srgbClr val="C5E8F0"/>
    <a:srgbClr val="5B9B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06" autoAdjust="0"/>
    <p:restoredTop sz="94722" autoAdjust="0"/>
  </p:normalViewPr>
  <p:slideViewPr>
    <p:cSldViewPr snapToGrid="0">
      <p:cViewPr varScale="1">
        <p:scale>
          <a:sx n="106" d="100"/>
          <a:sy n="106" d="100"/>
        </p:scale>
        <p:origin x="3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013066039788299E-2"/>
          <c:y val="4.3045504651834599E-2"/>
          <c:w val="0.92267093461624705"/>
          <c:h val="0.847762572363898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'4. spending, always insured'!$B$1</c:f>
              <c:strCache>
                <c:ptCount val="1"/>
                <c:pt idx="0">
                  <c:v>ACA</c:v>
                </c:pt>
              </c:strCache>
            </c:strRef>
          </c:tx>
          <c:spPr>
            <a:solidFill>
              <a:srgbClr val="838383"/>
            </a:solidFill>
          </c:spPr>
          <c:invertIfNegative val="0"/>
          <c:cat>
            <c:strRef>
              <c:f>'4. spending, always insured'!$A$2:$A$5</c:f>
              <c:strCache>
                <c:ptCount val="4"/>
                <c:pt idx="0">
                  <c:v>&lt;139% FPL</c:v>
                </c:pt>
                <c:pt idx="1">
                  <c:v>139-250% FPL</c:v>
                </c:pt>
                <c:pt idx="2">
                  <c:v>251-400% FPL</c:v>
                </c:pt>
                <c:pt idx="3">
                  <c:v>401% FPL+</c:v>
                </c:pt>
              </c:strCache>
            </c:strRef>
          </c:cat>
          <c:val>
            <c:numRef>
              <c:f>'4. spending, always insured'!$B$2:$B$5</c:f>
              <c:numCache>
                <c:formatCode>"$"#,##0</c:formatCode>
                <c:ptCount val="4"/>
                <c:pt idx="0">
                  <c:v>556.03052483711838</c:v>
                </c:pt>
                <c:pt idx="1">
                  <c:v>1657.42868292921</c:v>
                </c:pt>
                <c:pt idx="2">
                  <c:v>3089.4497600734899</c:v>
                </c:pt>
                <c:pt idx="3">
                  <c:v>2780.0193989679601</c:v>
                </c:pt>
              </c:numCache>
            </c:numRef>
          </c:val>
        </c:ser>
        <c:ser>
          <c:idx val="1"/>
          <c:order val="1"/>
          <c:tx>
            <c:strRef>
              <c:f>'4. spending, always insured'!$C$1</c:f>
              <c:strCache>
                <c:ptCount val="1"/>
                <c:pt idx="0">
                  <c:v>Add Cost-Sharing Tax Credit</c:v>
                </c:pt>
              </c:strCache>
            </c:strRef>
          </c:tx>
          <c:spPr>
            <a:solidFill>
              <a:srgbClr val="006EA3"/>
            </a:solidFill>
          </c:spPr>
          <c:invertIfNegative val="0"/>
          <c:cat>
            <c:strRef>
              <c:f>'4. spending, always insured'!$A$2:$A$5</c:f>
              <c:strCache>
                <c:ptCount val="4"/>
                <c:pt idx="0">
                  <c:v>&lt;139% FPL</c:v>
                </c:pt>
                <c:pt idx="1">
                  <c:v>139-250% FPL</c:v>
                </c:pt>
                <c:pt idx="2">
                  <c:v>251-400% FPL</c:v>
                </c:pt>
                <c:pt idx="3">
                  <c:v>401% FPL+</c:v>
                </c:pt>
              </c:strCache>
            </c:strRef>
          </c:cat>
          <c:val>
            <c:numRef>
              <c:f>'4. spending, always insured'!$C$2:$C$5</c:f>
              <c:numCache>
                <c:formatCode>"$"#,##0</c:formatCode>
                <c:ptCount val="4"/>
                <c:pt idx="0">
                  <c:v>426.28252894464032</c:v>
                </c:pt>
                <c:pt idx="1">
                  <c:v>1110.99847736533</c:v>
                </c:pt>
                <c:pt idx="2">
                  <c:v>2558.3040852060299</c:v>
                </c:pt>
                <c:pt idx="3">
                  <c:v>2585.30372778226</c:v>
                </c:pt>
              </c:numCache>
            </c:numRef>
          </c:val>
        </c:ser>
        <c:ser>
          <c:idx val="2"/>
          <c:order val="2"/>
          <c:tx>
            <c:strRef>
              <c:f>'4. spending, always insured'!$D$1</c:f>
              <c:strCache>
                <c:ptCount val="1"/>
                <c:pt idx="0">
                  <c:v>Reduce Maximum Contribution</c:v>
                </c:pt>
              </c:strCache>
            </c:strRef>
          </c:tx>
          <c:spPr>
            <a:solidFill>
              <a:srgbClr val="006EA3">
                <a:alpha val="75000"/>
              </a:srgbClr>
            </a:solidFill>
          </c:spPr>
          <c:invertIfNegative val="0"/>
          <c:cat>
            <c:strRef>
              <c:f>'4. spending, always insured'!$A$2:$A$5</c:f>
              <c:strCache>
                <c:ptCount val="4"/>
                <c:pt idx="0">
                  <c:v>&lt;139% FPL</c:v>
                </c:pt>
                <c:pt idx="1">
                  <c:v>139-250% FPL</c:v>
                </c:pt>
                <c:pt idx="2">
                  <c:v>251-400% FPL</c:v>
                </c:pt>
                <c:pt idx="3">
                  <c:v>401% FPL+</c:v>
                </c:pt>
              </c:strCache>
            </c:strRef>
          </c:cat>
          <c:val>
            <c:numRef>
              <c:f>'4. spending, always insured'!$D$2:$D$5</c:f>
              <c:numCache>
                <c:formatCode>"$"#,##0</c:formatCode>
                <c:ptCount val="4"/>
                <c:pt idx="0">
                  <c:v>547.85084001545795</c:v>
                </c:pt>
                <c:pt idx="1">
                  <c:v>1547.6760335920501</c:v>
                </c:pt>
                <c:pt idx="2">
                  <c:v>2993.46252456097</c:v>
                </c:pt>
                <c:pt idx="3">
                  <c:v>2776.2650243911899</c:v>
                </c:pt>
              </c:numCache>
            </c:numRef>
          </c:val>
        </c:ser>
        <c:ser>
          <c:idx val="3"/>
          <c:order val="3"/>
          <c:tx>
            <c:strRef>
              <c:f>'4. spending, always insured'!$E$1</c:f>
              <c:strCache>
                <c:ptCount val="1"/>
                <c:pt idx="0">
                  <c:v>Reduce Max Contribution+Fix Family Glitch</c:v>
                </c:pt>
              </c:strCache>
            </c:strRef>
          </c:tx>
          <c:spPr>
            <a:solidFill>
              <a:srgbClr val="006EA3">
                <a:alpha val="60000"/>
              </a:srgbClr>
            </a:solidFill>
          </c:spPr>
          <c:invertIfNegative val="0"/>
          <c:cat>
            <c:strRef>
              <c:f>'4. spending, always insured'!$A$2:$A$5</c:f>
              <c:strCache>
                <c:ptCount val="4"/>
                <c:pt idx="0">
                  <c:v>&lt;139% FPL</c:v>
                </c:pt>
                <c:pt idx="1">
                  <c:v>139-250% FPL</c:v>
                </c:pt>
                <c:pt idx="2">
                  <c:v>251-400% FPL</c:v>
                </c:pt>
                <c:pt idx="3">
                  <c:v>401% FPL+</c:v>
                </c:pt>
              </c:strCache>
            </c:strRef>
          </c:cat>
          <c:val>
            <c:numRef>
              <c:f>'4. spending, always insured'!$E$2:$E$5</c:f>
              <c:numCache>
                <c:formatCode>"$"#,##0</c:formatCode>
                <c:ptCount val="4"/>
                <c:pt idx="0">
                  <c:v>541.76537419261695</c:v>
                </c:pt>
                <c:pt idx="1">
                  <c:v>1478.18918987852</c:v>
                </c:pt>
                <c:pt idx="2">
                  <c:v>2932.8872676497399</c:v>
                </c:pt>
                <c:pt idx="3">
                  <c:v>2791.5926178805598</c:v>
                </c:pt>
              </c:numCache>
            </c:numRef>
          </c:val>
        </c:ser>
        <c:ser>
          <c:idx val="4"/>
          <c:order val="4"/>
          <c:tx>
            <c:strRef>
              <c:f>'4. spending, always insured'!$F$1</c:f>
              <c:strCache>
                <c:ptCount val="1"/>
                <c:pt idx="0">
                  <c:v>Public Option</c:v>
                </c:pt>
              </c:strCache>
            </c:strRef>
          </c:tx>
          <c:spPr>
            <a:solidFill>
              <a:srgbClr val="006EA3">
                <a:alpha val="40000"/>
              </a:srgbClr>
            </a:solidFill>
          </c:spPr>
          <c:invertIfNegative val="0"/>
          <c:cat>
            <c:strRef>
              <c:f>'4. spending, always insured'!$A$2:$A$5</c:f>
              <c:strCache>
                <c:ptCount val="4"/>
                <c:pt idx="0">
                  <c:v>&lt;139% FPL</c:v>
                </c:pt>
                <c:pt idx="1">
                  <c:v>139-250% FPL</c:v>
                </c:pt>
                <c:pt idx="2">
                  <c:v>251-400% FPL</c:v>
                </c:pt>
                <c:pt idx="3">
                  <c:v>401% FPL+</c:v>
                </c:pt>
              </c:strCache>
            </c:strRef>
          </c:cat>
          <c:val>
            <c:numRef>
              <c:f>'4. spending, always insured'!$F$2:$F$5</c:f>
              <c:numCache>
                <c:formatCode>"$"#,##0</c:formatCode>
                <c:ptCount val="4"/>
                <c:pt idx="0">
                  <c:v>546.23844338175695</c:v>
                </c:pt>
                <c:pt idx="1">
                  <c:v>1502.5018073664701</c:v>
                </c:pt>
                <c:pt idx="2">
                  <c:v>3015.6183284311101</c:v>
                </c:pt>
                <c:pt idx="3">
                  <c:v>2704.0148226091801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2845328"/>
        <c:axId val="352846504"/>
      </c:barChart>
      <c:catAx>
        <c:axId val="35284532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352846504"/>
        <c:crosses val="autoZero"/>
        <c:auto val="1"/>
        <c:lblAlgn val="ctr"/>
        <c:lblOffset val="100"/>
        <c:noMultiLvlLbl val="0"/>
      </c:catAx>
      <c:valAx>
        <c:axId val="352846504"/>
        <c:scaling>
          <c:orientation val="minMax"/>
        </c:scaling>
        <c:delete val="0"/>
        <c:axPos val="l"/>
        <c:numFmt formatCode="&quot;$&quot;#,##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rgbClr val="33383A"/>
                </a:solidFill>
              </a:defRPr>
            </a:pPr>
            <a:endParaRPr lang="en-US"/>
          </a:p>
        </c:txPr>
        <c:crossAx val="3528453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A709C-7ACC-4EDF-897E-33C93617B3B2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6"/>
            <a:ext cx="5618480" cy="3665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801F6-EB45-4627-AE10-B91D20633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1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78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269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518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15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65127"/>
            <a:ext cx="9144000" cy="685198"/>
          </a:xfrm>
        </p:spPr>
        <p:txBody>
          <a:bodyPr/>
          <a:lstStyle>
            <a:lvl1pPr>
              <a:defRPr sz="4400">
                <a:solidFill>
                  <a:srgbClr val="33383A"/>
                </a:solidFill>
              </a:defRPr>
            </a:lvl1pPr>
          </a:lstStyle>
          <a:p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Despite Much Greater Health Care Spending, High-Need Adults Reported More Unmet Needs and Mixed Care Experiences</a:t>
            </a:r>
            <a:endParaRPr lang="en-US" sz="2600" b="1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5677"/>
            <a:ext cx="9144000" cy="4250724"/>
          </a:xfrm>
        </p:spPr>
        <p:txBody>
          <a:bodyPr/>
          <a:lstStyle>
            <a:lvl1pPr>
              <a:defRPr>
                <a:solidFill>
                  <a:srgbClr val="33383A"/>
                </a:solidFill>
              </a:defRPr>
            </a:lvl1pPr>
            <a:lvl2pPr>
              <a:defRPr>
                <a:solidFill>
                  <a:srgbClr val="33383A"/>
                </a:solidFill>
              </a:defRPr>
            </a:lvl2pPr>
            <a:lvl3pPr>
              <a:defRPr>
                <a:solidFill>
                  <a:srgbClr val="33383A"/>
                </a:solidFill>
              </a:defRPr>
            </a:lvl3pPr>
            <a:lvl4pPr>
              <a:defRPr>
                <a:solidFill>
                  <a:srgbClr val="33383A"/>
                </a:solidFill>
              </a:defRPr>
            </a:lvl4pPr>
            <a:lvl5pPr>
              <a:defRPr>
                <a:solidFill>
                  <a:srgbClr val="33383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10" name="Text Placeholder 11"/>
          <p:cNvSpPr txBox="1">
            <a:spLocks/>
          </p:cNvSpPr>
          <p:nvPr userDrawn="1"/>
        </p:nvSpPr>
        <p:spPr>
          <a:xfrm>
            <a:off x="0" y="6245352"/>
            <a:ext cx="6674266" cy="609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Source: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C. A. </a:t>
            </a:r>
            <a:r>
              <a:rPr lang="en-US" sz="1100" dirty="0" err="1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Salzberg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S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L. Hayes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. McCarthy, D.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C. Radley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M.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K. Abrams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T. Shah, and G.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F. Anderson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/>
            </a:r>
            <a:b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100" i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Health </a:t>
            </a:r>
            <a:r>
              <a:rPr lang="en-US" sz="1100" i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System Performance for the High-Need Patient: A Look at Access to Care and Patient Care </a:t>
            </a:r>
            <a:r>
              <a:rPr lang="en-US" sz="1100" i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Experiences,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 </a:t>
            </a:r>
            <a:b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The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Commonwealth Fund, August 2016.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333632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rgbClr val="33383A"/>
                </a:solidFill>
              </a:defRPr>
            </a:lvl1pPr>
            <a:lvl2pPr marL="457200" indent="0">
              <a:buNone/>
              <a:defRPr sz="1600" b="0">
                <a:solidFill>
                  <a:srgbClr val="33383A"/>
                </a:solidFill>
              </a:defRPr>
            </a:lvl2pPr>
            <a:lvl3pPr marL="914400" indent="0">
              <a:buNone/>
              <a:defRPr sz="1600" b="0">
                <a:solidFill>
                  <a:srgbClr val="33383A"/>
                </a:solidFill>
              </a:defRPr>
            </a:lvl3pPr>
            <a:lvl4pPr marL="1371600" indent="0">
              <a:buNone/>
              <a:defRPr sz="1600" b="0">
                <a:solidFill>
                  <a:srgbClr val="33383A"/>
                </a:solidFill>
              </a:defRPr>
            </a:lvl4pPr>
            <a:lvl5pPr marL="1828800" indent="0">
              <a:buNone/>
              <a:defRPr sz="1600" b="0">
                <a:solidFill>
                  <a:srgbClr val="33383A"/>
                </a:solidFill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91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625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26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378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063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048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47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825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9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"/>
          <p:cNvSpPr txBox="1">
            <a:spLocks/>
          </p:cNvSpPr>
          <p:nvPr/>
        </p:nvSpPr>
        <p:spPr>
          <a:xfrm>
            <a:off x="-1" y="301752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Impact of Clinton’s Proposed Reforms on 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Total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Out-of-Pocket Health Care Spending of Insured People, by Income, 2018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0" y="5713800"/>
            <a:ext cx="8229600" cy="43088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Notes: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Out-of-pocket spending = premium contributions + out-of-pocket cost-sharing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. Dollar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values are reported in Appendix Table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A.3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. </a:t>
            </a:r>
          </a:p>
          <a:p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Data: RAND COMPARE microsimulation model.</a:t>
            </a:r>
            <a:endParaRPr lang="en-US" sz="1100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22" name="Text Placeholder 11"/>
          <p:cNvSpPr txBox="1">
            <a:spLocks/>
          </p:cNvSpPr>
          <p:nvPr/>
        </p:nvSpPr>
        <p:spPr>
          <a:xfrm>
            <a:off x="0" y="6245352"/>
            <a:ext cx="6674266" cy="609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Source: C. Eibner, S. Nowak,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and J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. Liu, </a:t>
            </a:r>
            <a:r>
              <a:rPr lang="en-US" sz="1100" i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Hillary Clinton’s Health Care Reform Proposals: Anticipated Effects on Insurance Coverage, Out-of-Pocket Costs, and the Federal Deficit,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Fund, September 2016.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929606322"/>
              </p:ext>
            </p:extLst>
          </p:nvPr>
        </p:nvGraphicFramePr>
        <p:xfrm>
          <a:off x="0" y="1911324"/>
          <a:ext cx="8962930" cy="3589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658011" y="1382997"/>
            <a:ext cx="137160" cy="137160"/>
          </a:xfrm>
          <a:prstGeom prst="rect">
            <a:avLst/>
          </a:prstGeom>
          <a:solidFill>
            <a:srgbClr val="838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73536" y="1382997"/>
            <a:ext cx="137160" cy="137160"/>
          </a:xfrm>
          <a:prstGeom prst="rect">
            <a:avLst/>
          </a:prstGeom>
          <a:solidFill>
            <a:srgbClr val="006E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664715" y="1382997"/>
            <a:ext cx="137160" cy="137160"/>
          </a:xfrm>
          <a:prstGeom prst="rect">
            <a:avLst/>
          </a:prstGeom>
          <a:solidFill>
            <a:srgbClr val="006EA3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757012" y="1382997"/>
            <a:ext cx="137160" cy="137160"/>
          </a:xfrm>
          <a:prstGeom prst="rect">
            <a:avLst/>
          </a:prstGeom>
          <a:solidFill>
            <a:srgbClr val="006EA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832220" y="1382997"/>
            <a:ext cx="137160" cy="137160"/>
          </a:xfrm>
          <a:prstGeom prst="rect">
            <a:avLst/>
          </a:prstGeom>
          <a:solidFill>
            <a:srgbClr val="006EA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777663" y="1301432"/>
            <a:ext cx="1188720" cy="3707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ACA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15" name="Title 3"/>
          <p:cNvSpPr txBox="1">
            <a:spLocks/>
          </p:cNvSpPr>
          <p:nvPr/>
        </p:nvSpPr>
        <p:spPr>
          <a:xfrm>
            <a:off x="1784636" y="1301432"/>
            <a:ext cx="1582782" cy="4855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Add cost-sharing tax credit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16" name="Title 3"/>
          <p:cNvSpPr txBox="1">
            <a:spLocks/>
          </p:cNvSpPr>
          <p:nvPr/>
        </p:nvSpPr>
        <p:spPr>
          <a:xfrm>
            <a:off x="3767269" y="1301432"/>
            <a:ext cx="1699186" cy="4855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Reduce maximum contribution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17" name="Title 3"/>
          <p:cNvSpPr txBox="1">
            <a:spLocks/>
          </p:cNvSpPr>
          <p:nvPr/>
        </p:nvSpPr>
        <p:spPr>
          <a:xfrm>
            <a:off x="5876655" y="1301431"/>
            <a:ext cx="1843226" cy="74101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Reduce maximum contribution and </a:t>
            </a:r>
            <a:br>
              <a:rPr lang="en-US" sz="1600" dirty="0" smtClean="0">
                <a:solidFill>
                  <a:srgbClr val="33383A"/>
                </a:solidFill>
              </a:rPr>
            </a:br>
            <a:r>
              <a:rPr lang="en-US" sz="1600" dirty="0" smtClean="0">
                <a:solidFill>
                  <a:srgbClr val="33383A"/>
                </a:solidFill>
              </a:rPr>
              <a:t>fix family glitch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18" name="Title 3"/>
          <p:cNvSpPr txBox="1">
            <a:spLocks/>
          </p:cNvSpPr>
          <p:nvPr/>
        </p:nvSpPr>
        <p:spPr>
          <a:xfrm>
            <a:off x="7951865" y="1301432"/>
            <a:ext cx="1130708" cy="4855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Add public option</a:t>
            </a:r>
            <a:endParaRPr lang="en-US" sz="1600" dirty="0">
              <a:solidFill>
                <a:srgbClr val="33383A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49480" y="5101843"/>
            <a:ext cx="8321040" cy="0"/>
          </a:xfrm>
          <a:prstGeom prst="line">
            <a:avLst/>
          </a:prstGeom>
          <a:ln>
            <a:solidFill>
              <a:srgbClr val="898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3"/>
          <p:cNvSpPr txBox="1">
            <a:spLocks/>
          </p:cNvSpPr>
          <p:nvPr/>
        </p:nvSpPr>
        <p:spPr>
          <a:xfrm>
            <a:off x="1093858" y="5215413"/>
            <a:ext cx="1188720" cy="30263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&lt;139% FPL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20" name="Title 3"/>
          <p:cNvSpPr txBox="1">
            <a:spLocks/>
          </p:cNvSpPr>
          <p:nvPr/>
        </p:nvSpPr>
        <p:spPr>
          <a:xfrm>
            <a:off x="2955418" y="5215413"/>
            <a:ext cx="1600200" cy="32935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139%–250% FPL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24" name="Title 3"/>
          <p:cNvSpPr txBox="1">
            <a:spLocks/>
          </p:cNvSpPr>
          <p:nvPr/>
        </p:nvSpPr>
        <p:spPr>
          <a:xfrm>
            <a:off x="5022082" y="5215413"/>
            <a:ext cx="1600200" cy="3420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251%–400% FPL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25" name="Title 3"/>
          <p:cNvSpPr txBox="1">
            <a:spLocks/>
          </p:cNvSpPr>
          <p:nvPr/>
        </p:nvSpPr>
        <p:spPr>
          <a:xfrm>
            <a:off x="7293843" y="5215413"/>
            <a:ext cx="1188720" cy="30263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&gt;400% FPL</a:t>
            </a:r>
            <a:endParaRPr lang="en-US" sz="1600" dirty="0">
              <a:solidFill>
                <a:srgbClr val="3338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52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A743226A-9F09-4357-AF6C-06D5DD5D541C}" vid="{A0724ABE-26A1-425F-AC7A-CA4C27E235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15253</TotalTime>
  <Words>122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Theme1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EXHIBITS—Health System Performance for the High-Need Patient: A Look at Access to Care and Patient Care Experiences</dc:title>
  <dc:subject/>
  <dc:creator>Salzberg Hayes McCarthy Radley Abrams Shah Anderson</dc:creator>
  <cp:keywords>EXHIBITS—Health System Performance for the High-Need Patient: A Look at Access to Care and Patient Care Experiences</cp:keywords>
  <dc:description/>
  <cp:lastModifiedBy>Aisha Gomez</cp:lastModifiedBy>
  <cp:revision>647</cp:revision>
  <cp:lastPrinted>2016-09-13T13:18:41Z</cp:lastPrinted>
  <dcterms:created xsi:type="dcterms:W3CDTF">2016-02-02T14:51:22Z</dcterms:created>
  <dcterms:modified xsi:type="dcterms:W3CDTF">2016-09-21T14:26:12Z</dcterms:modified>
  <cp:category/>
</cp:coreProperties>
</file>