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64" r:id="rId2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36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772" autoAdjust="0"/>
  </p:normalViewPr>
  <p:slideViewPr>
    <p:cSldViewPr>
      <p:cViewPr varScale="1">
        <p:scale>
          <a:sx n="90" d="100"/>
          <a:sy n="90" d="100"/>
        </p:scale>
        <p:origin x="-120" y="-6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027466961366693E-2"/>
          <c:y val="5.1274391770326E-2"/>
          <c:w val="0.90411451857991398"/>
          <c:h val="0.787130261020903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Sheet1!$A$2</c:f>
              <c:strCache>
                <c:ptCount val="1"/>
                <c:pt idx="0">
                  <c:v>July–Sept. 2013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  <a:ln>
              <a:noFill/>
            </a:ln>
          </c:spPr>
          <c:invertIfNegative val="0"/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Lbls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Sheet1!$B$1:$L$1</c:f>
              <c:strCache>
                <c:ptCount val="11"/>
                <c:pt idx="0">
                  <c:v>Total</c:v>
                </c:pt>
                <c:pt idx="1">
                  <c:v>    </c:v>
                </c:pt>
                <c:pt idx="2">
                  <c:v>&lt;138% 
FPL</c:v>
                </c:pt>
                <c:pt idx="3">
                  <c:v>138%–
249% 
FPL</c:v>
                </c:pt>
                <c:pt idx="4">
                  <c:v>250%–
399% 
FPL</c:v>
                </c:pt>
                <c:pt idx="5">
                  <c:v>400% FPL 
or more</c:v>
                </c:pt>
                <c:pt idx="6">
                  <c:v>  </c:v>
                </c:pt>
                <c:pt idx="7">
                  <c:v>White</c:v>
                </c:pt>
                <c:pt idx="8">
                  <c:v>African American</c:v>
                </c:pt>
                <c:pt idx="9">
                  <c:v>Latino</c:v>
                </c:pt>
                <c:pt idx="10">
                  <c:v>Other</c:v>
                </c:pt>
              </c:strCache>
            </c:strRef>
          </c:cat>
          <c:val>
            <c:numRef>
              <c:f>Sheet1!$B$2:$L$2</c:f>
              <c:numCache>
                <c:formatCode>General</c:formatCode>
                <c:ptCount val="11"/>
                <c:pt idx="0">
                  <c:v>20</c:v>
                </c:pt>
                <c:pt idx="2">
                  <c:v>35</c:v>
                </c:pt>
                <c:pt idx="3">
                  <c:v>32</c:v>
                </c:pt>
                <c:pt idx="4">
                  <c:v>12</c:v>
                </c:pt>
                <c:pt idx="5">
                  <c:v>4</c:v>
                </c:pt>
                <c:pt idx="7">
                  <c:v>16</c:v>
                </c:pt>
                <c:pt idx="8">
                  <c:v>21</c:v>
                </c:pt>
                <c:pt idx="9">
                  <c:v>36</c:v>
                </c:pt>
                <c:pt idx="10">
                  <c:v>20</c:v>
                </c:pt>
              </c:numCache>
            </c:numRef>
          </c:val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April–June 2014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Sheet1!$B$1:$L$1</c:f>
              <c:strCache>
                <c:ptCount val="11"/>
                <c:pt idx="0">
                  <c:v>Total</c:v>
                </c:pt>
                <c:pt idx="1">
                  <c:v>    </c:v>
                </c:pt>
                <c:pt idx="2">
                  <c:v>&lt;138% 
FPL</c:v>
                </c:pt>
                <c:pt idx="3">
                  <c:v>138%–
249% 
FPL</c:v>
                </c:pt>
                <c:pt idx="4">
                  <c:v>250%–
399% 
FPL</c:v>
                </c:pt>
                <c:pt idx="5">
                  <c:v>400% FPL 
or more</c:v>
                </c:pt>
                <c:pt idx="6">
                  <c:v>  </c:v>
                </c:pt>
                <c:pt idx="7">
                  <c:v>White</c:v>
                </c:pt>
                <c:pt idx="8">
                  <c:v>African American</c:v>
                </c:pt>
                <c:pt idx="9">
                  <c:v>Latino</c:v>
                </c:pt>
                <c:pt idx="10">
                  <c:v>Other</c:v>
                </c:pt>
              </c:strCache>
            </c:strRef>
          </c:cat>
          <c:val>
            <c:numRef>
              <c:f>Sheet1!$B$3:$L$3</c:f>
              <c:numCache>
                <c:formatCode>General</c:formatCode>
                <c:ptCount val="11"/>
                <c:pt idx="0">
                  <c:v>15</c:v>
                </c:pt>
                <c:pt idx="2">
                  <c:v>24</c:v>
                </c:pt>
                <c:pt idx="3">
                  <c:v>22</c:v>
                </c:pt>
                <c:pt idx="4">
                  <c:v>10</c:v>
                </c:pt>
                <c:pt idx="5">
                  <c:v>3</c:v>
                </c:pt>
                <c:pt idx="7">
                  <c:v>12</c:v>
                </c:pt>
                <c:pt idx="8">
                  <c:v>20</c:v>
                </c:pt>
                <c:pt idx="9">
                  <c:v>23</c:v>
                </c:pt>
                <c:pt idx="10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62201984"/>
        <c:axId val="162203520"/>
      </c:barChart>
      <c:catAx>
        <c:axId val="162201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/>
          <a:lstStyle/>
          <a:p>
            <a:pPr>
              <a:defRPr sz="1200"/>
            </a:pPr>
            <a:endParaRPr lang="en-US"/>
          </a:p>
        </c:txPr>
        <c:crossAx val="162203520"/>
        <c:crosses val="autoZero"/>
        <c:auto val="1"/>
        <c:lblAlgn val="ctr"/>
        <c:lblOffset val="100"/>
        <c:noMultiLvlLbl val="0"/>
      </c:catAx>
      <c:valAx>
        <c:axId val="162203520"/>
        <c:scaling>
          <c:orientation val="minMax"/>
          <c:max val="50"/>
        </c:scaling>
        <c:delete val="0"/>
        <c:axPos val="l"/>
        <c:numFmt formatCode="General" sourceLinked="1"/>
        <c:majorTickMark val="out"/>
        <c:minorTickMark val="none"/>
        <c:tickLblPos val="nextTo"/>
        <c:crossAx val="162201984"/>
        <c:crosses val="autoZero"/>
        <c:crossBetween val="between"/>
        <c:majorUnit val="10"/>
      </c:valAx>
    </c:plotArea>
    <c:legend>
      <c:legendPos val="t"/>
      <c:layout>
        <c:manualLayout>
          <c:xMode val="edge"/>
          <c:yMode val="edge"/>
          <c:x val="0.28658526666578699"/>
          <c:y val="1.7863371929469199E-2"/>
          <c:w val="0.55385347560198195"/>
          <c:h val="0.1617666640410790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 b="1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E4EF529-1E16-8F42-8100-6C5B5593DA27}" type="datetimeFigureOut">
              <a:rPr lang="en-US"/>
              <a:pPr>
                <a:defRPr/>
              </a:pPr>
              <a:t>7/9/2014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F61D3EA-0ADC-1A4E-A739-3169D7F8D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6389" name="Picture 5" descr="CFlogo_2014_4-color_PMS_K_outlines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254" y="8543369"/>
            <a:ext cx="2025227" cy="532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212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756023-9739-487E-AA2B-7A78600DB984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7"/>
            <a:ext cx="5608320" cy="4156234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5ADB526-017D-4E6D-A189-5702C71EF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258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DA669D-E2FC-4F32-848D-CBEED4636B7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24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821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78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09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5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94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442913"/>
            <a:ext cx="9067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60991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1" r:id="rId3"/>
    <p:sldLayoutId id="2147483702" r:id="rId4"/>
    <p:sldLayoutId id="2147483696" r:id="rId5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Georgia"/>
          <a:ea typeface="ＭＳ Ｐゴシック" charset="-128"/>
          <a:cs typeface="Georgi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 anchor="t">
            <a:noAutofit/>
          </a:bodyPr>
          <a:lstStyle/>
          <a:p>
            <a:pPr algn="ctr"/>
            <a:r>
              <a:rPr lang="en-US" sz="2000" b="1" dirty="0" smtClean="0"/>
              <a:t>Across </a:t>
            </a:r>
            <a:r>
              <a:rPr lang="en-US" sz="2000" b="1" dirty="0" smtClean="0"/>
              <a:t>Incomes and Racial and Ethnic Groups, </a:t>
            </a:r>
            <a:br>
              <a:rPr lang="en-US" sz="2000" b="1" dirty="0" smtClean="0"/>
            </a:br>
            <a:r>
              <a:rPr lang="en-US" sz="2000" b="1" dirty="0" smtClean="0"/>
              <a:t>Adults with Low Incomes and Latinos Experienced the </a:t>
            </a:r>
            <a:br>
              <a:rPr lang="en-US" sz="2000" b="1" dirty="0" smtClean="0"/>
            </a:br>
            <a:r>
              <a:rPr lang="en-US" sz="2000" b="1" dirty="0" smtClean="0"/>
              <a:t>Largest Declines in Uninsured Rates</a:t>
            </a:r>
            <a:endParaRPr lang="en-US" sz="2000" b="1" dirty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341072"/>
              </p:ext>
            </p:extLst>
          </p:nvPr>
        </p:nvGraphicFramePr>
        <p:xfrm>
          <a:off x="-117700" y="1677888"/>
          <a:ext cx="9098280" cy="4265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2680" y="1295400"/>
            <a:ext cx="3886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+mn-lt"/>
              </a:rPr>
              <a:t>Percent adults ages 19–64 uninsured</a:t>
            </a:r>
            <a:endParaRPr lang="en-US" sz="1400" b="1" dirty="0">
              <a:latin typeface="+mn-lt"/>
            </a:endParaRPr>
          </a:p>
        </p:txBody>
      </p:sp>
      <p:sp>
        <p:nvSpPr>
          <p:cNvPr id="10" name="Text Box 49"/>
          <p:cNvSpPr txBox="1">
            <a:spLocks noChangeArrowheads="1"/>
          </p:cNvSpPr>
          <p:nvPr/>
        </p:nvSpPr>
        <p:spPr bwMode="auto">
          <a:xfrm>
            <a:off x="45720" y="6392500"/>
            <a:ext cx="73152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latin typeface="+mn-lt"/>
              </a:rPr>
              <a:t>Note: FPL refers to federal poverty level.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latin typeface="+mn-lt"/>
              </a:rPr>
              <a:t>Source</a:t>
            </a:r>
            <a:r>
              <a:rPr lang="en-US" sz="1100" dirty="0">
                <a:latin typeface="+mn-lt"/>
              </a:rPr>
              <a:t>: </a:t>
            </a:r>
            <a:r>
              <a:rPr lang="en-US" sz="1100" dirty="0">
                <a:latin typeface="+mn-lt"/>
                <a:cs typeface="Arial" pitchFamily="34" charset="0"/>
              </a:rPr>
              <a:t>The Commonwealth Fund Affordable Care Act Tracking Surveys, </a:t>
            </a:r>
            <a:r>
              <a:rPr lang="en-US" sz="1100" dirty="0" smtClean="0">
                <a:latin typeface="+mn-lt"/>
                <a:cs typeface="Arial" pitchFamily="34" charset="0"/>
              </a:rPr>
              <a:t>July–Sept</a:t>
            </a:r>
            <a:r>
              <a:rPr lang="en-US" sz="1100" dirty="0">
                <a:latin typeface="+mn-lt"/>
                <a:cs typeface="Arial" pitchFamily="34" charset="0"/>
              </a:rPr>
              <a:t>. </a:t>
            </a:r>
            <a:r>
              <a:rPr lang="en-US" sz="1100" dirty="0" smtClean="0">
                <a:latin typeface="+mn-lt"/>
                <a:cs typeface="Arial" pitchFamily="34" charset="0"/>
              </a:rPr>
              <a:t>2013 </a:t>
            </a:r>
            <a:r>
              <a:rPr lang="en-US" sz="1100" dirty="0" smtClean="0">
                <a:latin typeface="+mn-lt"/>
              </a:rPr>
              <a:t>and </a:t>
            </a:r>
            <a:r>
              <a:rPr lang="en-US" sz="1100" dirty="0" smtClean="0">
                <a:latin typeface="+mn-lt"/>
                <a:cs typeface="Arial" pitchFamily="34" charset="0"/>
              </a:rPr>
              <a:t>April–June </a:t>
            </a:r>
            <a:r>
              <a:rPr lang="en-US" sz="1100" dirty="0">
                <a:latin typeface="+mn-lt"/>
                <a:cs typeface="Arial" pitchFamily="34" charset="0"/>
              </a:rPr>
              <a:t>2014.</a:t>
            </a:r>
            <a:endParaRPr lang="en-US" sz="1100" dirty="0">
              <a:latin typeface="+mn-lt"/>
              <a:ea typeface="ＭＳ Ｐゴシック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55400" y="5994346"/>
            <a:ext cx="2667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Income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07300" y="5994346"/>
            <a:ext cx="2667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Race/Ethnicity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6172200"/>
            <a:ext cx="651100" cy="65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760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MWF_template_5-2014_white_bg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576258"/>
      </a:hlink>
      <a:folHlink>
        <a:srgbClr val="576258"/>
      </a:folHlink>
    </a:clrScheme>
    <a:fontScheme name="CMWF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CMWF_template_5-2014_white_bg</Template>
  <TotalTime>3130</TotalTime>
  <Words>43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CMWF_template_5-2014_white_bg</vt:lpstr>
      <vt:lpstr>Across Incomes and Racial and Ethnic Groups,  Adults with Low Incomes and Latinos Experienced the  Largest Declines in Uninsured Rates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April-June 2014 ACA Tracking Survey Topline Findings</dc:title>
  <dc:creator>Petra W. Rasmussen</dc:creator>
  <cp:lastModifiedBy>Samantha Mackie</cp:lastModifiedBy>
  <cp:revision>359</cp:revision>
  <cp:lastPrinted>2014-07-02T17:14:05Z</cp:lastPrinted>
  <dcterms:created xsi:type="dcterms:W3CDTF">2014-06-13T13:57:10Z</dcterms:created>
  <dcterms:modified xsi:type="dcterms:W3CDTF">2014-07-09T15:36:29Z</dcterms:modified>
</cp:coreProperties>
</file>