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2" autoAdjust="0"/>
  </p:normalViewPr>
  <p:slideViewPr>
    <p:cSldViewPr>
      <p:cViewPr varScale="1">
        <p:scale>
          <a:sx n="90" d="100"/>
          <a:sy n="90" d="100"/>
        </p:scale>
        <p:origin x="-12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44288592875503"/>
          <c:y val="0.146559108613216"/>
          <c:w val="0.74355711407124503"/>
          <c:h val="0.77425964443123796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Selected a private plan</c:v>
                </c:pt>
                <c:pt idx="12">
                  <c:v>Enrolled in Medicaid*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-5</c:v>
                </c:pt>
                <c:pt idx="1">
                  <c:v>-4</c:v>
                </c:pt>
                <c:pt idx="2">
                  <c:v>-2</c:v>
                </c:pt>
                <c:pt idx="4">
                  <c:v>-16</c:v>
                </c:pt>
                <c:pt idx="5">
                  <c:v>-3</c:v>
                </c:pt>
                <c:pt idx="7">
                  <c:v>-5</c:v>
                </c:pt>
                <c:pt idx="8">
                  <c:v>-7</c:v>
                </c:pt>
                <c:pt idx="9">
                  <c:v>-5</c:v>
                </c:pt>
                <c:pt idx="11">
                  <c:v>-8</c:v>
                </c:pt>
                <c:pt idx="12">
                  <c:v>-4</c:v>
                </c:pt>
                <c:pt idx="14">
                  <c:v>-5</c:v>
                </c:pt>
                <c:pt idx="15">
                  <c:v>-6</c:v>
                </c:pt>
                <c:pt idx="17">
                  <c:v>-6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Selected a private plan</c:v>
                </c:pt>
                <c:pt idx="12">
                  <c:v>Enrolled in Medicaid*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-8</c:v>
                </c:pt>
                <c:pt idx="1">
                  <c:v>-12</c:v>
                </c:pt>
                <c:pt idx="2">
                  <c:v>-6</c:v>
                </c:pt>
                <c:pt idx="4">
                  <c:v>-12</c:v>
                </c:pt>
                <c:pt idx="5">
                  <c:v>-8</c:v>
                </c:pt>
                <c:pt idx="7">
                  <c:v>-10</c:v>
                </c:pt>
                <c:pt idx="8">
                  <c:v>-8</c:v>
                </c:pt>
                <c:pt idx="9">
                  <c:v>-5</c:v>
                </c:pt>
                <c:pt idx="11">
                  <c:v>-10</c:v>
                </c:pt>
                <c:pt idx="12">
                  <c:v>-7</c:v>
                </c:pt>
                <c:pt idx="14">
                  <c:v>-11</c:v>
                </c:pt>
                <c:pt idx="15">
                  <c:v>-7</c:v>
                </c:pt>
                <c:pt idx="17">
                  <c:v>-8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Selected a private plan</c:v>
                </c:pt>
                <c:pt idx="12">
                  <c:v>Enrolled in Medicaid*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38</c:v>
                </c:pt>
                <c:pt idx="1">
                  <c:v>30</c:v>
                </c:pt>
                <c:pt idx="2">
                  <c:v>37</c:v>
                </c:pt>
                <c:pt idx="4">
                  <c:v>40</c:v>
                </c:pt>
                <c:pt idx="5">
                  <c:v>34</c:v>
                </c:pt>
                <c:pt idx="7">
                  <c:v>33</c:v>
                </c:pt>
                <c:pt idx="8">
                  <c:v>29</c:v>
                </c:pt>
                <c:pt idx="9">
                  <c:v>43</c:v>
                </c:pt>
                <c:pt idx="11">
                  <c:v>35</c:v>
                </c:pt>
                <c:pt idx="12">
                  <c:v>36</c:v>
                </c:pt>
                <c:pt idx="14">
                  <c:v>31</c:v>
                </c:pt>
                <c:pt idx="15">
                  <c:v>37</c:v>
                </c:pt>
                <c:pt idx="17">
                  <c:v>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8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250% FPL or more</c:v>
                </c:pt>
                <c:pt idx="5">
                  <c:v>Below 250% FPL</c:v>
                </c:pt>
                <c:pt idx="7">
                  <c:v>Ages 50–64</c:v>
                </c:pt>
                <c:pt idx="8">
                  <c:v>Ages 35–49</c:v>
                </c:pt>
                <c:pt idx="9">
                  <c:v>Ages 19–34</c:v>
                </c:pt>
                <c:pt idx="11">
                  <c:v>Selected a private plan</c:v>
                </c:pt>
                <c:pt idx="12">
                  <c:v>Enrolled in Medicaid*</c:v>
                </c:pt>
                <c:pt idx="14">
                  <c:v>Previously insured</c:v>
                </c:pt>
                <c:pt idx="15">
                  <c:v>Previously uninsured</c:v>
                </c:pt>
                <c:pt idx="17">
                  <c:v>Total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44</c:v>
                </c:pt>
                <c:pt idx="1">
                  <c:v>44</c:v>
                </c:pt>
                <c:pt idx="2">
                  <c:v>48</c:v>
                </c:pt>
                <c:pt idx="4">
                  <c:v>25</c:v>
                </c:pt>
                <c:pt idx="5">
                  <c:v>48</c:v>
                </c:pt>
                <c:pt idx="7">
                  <c:v>40</c:v>
                </c:pt>
                <c:pt idx="8">
                  <c:v>49</c:v>
                </c:pt>
                <c:pt idx="9">
                  <c:v>44</c:v>
                </c:pt>
                <c:pt idx="11">
                  <c:v>37</c:v>
                </c:pt>
                <c:pt idx="12">
                  <c:v>48</c:v>
                </c:pt>
                <c:pt idx="14">
                  <c:v>47</c:v>
                </c:pt>
                <c:pt idx="15">
                  <c:v>42</c:v>
                </c:pt>
                <c:pt idx="17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201042176"/>
        <c:axId val="201076736"/>
      </c:barChart>
      <c:catAx>
        <c:axId val="20104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50800">
            <a:solidFill>
              <a:schemeClr val="tx1"/>
            </a:solidFill>
          </a:ln>
        </c:spPr>
        <c:txPr>
          <a:bodyPr rot="0"/>
          <a:lstStyle/>
          <a:p>
            <a:pPr>
              <a:defRPr sz="1400"/>
            </a:pPr>
            <a:endParaRPr lang="en-US"/>
          </a:p>
        </c:txPr>
        <c:crossAx val="201076736"/>
        <c:crosses val="autoZero"/>
        <c:auto val="1"/>
        <c:lblAlgn val="ctr"/>
        <c:lblOffset val="100"/>
        <c:noMultiLvlLbl val="0"/>
      </c:catAx>
      <c:valAx>
        <c:axId val="201076736"/>
        <c:scaling>
          <c:orientation val="minMax"/>
          <c:max val="100"/>
          <c:min val="-40"/>
        </c:scaling>
        <c:delete val="1"/>
        <c:axPos val="b"/>
        <c:numFmt formatCode="General" sourceLinked="1"/>
        <c:majorTickMark val="out"/>
        <c:minorTickMark val="none"/>
        <c:tickLblPos val="nextTo"/>
        <c:crossAx val="201042176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4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5" y="6065614"/>
            <a:ext cx="85682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Arial"/>
              </a:rPr>
              <a:t>Notes: Segments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may not sum to indicated total because of rounding.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Bars may not sum to 100 percent because of don’t know/refusal to respond. FPL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refers to federal poverty level.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* This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includes some individuals who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enrolled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in Medicaid outside of the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marketplace, but have been covered by Medicaid for less than 1 year. </a:t>
            </a:r>
            <a:br>
              <a:rPr lang="en-US" sz="1100" dirty="0" smtClean="0">
                <a:solidFill>
                  <a:prstClr val="black"/>
                </a:solidFill>
                <a:latin typeface="Arial"/>
              </a:rPr>
            </a:br>
            <a:r>
              <a:rPr lang="en-US" sz="1100" dirty="0" smtClean="0">
                <a:solidFill>
                  <a:prstClr val="black"/>
                </a:solidFill>
                <a:latin typeface="Arial"/>
              </a:rPr>
              <a:t>Source: </a:t>
            </a:r>
            <a:r>
              <a:rPr lang="en-US" sz="1100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The Commonwealth Fund Affordable Care Act Tracking Survey, April–June 2014.</a:t>
            </a:r>
            <a:endParaRPr lang="en-US" sz="1100" dirty="0">
              <a:solidFill>
                <a:prstClr val="black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latin typeface="+mn-lt"/>
                <a:cs typeface="Arial" pitchFamily="34" charset="0"/>
              </a:rPr>
              <a:t>Overall, how satisfied are you with this new health insurance?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53411037"/>
              </p:ext>
            </p:extLst>
          </p:nvPr>
        </p:nvGraphicFramePr>
        <p:xfrm>
          <a:off x="152400" y="1347242"/>
          <a:ext cx="8923020" cy="42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ea typeface="ＭＳ Ｐゴシック"/>
              </a:rPr>
              <a:t>More </a:t>
            </a:r>
            <a:r>
              <a:rPr lang="en-US" sz="2000" b="1" kern="0" dirty="0" smtClean="0">
                <a:ea typeface="ＭＳ Ｐゴシック"/>
              </a:rPr>
              <a:t>Than Three-Quarters </a:t>
            </a:r>
            <a:r>
              <a:rPr lang="en-US" sz="2000" b="1" kern="0" dirty="0">
                <a:ea typeface="ＭＳ Ｐゴシック"/>
              </a:rPr>
              <a:t>of Adults </a:t>
            </a:r>
            <a:r>
              <a:rPr lang="en-US" sz="2000" b="1" kern="0" dirty="0" smtClean="0">
                <a:ea typeface="ＭＳ Ｐゴシック"/>
              </a:rPr>
              <a:t>with </a:t>
            </a:r>
            <a:r>
              <a:rPr lang="en-US" sz="2000" b="1" kern="0" dirty="0">
                <a:ea typeface="ＭＳ Ｐゴシック"/>
              </a:rPr>
              <a:t>New Coverage </a:t>
            </a:r>
            <a:r>
              <a:rPr lang="en-US" sz="2000" b="1" kern="0" dirty="0" smtClean="0">
                <a:ea typeface="ＭＳ Ｐゴシック"/>
              </a:rPr>
              <a:t/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Said They </a:t>
            </a:r>
            <a:r>
              <a:rPr lang="en-US" sz="2000" b="1" kern="0" dirty="0">
                <a:ea typeface="ＭＳ Ｐゴシック"/>
              </a:rPr>
              <a:t>Were Very or Somewhat Satisfied </a:t>
            </a:r>
            <a:r>
              <a:rPr lang="en-US" sz="2000" b="1" kern="0" dirty="0" smtClean="0">
                <a:ea typeface="ＭＳ Ｐゴシック"/>
              </a:rPr>
              <a:t>with It</a:t>
            </a:r>
            <a:endParaRPr lang="en-US" sz="2000" b="1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621" y="5465802"/>
            <a:ext cx="86522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prstClr val="black"/>
                </a:solidFill>
                <a:latin typeface="Arial"/>
                <a:cs typeface="Arial" pitchFamily="34" charset="0"/>
              </a:rPr>
              <a:t>Adults ages </a:t>
            </a:r>
            <a:r>
              <a:rPr lang="en-US" sz="15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19–64 who selected a private plan or enrolled in Medicaid through marketplace or have had Medicaid for less than 1 year</a:t>
            </a:r>
            <a:endParaRPr lang="en-US" sz="1500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0" y="18908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33386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35672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2400" y="37620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908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33386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4200" y="35356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4200" y="37196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9600" y="40690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91400" y="42954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0" y="463621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000" y="40690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42954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48600" y="48310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29600" y="501721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57600" y="463621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4200" y="483106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42953" y="501721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76600" y="22718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0" y="24242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77200" y="22718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001000" y="24666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71800" y="30000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29000" y="28052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96200" y="300006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05800" y="28052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7200" y="1463004"/>
            <a:ext cx="137160" cy="137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63880" y="1371600"/>
            <a:ext cx="1713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at all satisfied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720712" y="1463004"/>
            <a:ext cx="13716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852516" y="1371600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very satisfied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28499" y="1469100"/>
            <a:ext cx="13716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035179" y="1371600"/>
            <a:ext cx="185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Somewhat satisfied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48599" y="1469100"/>
            <a:ext cx="137160" cy="1371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380403" y="1371600"/>
            <a:ext cx="133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Very satisfied</a:t>
            </a: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51100" cy="6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5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3132</TotalTime>
  <Words>167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369</cp:revision>
  <cp:lastPrinted>2014-07-02T17:14:05Z</cp:lastPrinted>
  <dcterms:created xsi:type="dcterms:W3CDTF">2014-06-13T13:57:10Z</dcterms:created>
  <dcterms:modified xsi:type="dcterms:W3CDTF">2014-07-09T15:37:43Z</dcterms:modified>
</cp:coreProperties>
</file>