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"/>
  </p:notesMasterIdLst>
  <p:sldIdLst>
    <p:sldId id="304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Radley" initials="DR" lastIdx="5" clrIdx="0">
    <p:extLst/>
  </p:cmAuthor>
  <p:cmAuthor id="2" name="Susan L. Hayes" initials="SLH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83A"/>
    <a:srgbClr val="AA3607"/>
    <a:srgbClr val="FF7300"/>
    <a:srgbClr val="0A3C53"/>
    <a:srgbClr val="838383"/>
    <a:srgbClr val="C5E8F0"/>
    <a:srgbClr val="5B9BD7"/>
    <a:srgbClr val="8CD1F1"/>
    <a:srgbClr val="1478A7"/>
    <a:srgbClr val="5B6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94722" autoAdjust="0"/>
  </p:normalViewPr>
  <p:slideViewPr>
    <p:cSldViewPr snapToGrid="0">
      <p:cViewPr varScale="1">
        <p:scale>
          <a:sx n="103" d="100"/>
          <a:sy n="103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044855921269896E-3"/>
          <c:y val="2.4165888863460001E-2"/>
          <c:w val="0.98013078034813905"/>
          <c:h val="0.946536669405538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 top-spending category two years in a row</c:v>
                </c:pt>
              </c:strCache>
            </c:strRef>
          </c:tx>
          <c:spPr>
            <a:solidFill>
              <a:srgbClr val="AA3607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3.29911518769768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6.12791959783487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F2C-4D15-AB2C-EB514C29E40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Top 10% of _x000d_spending</c:v>
                </c:pt>
                <c:pt idx="1">
                  <c:v>Top 5% of _x000d_spending</c:v>
                </c:pt>
                <c:pt idx="3">
                  <c:v>Top 10% of _x000d_spending</c:v>
                </c:pt>
                <c:pt idx="4">
                  <c:v>Top 5% of _x000d_spending</c:v>
                </c:pt>
                <c:pt idx="6">
                  <c:v>Top 10% of _x000d_spending</c:v>
                </c:pt>
                <c:pt idx="7">
                  <c:v>Top 5% of _x000d_spending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4.1609045069653197E-2</c:v>
                </c:pt>
                <c:pt idx="1">
                  <c:v>1.6866179437244999E-2</c:v>
                </c:pt>
                <c:pt idx="3">
                  <c:v>6.4170042109061895E-2</c:v>
                </c:pt>
                <c:pt idx="4">
                  <c:v>2.2281985661769001E-2</c:v>
                </c:pt>
                <c:pt idx="6">
                  <c:v>0.291536771909228</c:v>
                </c:pt>
                <c:pt idx="7">
                  <c:v>0.152316797130991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F2C-4D15-AB2C-EB514C29E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 top-spending category one year only</c:v>
                </c:pt>
              </c:strCache>
            </c:strRef>
          </c:tx>
          <c:spPr>
            <a:solidFill>
              <a:srgbClr val="FF73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4845154826925E-3"/>
                  <c:y val="1.22593301964895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F2C-4D15-AB2C-EB514C29E40D}"/>
                </c:ext>
                <c:ext xmlns:c15="http://schemas.microsoft.com/office/drawing/2012/chart" uri="{CE6537A1-D6FC-4f65-9D91-7224C49458BB}">
                  <c15:layout>
                    <c:manualLayout>
                      <c:w val="3.8731594400719702E-2"/>
                      <c:h val="5.822938306286219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6806722689075601E-3"/>
                  <c:y val="-1.737048074976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2C-4D15-AB2C-EB514C29E40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806722689075601E-3"/>
                  <c:y val="1.340519197023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F2C-4D15-AB2C-EB514C29E40D}"/>
                </c:ext>
                <c:ext xmlns:c15="http://schemas.microsoft.com/office/drawing/2012/chart" uri="{CE6537A1-D6FC-4f65-9D91-7224C49458BB}">
                  <c15:layout>
                    <c:manualLayout>
                      <c:w val="3.8731594400719702E-2"/>
                      <c:h val="8.1323189376745195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"/>
                  <c:y val="-3.64331421318569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F2C-4D15-AB2C-EB514C29E40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2422577413451398E-4"/>
                  <c:y val="6.02841863018139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2C-4D15-AB2C-EB514C29E40D}"/>
                </c:ext>
                <c:ext xmlns:c15="http://schemas.microsoft.com/office/drawing/2012/chart" uri="{CE6537A1-D6FC-4f65-9D91-7224C49458BB}">
                  <c15:layout>
                    <c:manualLayout>
                      <c:w val="4.5973852142065903E-2"/>
                      <c:h val="5.8229383062862197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0"/>
                  <c:y val="1.70230711347713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F2C-4D15-AB2C-EB514C29E40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Top 10% of _x000d_spending</c:v>
                </c:pt>
                <c:pt idx="1">
                  <c:v>Top 5% of _x000d_spending</c:v>
                </c:pt>
                <c:pt idx="3">
                  <c:v>Top 10% of _x000d_spending</c:v>
                </c:pt>
                <c:pt idx="4">
                  <c:v>Top 5% of _x000d_spending</c:v>
                </c:pt>
                <c:pt idx="6">
                  <c:v>Top 10% of _x000d_spending</c:v>
                </c:pt>
                <c:pt idx="7">
                  <c:v>Top 5% of _x000d_spending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0.117438784885676</c:v>
                </c:pt>
                <c:pt idx="1">
                  <c:v>6.5673624118694901E-2</c:v>
                </c:pt>
                <c:pt idx="3">
                  <c:v>0.196475556636939</c:v>
                </c:pt>
                <c:pt idx="4">
                  <c:v>0.10849053283042701</c:v>
                </c:pt>
                <c:pt idx="6">
                  <c:v>0.31805647691377797</c:v>
                </c:pt>
                <c:pt idx="7">
                  <c:v>0.27407760315526702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F2C-4D15-AB2C-EB514C29E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335789280"/>
        <c:axId val="335787320"/>
      </c:barChart>
      <c:catAx>
        <c:axId val="335789280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rgbClr val="83838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3383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787320"/>
        <c:crosses val="autoZero"/>
        <c:auto val="1"/>
        <c:lblAlgn val="ctr"/>
        <c:lblOffset val="100"/>
        <c:noMultiLvlLbl val="0"/>
      </c:catAx>
      <c:valAx>
        <c:axId val="335787320"/>
        <c:scaling>
          <c:orientation val="minMax"/>
          <c:max val="0.65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5789280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33383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33383A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1.01568387898518E-2"/>
          <c:y val="2.7412789708423101E-2"/>
          <c:w val="0.394527750050639"/>
          <c:h val="0.14332655239605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33383A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33383A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70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A709C-7ACC-4EDF-897E-33C93617B3B2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6"/>
            <a:ext cx="5618480" cy="3665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801F6-EB45-4627-AE10-B91D20633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8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1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2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6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37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6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04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7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6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48AA8-9ED3-41DA-B286-511F6F1746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36FC8-4C0C-4395-B3E0-68E31BD1FAD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2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301752"/>
            <a:ext cx="9144000" cy="914400"/>
          </a:xfrm>
        </p:spPr>
        <p:txBody>
          <a:bodyPr anchor="t" anchorCtr="0">
            <a:normAutofit/>
          </a:bodyPr>
          <a:lstStyle/>
          <a:p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Adults with </a:t>
            </a:r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H</a:t>
            </a: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igh Needs </a:t>
            </a:r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</a:t>
            </a: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re </a:t>
            </a:r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M</a:t>
            </a: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ore </a:t>
            </a:r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L</a:t>
            </a: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ikely to Incur and Maintain </a:t>
            </a:r>
            <a:b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High </a:t>
            </a:r>
            <a:r>
              <a:rPr lang="en-US" sz="2600" b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H</a:t>
            </a:r>
            <a:r>
              <a:rPr lang="en-US" sz="2600" b="1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ealth </a:t>
            </a:r>
            <a:r>
              <a:rPr lang="en-US" sz="2600" b="1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C</a:t>
            </a:r>
            <a:r>
              <a:rPr lang="en-US" sz="2600" b="1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are Spending</a:t>
            </a:r>
            <a:endParaRPr lang="en-US" sz="2600" b="1" dirty="0">
              <a:solidFill>
                <a:srgbClr val="33383A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682602"/>
              </p:ext>
            </p:extLst>
          </p:nvPr>
        </p:nvGraphicFramePr>
        <p:xfrm>
          <a:off x="162371" y="1162987"/>
          <a:ext cx="8767984" cy="3849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22"/>
          <p:cNvSpPr txBox="1"/>
          <p:nvPr/>
        </p:nvSpPr>
        <p:spPr>
          <a:xfrm>
            <a:off x="312288" y="4999905"/>
            <a:ext cx="1990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rgbClr val="33383A"/>
                </a:solidFill>
              </a:rPr>
              <a:t>Total </a:t>
            </a:r>
            <a:r>
              <a:rPr lang="en-US" sz="1200" dirty="0" smtClean="0">
                <a:solidFill>
                  <a:srgbClr val="33383A"/>
                </a:solidFill>
              </a:rPr>
              <a:t>adult </a:t>
            </a:r>
            <a:r>
              <a:rPr lang="en-US" sz="1200" dirty="0">
                <a:solidFill>
                  <a:srgbClr val="33383A"/>
                </a:solidFill>
              </a:rPr>
              <a:t>p</a:t>
            </a:r>
            <a:r>
              <a:rPr lang="en-US" sz="1200" dirty="0" smtClean="0">
                <a:solidFill>
                  <a:srgbClr val="33383A"/>
                </a:solidFill>
              </a:rPr>
              <a:t>opulation</a:t>
            </a:r>
            <a:endParaRPr lang="en-US" sz="1200" dirty="0">
              <a:solidFill>
                <a:srgbClr val="33383A"/>
              </a:solidFill>
            </a:endParaRPr>
          </a:p>
        </p:txBody>
      </p:sp>
      <p:sp>
        <p:nvSpPr>
          <p:cNvPr id="11" name="TextBox 23"/>
          <p:cNvSpPr txBox="1"/>
          <p:nvPr/>
        </p:nvSpPr>
        <p:spPr>
          <a:xfrm>
            <a:off x="3458555" y="4999905"/>
            <a:ext cx="216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33383A"/>
                </a:solidFill>
              </a:rPr>
              <a:t>Three or more chronic </a:t>
            </a:r>
            <a:r>
              <a:rPr lang="en-US" sz="1200" dirty="0">
                <a:solidFill>
                  <a:srgbClr val="33383A"/>
                </a:solidFill>
              </a:rPr>
              <a:t>diseases, </a:t>
            </a:r>
            <a:br>
              <a:rPr lang="en-US" sz="1200" dirty="0">
                <a:solidFill>
                  <a:srgbClr val="33383A"/>
                </a:solidFill>
              </a:rPr>
            </a:br>
            <a:r>
              <a:rPr lang="en-US" sz="1200" dirty="0">
                <a:solidFill>
                  <a:srgbClr val="33383A"/>
                </a:solidFill>
              </a:rPr>
              <a:t>no functional </a:t>
            </a:r>
            <a:r>
              <a:rPr lang="en-US" sz="1200" dirty="0" smtClean="0">
                <a:solidFill>
                  <a:srgbClr val="33383A"/>
                </a:solidFill>
              </a:rPr>
              <a:t>limitations</a:t>
            </a:r>
            <a:endParaRPr lang="en-US" sz="1200" dirty="0">
              <a:solidFill>
                <a:srgbClr val="33383A"/>
              </a:solidFill>
            </a:endParaRPr>
          </a:p>
        </p:txBody>
      </p:sp>
      <p:sp>
        <p:nvSpPr>
          <p:cNvPr id="12" name="TextBox 25"/>
          <p:cNvSpPr txBox="1"/>
          <p:nvPr/>
        </p:nvSpPr>
        <p:spPr>
          <a:xfrm>
            <a:off x="6664428" y="4999905"/>
            <a:ext cx="2186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33383A"/>
                </a:solidFill>
              </a:rPr>
              <a:t>Three or more chronic </a:t>
            </a:r>
            <a:r>
              <a:rPr lang="en-US" sz="1200" dirty="0">
                <a:solidFill>
                  <a:srgbClr val="33383A"/>
                </a:solidFill>
              </a:rPr>
              <a:t>diseases,</a:t>
            </a:r>
            <a:br>
              <a:rPr lang="en-US" sz="1200" dirty="0">
                <a:solidFill>
                  <a:srgbClr val="33383A"/>
                </a:solidFill>
              </a:rPr>
            </a:br>
            <a:r>
              <a:rPr lang="en-US" sz="1200" dirty="0">
                <a:solidFill>
                  <a:srgbClr val="33383A"/>
                </a:solidFill>
              </a:rPr>
              <a:t> with </a:t>
            </a:r>
            <a:r>
              <a:rPr lang="en-US" sz="1200" dirty="0" smtClean="0">
                <a:solidFill>
                  <a:srgbClr val="33383A"/>
                </a:solidFill>
              </a:rPr>
              <a:t>functional limitations</a:t>
            </a:r>
            <a:br>
              <a:rPr lang="en-US" sz="1200" dirty="0" smtClean="0">
                <a:solidFill>
                  <a:srgbClr val="33383A"/>
                </a:solidFill>
              </a:rPr>
            </a:br>
            <a:r>
              <a:rPr lang="en-US" sz="1200" dirty="0" smtClean="0">
                <a:solidFill>
                  <a:srgbClr val="33383A"/>
                </a:solidFill>
              </a:rPr>
              <a:t>(high need)</a:t>
            </a:r>
            <a:endParaRPr lang="en-US" sz="1200" dirty="0">
              <a:solidFill>
                <a:srgbClr val="33383A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2852" y="4975665"/>
            <a:ext cx="2057400" cy="0"/>
          </a:xfrm>
          <a:prstGeom prst="line">
            <a:avLst/>
          </a:prstGeom>
          <a:ln w="9525">
            <a:solidFill>
              <a:srgbClr val="83838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03392" y="4975665"/>
            <a:ext cx="2057400" cy="0"/>
          </a:xfrm>
          <a:prstGeom prst="line">
            <a:avLst/>
          </a:prstGeom>
          <a:ln w="9525">
            <a:solidFill>
              <a:srgbClr val="83838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2" y="5724144"/>
            <a:ext cx="91440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Notes: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Noninstitutionalized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civilian population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age 18 and older. Percentages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are based on total individuals in each cohort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for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whom there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were 2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years of data.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/>
            </a:r>
            <a:b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</a:b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Data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: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2009–2011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Medical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Expenditure Panel Survey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(MEPS). Analysis by C.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A. </a:t>
            </a:r>
            <a:r>
              <a:rPr lang="en-US" sz="1100" dirty="0" err="1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Salzberg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Johns 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Hopkins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University.</a:t>
            </a:r>
            <a:endParaRPr lang="en-US" sz="1100" dirty="0">
              <a:solidFill>
                <a:srgbClr val="33383A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301" y="6210832"/>
            <a:ext cx="2172716" cy="647192"/>
          </a:xfrm>
          <a:prstGeom prst="rect">
            <a:avLst/>
          </a:prstGeom>
        </p:spPr>
      </p:pic>
      <p:sp>
        <p:nvSpPr>
          <p:cNvPr id="20" name="Text Placeholder 11"/>
          <p:cNvSpPr txBox="1">
            <a:spLocks/>
          </p:cNvSpPr>
          <p:nvPr/>
        </p:nvSpPr>
        <p:spPr>
          <a:xfrm>
            <a:off x="0" y="6245352"/>
            <a:ext cx="6674266" cy="609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Source: S.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L. Hayes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C.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A. </a:t>
            </a:r>
            <a:r>
              <a:rPr lang="en-US" sz="1100" dirty="0" err="1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Salzberg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D. McCarthy, D.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C. Radley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M.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K. Abrams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T. Shah, and G.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F. Anderson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, </a:t>
            </a:r>
            <a:r>
              <a:rPr lang="en-US" sz="1100" i="1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High-Need, High-Cost Patients: Who Are They and How Do They Use Health Care?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 The Commonwealth Fund, </a:t>
            </a:r>
            <a:r>
              <a:rPr lang="en-US" sz="1100" dirty="0" smtClean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August 2016</a:t>
            </a:r>
            <a:r>
              <a:rPr lang="en-US" sz="1100" dirty="0">
                <a:solidFill>
                  <a:srgbClr val="33383A"/>
                </a:solidFill>
                <a:latin typeface="Calibri Light" charset="0"/>
                <a:ea typeface="Calibri Light" charset="0"/>
                <a:cs typeface="Calibri Light" charset="0"/>
              </a:rPr>
              <a:t>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724093" y="4975665"/>
            <a:ext cx="2057400" cy="0"/>
          </a:xfrm>
          <a:prstGeom prst="line">
            <a:avLst/>
          </a:prstGeom>
          <a:ln w="9525">
            <a:solidFill>
              <a:srgbClr val="83838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71008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743226A-9F09-4357-AF6C-06D5DD5D541C}" vid="{A0724ABE-26A1-425F-AC7A-CA4C27E235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14119</TotalTime>
  <Words>126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Theme1</vt:lpstr>
      <vt:lpstr>Adults with High Needs Are More Likely to Incur and Maintain  High Health Care Spending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EXHIBITS—High-Need, High-Cost Patients: Who Are They and How Do They Use Health Care?</dc:title>
  <dc:subject/>
  <dc:creator>Hayes Salzberg McCarthy Radley Abrams Shah Anderson</dc:creator>
  <cp:keywords>EXHIBITS—High-Need, High-Cost Patients: Who Are They and How Do They Use Health Care?</cp:keywords>
  <dc:description/>
  <cp:lastModifiedBy>Aisha Gomez</cp:lastModifiedBy>
  <cp:revision>580</cp:revision>
  <cp:lastPrinted>2016-05-24T22:29:13Z</cp:lastPrinted>
  <dcterms:created xsi:type="dcterms:W3CDTF">2016-02-02T14:51:22Z</dcterms:created>
  <dcterms:modified xsi:type="dcterms:W3CDTF">2016-08-31T13:28:41Z</dcterms:modified>
  <cp:category/>
</cp:coreProperties>
</file>