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notesMasterIdLst>
    <p:notesMasterId r:id="rId3"/>
  </p:notesMasterIdLst>
  <p:handoutMasterIdLst>
    <p:handoutMasterId r:id="rId4"/>
  </p:handoutMasterIdLst>
  <p:sldIdLst>
    <p:sldId id="399" r:id="rId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B" initials="D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3607"/>
    <a:srgbClr val="FF7300"/>
    <a:srgbClr val="33383A"/>
    <a:srgbClr val="576258"/>
    <a:srgbClr val="1041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14" autoAdjust="0"/>
    <p:restoredTop sz="99772" autoAdjust="0"/>
  </p:normalViewPr>
  <p:slideViewPr>
    <p:cSldViewPr snapToGrid="0">
      <p:cViewPr varScale="1">
        <p:scale>
          <a:sx n="90" d="100"/>
          <a:sy n="90" d="100"/>
        </p:scale>
        <p:origin x="88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693750237741995E-2"/>
          <c:y val="5.5474272986111003E-2"/>
          <c:w val="0.90698257826467299"/>
          <c:h val="0.7750736373731129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deductible</c:v>
                </c:pt>
              </c:strCache>
            </c:strRef>
          </c:tx>
          <c:spPr>
            <a:solidFill>
              <a:srgbClr val="FF73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869565217391301E-2"/>
                  <c:y val="-9.3089603805085304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869565217391301E-2"/>
                  <c:y val="2.538836705021760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0772946859903E-2"/>
                  <c:y val="2.5388367050216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20772946859903E-2"/>
                  <c:y val="2.538836705021760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869565217391301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20772946859903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32850241545894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129227053140097"/>
                  <c:y val="2.538836705021760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.13043478260869601"/>
                  <c:y val="2.538836705021760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.16545893719806801"/>
                  <c:y val="2.538836705021760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.167874396135266"/>
                  <c:y val="-2.538836705021810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0.20169082125603899"/>
                  <c:y val="2.538836705021760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0.20410628019323701"/>
                  <c:y val="-4.6544801902542202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0.27415458937198101"/>
                  <c:y val="2.538836705021760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0.38425211435189499"/>
                  <c:y val="2.538776337593009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957263693020499E-2"/>
                      <c:h val="4.4708811879861997E-2"/>
                    </c:manualLayout>
                  </c15:layout>
                </c:ext>
              </c:extLst>
            </c:dLbl>
            <c:dLbl>
              <c:idx val="15"/>
              <c:layout>
                <c:manualLayout>
                  <c:x val="0.38405797101449302"/>
                  <c:y val="2.538836705021760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0.38405797101449302"/>
                  <c:y val="2.538836705021760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0.42270531400966199"/>
                  <c:y val="-2.538836705021760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rgbClr val="33383A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Sheet1!$A$2:$A$19</c:f>
              <c:strCache>
                <c:ptCount val="18"/>
                <c:pt idx="0">
                  <c:v>Texas</c:v>
                </c:pt>
                <c:pt idx="1">
                  <c:v>Tennessee</c:v>
                </c:pt>
                <c:pt idx="2">
                  <c:v>Oklahoma</c:v>
                </c:pt>
                <c:pt idx="3">
                  <c:v>North Carolina</c:v>
                </c:pt>
                <c:pt idx="4">
                  <c:v>Mississippi</c:v>
                </c:pt>
                <c:pt idx="5">
                  <c:v>Georgia</c:v>
                </c:pt>
                <c:pt idx="6">
                  <c:v>Florida</c:v>
                </c:pt>
                <c:pt idx="7">
                  <c:v>Wyoming</c:v>
                </c:pt>
                <c:pt idx="8">
                  <c:v>Virginia</c:v>
                </c:pt>
                <c:pt idx="9">
                  <c:v>South Carolina</c:v>
                </c:pt>
                <c:pt idx="10">
                  <c:v>Maine</c:v>
                </c:pt>
                <c:pt idx="11">
                  <c:v>Nebraska</c:v>
                </c:pt>
                <c:pt idx="12">
                  <c:v>Missouri</c:v>
                </c:pt>
                <c:pt idx="13">
                  <c:v>South Dakota</c:v>
                </c:pt>
                <c:pt idx="14">
                  <c:v>Utah</c:v>
                </c:pt>
                <c:pt idx="15">
                  <c:v>Kansas</c:v>
                </c:pt>
                <c:pt idx="16">
                  <c:v>Alabama</c:v>
                </c:pt>
                <c:pt idx="17">
                  <c:v>Wisconsin</c:v>
                </c:pt>
              </c:strCache>
            </c:strRef>
          </c:cat>
          <c:val>
            <c:numRef>
              <c:f>Sheet1!$B$2:$B$19</c:f>
              <c:numCache>
                <c:formatCode>"$"#,##0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150</c:v>
                </c:pt>
                <c:pt idx="8">
                  <c:v>150</c:v>
                </c:pt>
                <c:pt idx="9">
                  <c:v>200</c:v>
                </c:pt>
                <c:pt idx="10">
                  <c:v>200</c:v>
                </c:pt>
                <c:pt idx="11">
                  <c:v>250</c:v>
                </c:pt>
                <c:pt idx="12">
                  <c:v>250</c:v>
                </c:pt>
                <c:pt idx="13">
                  <c:v>350</c:v>
                </c:pt>
                <c:pt idx="14">
                  <c:v>500</c:v>
                </c:pt>
                <c:pt idx="15">
                  <c:v>500</c:v>
                </c:pt>
                <c:pt idx="16">
                  <c:v>500</c:v>
                </c:pt>
                <c:pt idx="17">
                  <c:v>550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203225752"/>
        <c:axId val="202734200"/>
      </c:barChart>
      <c:catAx>
        <c:axId val="203225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33383A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734200"/>
        <c:crosses val="autoZero"/>
        <c:auto val="1"/>
        <c:lblAlgn val="ctr"/>
        <c:lblOffset val="100"/>
        <c:noMultiLvlLbl val="0"/>
      </c:catAx>
      <c:valAx>
        <c:axId val="202734200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rgbClr val="33383A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Annual </a:t>
                </a:r>
                <a:r>
                  <a:rPr lang="en-US" dirty="0" smtClean="0"/>
                  <a:t>deductible amount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43809809945629502"/>
              <c:y val="0.9318622330482070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rgbClr val="33383A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33383A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225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33383A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 Light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>
                <a:latin typeface="Calibri Light" charset="0"/>
              </a:rPr>
              <a:pPr>
                <a:defRPr/>
              </a:pPr>
              <a:t>6/15/2016</a:t>
            </a:fld>
            <a:endParaRPr lang="en-US" dirty="0">
              <a:latin typeface="Calibri Light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>
                <a:latin typeface="Calibri Light" charset="0"/>
              </a:rPr>
              <a:pPr>
                <a:defRPr/>
              </a:pPr>
              <a:t>‹#›</a:t>
            </a:fld>
            <a:endParaRPr lang="en-US" dirty="0">
              <a:latin typeface="Calibri Light" charset="0"/>
            </a:endParaRPr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79" y="8587423"/>
            <a:ext cx="2017889" cy="535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b="0" i="0">
                <a:latin typeface="Calibri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 b="0" i="0">
                <a:latin typeface="Calibri Light" charset="0"/>
              </a:defRPr>
            </a:lvl1pPr>
          </a:lstStyle>
          <a:p>
            <a:fld id="{67756023-9739-487E-AA2B-7A78600DB984}" type="datetimeFigureOut">
              <a:rPr lang="en-US" smtClean="0"/>
              <a:pPr/>
              <a:t>6/15/2016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60"/>
            <a:ext cx="5588000" cy="417766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b="0" i="0">
                <a:latin typeface="Calibri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 b="0" i="0">
                <a:latin typeface="Calibri Light" charset="0"/>
              </a:defRPr>
            </a:lvl1pPr>
          </a:lstStyle>
          <a:p>
            <a:fld id="{55ADB526-017D-4E6D-A189-5702C71EF7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258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Calibri Light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Calibri Light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Calibri Light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Calibri Light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Calibri Light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384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9CD9CB3-3A1F-4446-B9A7-3ED7078B9F5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329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347FF244-9096-1B45-BA69-8B241D77E41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59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86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 b="0" i="0">
                <a:latin typeface="Calibri Light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 b="0" i="0">
                <a:latin typeface="Calibri Light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055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xhib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451406"/>
          </a:xfrm>
        </p:spPr>
        <p:txBody>
          <a:bodyPr anchor="t"/>
          <a:lstStyle>
            <a:lvl1pPr>
              <a:lnSpc>
                <a:spcPts val="2800"/>
              </a:lnSpc>
              <a:defRPr sz="2600" b="1">
                <a:solidFill>
                  <a:srgbClr val="33383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304800"/>
          </a:xfrm>
        </p:spPr>
        <p:txBody>
          <a:bodyPr/>
          <a:lstStyle>
            <a:lvl1pPr marL="0" indent="0" algn="l">
              <a:buNone/>
              <a:defRPr sz="1600">
                <a:solidFill>
                  <a:srgbClr val="33383A"/>
                </a:solidFill>
              </a:defRPr>
            </a:lvl1pPr>
            <a:lvl2pPr>
              <a:defRPr sz="1400">
                <a:solidFill>
                  <a:schemeClr val="accent5"/>
                </a:solidFill>
              </a:defRPr>
            </a:lvl2pPr>
            <a:lvl3pPr>
              <a:defRPr sz="1200">
                <a:solidFill>
                  <a:schemeClr val="accent5"/>
                </a:solidFill>
              </a:defRPr>
            </a:lvl3pPr>
            <a:lvl4pPr>
              <a:defRPr sz="1100">
                <a:solidFill>
                  <a:schemeClr val="accent5"/>
                </a:solidFill>
              </a:defRPr>
            </a:lvl4pPr>
            <a:lvl5pPr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1"/>
          </p:nvPr>
        </p:nvSpPr>
        <p:spPr>
          <a:xfrm>
            <a:off x="0" y="6222928"/>
            <a:ext cx="6749592" cy="609600"/>
          </a:xfrm>
        </p:spPr>
        <p:txBody>
          <a:bodyPr anchor="b"/>
          <a:lstStyle>
            <a:lvl1pPr marL="0" indent="0" algn="l">
              <a:buNone/>
              <a:defRPr sz="1100">
                <a:solidFill>
                  <a:srgbClr val="33383A"/>
                </a:solidFill>
              </a:defRPr>
            </a:lvl1pPr>
            <a:lvl2pPr marL="457200" indent="0" algn="l">
              <a:buNone/>
              <a:defRPr sz="1100">
                <a:solidFill>
                  <a:schemeClr val="accent5"/>
                </a:solidFill>
              </a:defRPr>
            </a:lvl2pPr>
            <a:lvl3pPr marL="914400" indent="0" algn="l">
              <a:buNone/>
              <a:defRPr sz="1100">
                <a:solidFill>
                  <a:schemeClr val="accent5"/>
                </a:solidFill>
              </a:defRPr>
            </a:lvl3pPr>
            <a:lvl4pPr marL="1371600" indent="0" algn="l">
              <a:buNone/>
              <a:defRPr sz="1100">
                <a:solidFill>
                  <a:schemeClr val="accent5"/>
                </a:solidFill>
              </a:defRPr>
            </a:lvl4pPr>
            <a:lvl5pPr marL="1828800" indent="0" algn="l">
              <a:buNone/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9" name="Text Placeholder 5"/>
          <p:cNvSpPr>
            <a:spLocks noGrp="1"/>
          </p:cNvSpPr>
          <p:nvPr>
            <p:ph type="body" idx="12"/>
          </p:nvPr>
        </p:nvSpPr>
        <p:spPr>
          <a:xfrm>
            <a:off x="0" y="5854045"/>
            <a:ext cx="9144000" cy="280900"/>
          </a:xfrm>
        </p:spPr>
        <p:txBody>
          <a:bodyPr anchor="b"/>
          <a:lstStyle>
            <a:lvl1pPr marL="0" indent="0" algn="l">
              <a:buNone/>
              <a:defRPr sz="1100">
                <a:solidFill>
                  <a:srgbClr val="33383A"/>
                </a:solidFill>
              </a:defRPr>
            </a:lvl1pPr>
            <a:lvl2pPr marL="457200" indent="0" algn="l">
              <a:buNone/>
              <a:defRPr sz="1100">
                <a:solidFill>
                  <a:schemeClr val="accent5"/>
                </a:solidFill>
              </a:defRPr>
            </a:lvl2pPr>
            <a:lvl3pPr marL="914400" indent="0" algn="l">
              <a:buNone/>
              <a:defRPr sz="1100">
                <a:solidFill>
                  <a:schemeClr val="accent5"/>
                </a:solidFill>
              </a:defRPr>
            </a:lvl3pPr>
            <a:lvl4pPr marL="1371600" indent="0" algn="l">
              <a:buNone/>
              <a:defRPr sz="1100">
                <a:solidFill>
                  <a:schemeClr val="accent5"/>
                </a:solidFill>
              </a:defRPr>
            </a:lvl4pPr>
            <a:lvl5pPr marL="1828800" indent="0" algn="l">
              <a:buNone/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240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2CC6964-7B54-064A-B31D-DB278A5CB2E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855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9A48E77-557D-0441-BF24-7F0936EB945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589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4C29385-C4FE-3348-8039-ABCDCDCCBBB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12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FBBB2491-389E-F04C-8008-B0E54D7E5B0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284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072B731B-4214-E947-85E0-5A691331BAE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955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3C2B94D-3879-1F42-81B0-7BF34F3F493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8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9356B36-0106-C64C-8336-6064633A72C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258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4429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324600"/>
            <a:ext cx="171509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8246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0" i="0" kern="1200">
          <a:solidFill>
            <a:schemeClr val="tx1"/>
          </a:solidFill>
          <a:latin typeface="Calibri Light" charset="0"/>
          <a:ea typeface="ＭＳ Ｐゴシック" charset="-128"/>
          <a:cs typeface="Calibri Light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b="0" i="0" kern="1200">
          <a:solidFill>
            <a:schemeClr val="tx1"/>
          </a:solidFill>
          <a:latin typeface="Calibri Light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b="0" i="0" kern="1200">
          <a:solidFill>
            <a:schemeClr val="tx1"/>
          </a:solidFill>
          <a:latin typeface="Calibri Light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0" i="0" kern="1200">
          <a:solidFill>
            <a:schemeClr val="tx1"/>
          </a:solidFill>
          <a:latin typeface="Calibri Light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="0" i="0" kern="1200">
          <a:solidFill>
            <a:schemeClr val="tx1"/>
          </a:solidFill>
          <a:latin typeface="Calibri Light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b="0" i="0" kern="1200">
          <a:solidFill>
            <a:schemeClr val="tx1"/>
          </a:solidFill>
          <a:latin typeface="Calibri Light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2563"/>
            <a:ext cx="9144000" cy="810478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en-US" dirty="0" smtClean="0"/>
              <a:t>Deductibles </a:t>
            </a:r>
            <a:r>
              <a:rPr lang="en-US" dirty="0"/>
              <a:t>for Low-Income People in Silver Plans,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Largest City in </a:t>
            </a:r>
            <a:r>
              <a:rPr lang="en-US" dirty="0" err="1" smtClean="0"/>
              <a:t>Nonexpansion</a:t>
            </a:r>
            <a:r>
              <a:rPr lang="en-US" dirty="0" smtClean="0"/>
              <a:t> States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11"/>
          </p:nvPr>
        </p:nvSpPr>
        <p:spPr>
          <a:xfrm>
            <a:off x="0" y="5949432"/>
            <a:ext cx="6749592" cy="609600"/>
          </a:xfrm>
        </p:spPr>
        <p:txBody>
          <a:bodyPr/>
          <a:lstStyle/>
          <a:p>
            <a:r>
              <a:rPr lang="en-US" dirty="0" smtClean="0"/>
              <a:t>Source: S. </a:t>
            </a:r>
            <a:r>
              <a:rPr lang="en-US" dirty="0" err="1" smtClean="0"/>
              <a:t>Beutel</a:t>
            </a:r>
            <a:r>
              <a:rPr lang="en-US" dirty="0" smtClean="0"/>
              <a:t>, M. </a:t>
            </a:r>
            <a:r>
              <a:rPr lang="en-US" dirty="0" err="1" smtClean="0"/>
              <a:t>Gunja</a:t>
            </a:r>
            <a:r>
              <a:rPr lang="en-US" dirty="0" smtClean="0"/>
              <a:t>, and S. R. Collins, </a:t>
            </a:r>
            <a:r>
              <a:rPr lang="en-US" i="1" dirty="0" smtClean="0"/>
              <a:t>How Much Financial Protection Do Marketplace Plans Provide </a:t>
            </a:r>
            <a:br>
              <a:rPr lang="en-US" i="1" dirty="0" smtClean="0"/>
            </a:br>
            <a:r>
              <a:rPr lang="en-US" i="1" dirty="0" smtClean="0"/>
              <a:t>in States Not Expanding Medicaid?</a:t>
            </a:r>
            <a:r>
              <a:rPr lang="en-US" dirty="0" smtClean="0"/>
              <a:t> The Commonwealth Fund, June 2016.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2"/>
          </p:nvPr>
        </p:nvSpPr>
        <p:spPr>
          <a:xfrm>
            <a:off x="0" y="5517831"/>
            <a:ext cx="9144000" cy="403448"/>
          </a:xfrm>
        </p:spPr>
        <p:txBody>
          <a:bodyPr/>
          <a:lstStyle/>
          <a:p>
            <a:r>
              <a:rPr lang="en-US" dirty="0" smtClean="0"/>
              <a:t>Note: Second-lowest-cost </a:t>
            </a:r>
            <a:r>
              <a:rPr lang="en-US" dirty="0"/>
              <a:t>silver plans for 2016; </a:t>
            </a:r>
            <a:r>
              <a:rPr lang="en-US" dirty="0" smtClean="0"/>
              <a:t>40-year-old </a:t>
            </a:r>
            <a:r>
              <a:rPr lang="en-US" dirty="0"/>
              <a:t>male nonsmoker; $13,000 annual income; “medium” user of health care; largest city in state.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Data</a:t>
            </a:r>
            <a:r>
              <a:rPr lang="en-US" dirty="0"/>
              <a:t>: </a:t>
            </a:r>
            <a:r>
              <a:rPr lang="en-US" dirty="0" err="1"/>
              <a:t>HealthCare.gov</a:t>
            </a:r>
            <a:r>
              <a:rPr lang="en-US" dirty="0"/>
              <a:t>; website displays information for all </a:t>
            </a:r>
            <a:r>
              <a:rPr lang="en-US" dirty="0" err="1" smtClean="0"/>
              <a:t>nonexpansion</a:t>
            </a:r>
            <a:r>
              <a:rPr lang="en-US" dirty="0" smtClean="0"/>
              <a:t> </a:t>
            </a:r>
            <a:r>
              <a:rPr lang="en-US" dirty="0"/>
              <a:t>states except for Idaho, which operates its own state-based marketplace. 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73608022"/>
              </p:ext>
            </p:extLst>
          </p:nvPr>
        </p:nvGraphicFramePr>
        <p:xfrm>
          <a:off x="91114" y="802932"/>
          <a:ext cx="8770385" cy="4413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712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2">
  <a:themeElements>
    <a:clrScheme name="tracking">
      <a:dk1>
        <a:srgbClr val="000000"/>
      </a:dk1>
      <a:lt1>
        <a:srgbClr val="FFFFFF"/>
      </a:lt1>
      <a:dk2>
        <a:srgbClr val="0F537B"/>
      </a:dk2>
      <a:lt2>
        <a:srgbClr val="EEECE1"/>
      </a:lt2>
      <a:accent1>
        <a:srgbClr val="104068"/>
      </a:accent1>
      <a:accent2>
        <a:srgbClr val="B8D9EC"/>
      </a:accent2>
      <a:accent3>
        <a:srgbClr val="89B19C"/>
      </a:accent3>
      <a:accent4>
        <a:srgbClr val="589478"/>
      </a:accent4>
      <a:accent5>
        <a:srgbClr val="308261"/>
      </a:accent5>
      <a:accent6>
        <a:srgbClr val="00673F"/>
      </a:accent6>
      <a:hlink>
        <a:srgbClr val="17619E"/>
      </a:hlink>
      <a:folHlink>
        <a:srgbClr val="0E366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Sommers_medicaid_expansion_texas_exhibits_v2" id="{5C9172A6-79FF-9A46-8602-5C907997C1F8}" vid="{D6610EB1-5152-2748-A865-4C187B439A8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</TotalTime>
  <Words>84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Georgia</vt:lpstr>
      <vt:lpstr>Trebuchet MS</vt:lpstr>
      <vt:lpstr>Theme2</vt:lpstr>
      <vt:lpstr>Deductibles for Low-Income People in Silver Plans,  Largest City in Nonexpansion States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Uninsured Rate Among Low-Income Adults Declined in All Three States, but Remains Significantly Higher in Texas</dc:title>
  <dc:creator>Jen Wilson</dc:creator>
  <cp:lastModifiedBy>Aisha Gomez</cp:lastModifiedBy>
  <cp:revision>42</cp:revision>
  <cp:lastPrinted>2016-06-08T13:48:26Z</cp:lastPrinted>
  <dcterms:created xsi:type="dcterms:W3CDTF">2016-06-06T17:39:40Z</dcterms:created>
  <dcterms:modified xsi:type="dcterms:W3CDTF">2016-06-15T15:33:02Z</dcterms:modified>
</cp:coreProperties>
</file>