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"/>
  </p:notesMasterIdLst>
  <p:handoutMasterIdLst>
    <p:handoutMasterId r:id="rId4"/>
  </p:handoutMasterIdLst>
  <p:sldIdLst>
    <p:sldId id="400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3607"/>
    <a:srgbClr val="FF7300"/>
    <a:srgbClr val="33383A"/>
    <a:srgbClr val="576258"/>
    <a:srgbClr val="104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14" autoAdjust="0"/>
    <p:restoredTop sz="99772" autoAdjust="0"/>
  </p:normalViewPr>
  <p:slideViewPr>
    <p:cSldViewPr snapToGrid="0">
      <p:cViewPr varScale="1">
        <p:scale>
          <a:sx n="90" d="100"/>
          <a:sy n="90" d="100"/>
        </p:scale>
        <p:origin x="8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693750237741995E-2"/>
          <c:y val="4.3061531901741099E-2"/>
          <c:w val="0.90698257826467299"/>
          <c:h val="0.794479942645924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oop_limit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0779575107459401"/>
                  <c:y val="-2.36467804070598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779575107459401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6588021605995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1400167370383101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2503851420746301"/>
                  <c:y val="-8.6703859882165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2503851420746301"/>
                  <c:y val="2.36467804070598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2503851420746301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3486762524249701"/>
                  <c:y val="-8.6703859882165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3486762524249701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13486762524249701"/>
                  <c:y val="-2.36467804070598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4469664118072201"/>
                  <c:y val="-4.335192994108229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.14469664118072201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14469664118072201"/>
                  <c:y val="-4.335192994108229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.14469664118072201"/>
                  <c:y val="2.36467804070598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.149694834341359"/>
                  <c:y val="2.36467804070598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.15090256380995801"/>
                  <c:y val="2.36467804070596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0.20867440448180199"/>
                  <c:y val="3.3579635253692101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996627442815495E-2"/>
                      <c:h val="4.9407607124023999E-2"/>
                    </c:manualLayout>
                  </c15:layout>
                </c:ext>
              </c:extLst>
            </c:dLbl>
            <c:dLbl>
              <c:idx val="17"/>
              <c:layout>
                <c:manualLayout>
                  <c:x val="0.41829261726899503"/>
                  <c:y val="1.32828276408120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85754985754998E-2"/>
                      <c:h val="3.5834238301396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33383A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North Carolina</c:v>
                </c:pt>
                <c:pt idx="1">
                  <c:v>Missouri</c:v>
                </c:pt>
                <c:pt idx="2">
                  <c:v>Kansas</c:v>
                </c:pt>
                <c:pt idx="3">
                  <c:v>Wisconsin</c:v>
                </c:pt>
                <c:pt idx="4">
                  <c:v>Virginia</c:v>
                </c:pt>
                <c:pt idx="5">
                  <c:v>Tennessee</c:v>
                </c:pt>
                <c:pt idx="6">
                  <c:v>Maine</c:v>
                </c:pt>
                <c:pt idx="7">
                  <c:v>Mississippi</c:v>
                </c:pt>
                <c:pt idx="8">
                  <c:v>Georgia</c:v>
                </c:pt>
                <c:pt idx="9">
                  <c:v>Florida</c:v>
                </c:pt>
                <c:pt idx="10">
                  <c:v>Wyoming</c:v>
                </c:pt>
                <c:pt idx="11">
                  <c:v>South Dakota</c:v>
                </c:pt>
                <c:pt idx="12">
                  <c:v>South Carolina</c:v>
                </c:pt>
                <c:pt idx="13">
                  <c:v>Oklahoma</c:v>
                </c:pt>
                <c:pt idx="14">
                  <c:v>Utah</c:v>
                </c:pt>
                <c:pt idx="15">
                  <c:v>Alabama</c:v>
                </c:pt>
                <c:pt idx="16">
                  <c:v>Nebraska</c:v>
                </c:pt>
                <c:pt idx="17">
                  <c:v>Texas</c:v>
                </c:pt>
              </c:strCache>
            </c:strRef>
          </c:cat>
          <c:val>
            <c:numRef>
              <c:f>Sheet1!$B$2:$B$19</c:f>
              <c:numCache>
                <c:formatCode>"$"#,##0</c:formatCode>
                <c:ptCount val="18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550</c:v>
                </c:pt>
                <c:pt idx="4">
                  <c:v>600</c:v>
                </c:pt>
                <c:pt idx="5">
                  <c:v>600</c:v>
                </c:pt>
                <c:pt idx="6">
                  <c:v>600</c:v>
                </c:pt>
                <c:pt idx="7">
                  <c:v>650</c:v>
                </c:pt>
                <c:pt idx="8">
                  <c:v>650</c:v>
                </c:pt>
                <c:pt idx="9">
                  <c:v>650</c:v>
                </c:pt>
                <c:pt idx="10">
                  <c:v>700</c:v>
                </c:pt>
                <c:pt idx="11">
                  <c:v>700</c:v>
                </c:pt>
                <c:pt idx="12">
                  <c:v>700</c:v>
                </c:pt>
                <c:pt idx="13">
                  <c:v>700</c:v>
                </c:pt>
                <c:pt idx="14">
                  <c:v>750</c:v>
                </c:pt>
                <c:pt idx="15">
                  <c:v>750</c:v>
                </c:pt>
                <c:pt idx="16">
                  <c:v>1000</c:v>
                </c:pt>
                <c:pt idx="17">
                  <c:v>2250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78894304"/>
        <c:axId val="278892344"/>
      </c:barChart>
      <c:catAx>
        <c:axId val="278894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892344"/>
        <c:crosses val="autoZero"/>
        <c:auto val="1"/>
        <c:lblAlgn val="ctr"/>
        <c:lblOffset val="100"/>
        <c:noMultiLvlLbl val="0"/>
      </c:catAx>
      <c:valAx>
        <c:axId val="27889234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33383A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Out-of-pocket limit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6692543239787299"/>
              <c:y val="0.9445476279546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33383A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out"/>
        <c:minorTickMark val="none"/>
        <c:tickLblPos val="nextTo"/>
        <c:spPr>
          <a:solidFill>
            <a:schemeClr val="bg1"/>
          </a:solidFill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89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33383A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Light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>
                <a:latin typeface="Calibri Light" charset="0"/>
              </a:rPr>
              <a:pPr>
                <a:defRPr/>
              </a:pPr>
              <a:t>6/15/2016</a:t>
            </a:fld>
            <a:endParaRPr lang="en-US" dirty="0">
              <a:latin typeface="Calibri Ligh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>
                <a:latin typeface="Calibri Light" charset="0"/>
              </a:rPr>
              <a:pPr>
                <a:defRPr/>
              </a:pPr>
              <a:t>‹#›</a:t>
            </a:fld>
            <a:endParaRPr lang="en-US" dirty="0">
              <a:latin typeface="Calibri Light" charset="0"/>
            </a:endParaRPr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67756023-9739-487E-AA2B-7A78600DB984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55ADB526-017D-4E6D-A189-5702C71EF7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09E25-2B3F-47E4-8DB1-E50B593DBF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8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8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51406"/>
          </a:xfrm>
        </p:spPr>
        <p:txBody>
          <a:bodyPr anchor="t"/>
          <a:lstStyle>
            <a:lvl1pPr>
              <a:lnSpc>
                <a:spcPts val="2800"/>
              </a:lnSpc>
              <a:defRPr sz="2600" b="1">
                <a:solidFill>
                  <a:srgbClr val="33383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rgbClr val="33383A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22928"/>
            <a:ext cx="6749592" cy="6096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rgbClr val="33383A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idx="12"/>
          </p:nvPr>
        </p:nvSpPr>
        <p:spPr>
          <a:xfrm>
            <a:off x="0" y="5854045"/>
            <a:ext cx="9144000" cy="2809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rgbClr val="33383A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4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5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tx1"/>
          </a:solidFill>
          <a:latin typeface="Calibri Light" charset="0"/>
          <a:ea typeface="ＭＳ Ｐゴシック" charset="-128"/>
          <a:cs typeface="Calibri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Calibri Light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010"/>
            <a:ext cx="9144000" cy="810478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Out-of-Pocket </a:t>
            </a:r>
            <a:r>
              <a:rPr lang="en-US" dirty="0"/>
              <a:t>Limits for Low-Income People in Silver Plans,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Largest City in </a:t>
            </a:r>
            <a:r>
              <a:rPr lang="en-US" dirty="0" err="1" smtClean="0"/>
              <a:t>Nonexpansion</a:t>
            </a:r>
            <a:r>
              <a:rPr lang="en-US" dirty="0" smtClean="0"/>
              <a:t> </a:t>
            </a:r>
            <a:r>
              <a:rPr lang="en-US" dirty="0"/>
              <a:t>States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0" y="6024800"/>
            <a:ext cx="6749592" cy="609600"/>
          </a:xfrm>
        </p:spPr>
        <p:txBody>
          <a:bodyPr/>
          <a:lstStyle/>
          <a:p>
            <a:r>
              <a:rPr lang="en-US" dirty="0"/>
              <a:t>Source: S. </a:t>
            </a:r>
            <a:r>
              <a:rPr lang="en-US" dirty="0" err="1"/>
              <a:t>Beutel</a:t>
            </a:r>
            <a:r>
              <a:rPr lang="en-US" dirty="0"/>
              <a:t>, M. </a:t>
            </a:r>
            <a:r>
              <a:rPr lang="en-US" dirty="0" err="1"/>
              <a:t>Gunja</a:t>
            </a:r>
            <a:r>
              <a:rPr lang="en-US" dirty="0"/>
              <a:t>, and S. R. Collins, </a:t>
            </a:r>
            <a:r>
              <a:rPr lang="en-US" i="1" dirty="0"/>
              <a:t>How Much Financial Protection Do Marketplace Plans Provide </a:t>
            </a:r>
            <a:br>
              <a:rPr lang="en-US" i="1" dirty="0"/>
            </a:br>
            <a:r>
              <a:rPr lang="en-US" i="1" dirty="0"/>
              <a:t>in States Not Expanding Medicaid?</a:t>
            </a:r>
            <a:r>
              <a:rPr lang="en-US" dirty="0"/>
              <a:t> The Commonwealth Fund, June 2016.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2"/>
          </p:nvPr>
        </p:nvSpPr>
        <p:spPr>
          <a:xfrm>
            <a:off x="0" y="5588985"/>
            <a:ext cx="9144000" cy="422302"/>
          </a:xfrm>
        </p:spPr>
        <p:txBody>
          <a:bodyPr/>
          <a:lstStyle/>
          <a:p>
            <a:r>
              <a:rPr lang="en-US" dirty="0"/>
              <a:t>Note: </a:t>
            </a:r>
            <a:r>
              <a:rPr lang="en-US" dirty="0" smtClean="0"/>
              <a:t>Second-lowest-cost </a:t>
            </a:r>
            <a:r>
              <a:rPr lang="en-US" dirty="0"/>
              <a:t>silver plans for 2016; </a:t>
            </a:r>
            <a:r>
              <a:rPr lang="en-US" dirty="0" smtClean="0"/>
              <a:t>40-year-old </a:t>
            </a:r>
            <a:r>
              <a:rPr lang="en-US" dirty="0"/>
              <a:t>male nonsmoker; $13,000 annual income; “medium” user of health care; largest city in </a:t>
            </a:r>
            <a:r>
              <a:rPr lang="en-US" dirty="0" smtClean="0"/>
              <a:t>state.</a:t>
            </a:r>
            <a:br>
              <a:rPr lang="en-US" dirty="0" smtClean="0"/>
            </a:br>
            <a:r>
              <a:rPr lang="en-US" dirty="0" smtClean="0"/>
              <a:t>Data</a:t>
            </a:r>
            <a:r>
              <a:rPr lang="en-US" dirty="0"/>
              <a:t>: </a:t>
            </a:r>
            <a:r>
              <a:rPr lang="en-US" dirty="0" err="1"/>
              <a:t>HealthCare.gov</a:t>
            </a:r>
            <a:r>
              <a:rPr lang="en-US" dirty="0"/>
              <a:t>; website displays information for all </a:t>
            </a:r>
            <a:r>
              <a:rPr lang="en-US" dirty="0" err="1" smtClean="0"/>
              <a:t>nonexpansion</a:t>
            </a:r>
            <a:r>
              <a:rPr lang="en-US" dirty="0" smtClean="0"/>
              <a:t> </a:t>
            </a:r>
            <a:r>
              <a:rPr lang="en-US" dirty="0"/>
              <a:t>states except for Idaho, which operates its own state-based marketplace.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20705847"/>
              </p:ext>
            </p:extLst>
          </p:nvPr>
        </p:nvGraphicFramePr>
        <p:xfrm>
          <a:off x="114300" y="972033"/>
          <a:ext cx="8915400" cy="440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22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tracking">
      <a:dk1>
        <a:srgbClr val="000000"/>
      </a:dk1>
      <a:lt1>
        <a:srgbClr val="FFFFFF"/>
      </a:lt1>
      <a:dk2>
        <a:srgbClr val="0F537B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17619E"/>
      </a:hlink>
      <a:folHlink>
        <a:srgbClr val="0E366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Sommers_medicaid_expansion_texas_exhibits_v2" id="{5C9172A6-79FF-9A46-8602-5C907997C1F8}" vid="{D6610EB1-5152-2748-A865-4C187B439A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85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Georgia</vt:lpstr>
      <vt:lpstr>Trebuchet MS</vt:lpstr>
      <vt:lpstr>Theme2</vt:lpstr>
      <vt:lpstr>Out-of-Pocket Limits for Low-Income People in Silver Plans,  Largest City in Nonexpansion States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Uninsured Rate Among Low-Income Adults Declined in All Three States, but Remains Significantly Higher in Texas</dc:title>
  <dc:creator>Jen Wilson</dc:creator>
  <cp:lastModifiedBy>Aisha Gomez</cp:lastModifiedBy>
  <cp:revision>42</cp:revision>
  <cp:lastPrinted>2016-06-08T13:48:26Z</cp:lastPrinted>
  <dcterms:created xsi:type="dcterms:W3CDTF">2016-06-06T17:39:40Z</dcterms:created>
  <dcterms:modified xsi:type="dcterms:W3CDTF">2016-06-15T15:35:49Z</dcterms:modified>
</cp:coreProperties>
</file>