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ka" initials="m" lastIdx="5" clrIdx="0">
    <p:extLst/>
  </p:cmAuthor>
  <p:cmAuthor id="2" name="Jamie Ryan" initials="JR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9D9D9"/>
    <a:srgbClr val="AA3506"/>
    <a:srgbClr val="333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54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037468142569101E-2"/>
          <c:y val="8.6094574622639503E-2"/>
          <c:w val="0.92402855440171405"/>
          <c:h val="0.813546177926057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high-need adults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33383B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Social isolation</c:v>
                </c:pt>
                <c:pt idx="1">
                  <c:v>Any material hardship</c:v>
                </c:pt>
                <c:pt idx="2">
                  <c:v>Emotional distress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</c:v>
                </c:pt>
                <c:pt idx="1">
                  <c:v>32</c:v>
                </c:pt>
                <c:pt idx="2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25-4D81-A90C-FBA34BCC3C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High-need adults</c:v>
                </c:pt>
              </c:strCache>
            </c:strRef>
          </c:tx>
          <c:spPr>
            <a:solidFill>
              <a:srgbClr val="AA3506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defRPr>
                    </a:pPr>
                    <a:fld id="{701D1C99-50D1-40B7-85A3-142DF4B7A26C}" type="VALUE">
                      <a:rPr lang="en-US" b="0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r>
                      <a:rPr lang="en-US" b="0">
                        <a:solidFill>
                          <a:schemeClr val="bg1"/>
                        </a:solidFill>
                      </a:rPr>
                      <a:t>*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Calibri" charset="0"/>
                      <a:ea typeface="Calibri" charset="0"/>
                      <a:cs typeface="Calibri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525-4D81-A90C-FBA34BCC3C4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defRPr>
                    </a:pPr>
                    <a:fld id="{6AA410EC-38B3-4D82-AE6C-091B2E94C2B9}" type="VALUE">
                      <a:rPr lang="en-US" b="0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r>
                      <a:rPr lang="en-US" b="0">
                        <a:solidFill>
                          <a:schemeClr val="bg1"/>
                        </a:solidFill>
                      </a:rPr>
                      <a:t>*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Calibri" charset="0"/>
                      <a:ea typeface="Calibri" charset="0"/>
                      <a:cs typeface="Calibri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525-4D81-A90C-FBA34BCC3C4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defRPr>
                    </a:pPr>
                    <a:fld id="{34108602-1076-4741-BAA7-FA7831E54B3B}" type="VALUE">
                      <a:rPr lang="en-US" b="0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r>
                      <a:rPr lang="en-US" b="0">
                        <a:solidFill>
                          <a:schemeClr val="bg1"/>
                        </a:solidFill>
                      </a:rPr>
                      <a:t>*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Calibri" charset="0"/>
                      <a:ea typeface="Calibri" charset="0"/>
                      <a:cs typeface="Calibri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525-4D81-A90C-FBA34BCC3C4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33383B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Social isolation</c:v>
                </c:pt>
                <c:pt idx="1">
                  <c:v>Any material hardship</c:v>
                </c:pt>
                <c:pt idx="2">
                  <c:v>Emotional distress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37</c:v>
                </c:pt>
                <c:pt idx="1">
                  <c:v>62</c:v>
                </c:pt>
                <c:pt idx="2">
                  <c:v>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525-4D81-A90C-FBA34BCC3C4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25"/>
        <c:overlap val="-25"/>
        <c:axId val="249247592"/>
        <c:axId val="329740872"/>
      </c:barChart>
      <c:catAx>
        <c:axId val="249247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en-US"/>
          </a:p>
        </c:txPr>
        <c:crossAx val="329740872"/>
        <c:crosses val="autoZero"/>
        <c:auto val="1"/>
        <c:lblAlgn val="ctr"/>
        <c:lblOffset val="100"/>
        <c:noMultiLvlLbl val="0"/>
      </c:catAx>
      <c:valAx>
        <c:axId val="329740872"/>
        <c:scaling>
          <c:orientation val="minMax"/>
          <c:max val="8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en-US"/>
          </a:p>
        </c:txPr>
        <c:crossAx val="24924759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8231064740297999"/>
          <c:y val="2.6828645494041799E-2"/>
          <c:w val="0.54337485620400305"/>
          <c:h val="0.100335701348588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33383B"/>
              </a:solidFill>
              <a:latin typeface="Calibri" charset="0"/>
              <a:ea typeface="Calibri" charset="0"/>
              <a:cs typeface="Calibri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0" i="0">
          <a:solidFill>
            <a:srgbClr val="33383B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1" y="6427113"/>
            <a:ext cx="6515101" cy="430887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lvl="0"/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Source: J. Ryan, M. K. Abrams, M. M. Doty, T. Shah, and E. C. Schneider,</a:t>
            </a:r>
            <a:r>
              <a:rPr lang="en-US" sz="1100" baseline="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100" i="1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How High-Need Patients Experience Health Care in the United States,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Commonwealth Fund, December 2016.</a:t>
            </a:r>
            <a:endParaRPr lang="en-US" sz="1100" dirty="0">
              <a:solidFill>
                <a:srgbClr val="33383B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301751"/>
            <a:ext cx="9144000" cy="731520"/>
          </a:xfrm>
        </p:spPr>
        <p:txBody>
          <a:bodyPr anchor="t" anchorCtr="0">
            <a:noAutofit/>
          </a:bodyPr>
          <a:lstStyle/>
          <a:p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Poverty 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and </a:t>
            </a:r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Social Isolation Are More Prevalent Among </a:t>
            </a:r>
            <a:b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High-Need Patients</a:t>
            </a:r>
            <a:endParaRPr lang="en-US" sz="2600" b="1" dirty="0">
              <a:solidFill>
                <a:srgbClr val="33383B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45565"/>
              </p:ext>
            </p:extLst>
          </p:nvPr>
        </p:nvGraphicFramePr>
        <p:xfrm>
          <a:off x="164591" y="1380226"/>
          <a:ext cx="8824133" cy="3786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2" y="5357039"/>
            <a:ext cx="9144000" cy="769441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Notes: Social isolation =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Reported often feeling left out,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lacking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companionship, or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feeling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isolated from others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. Any material hardship = Reported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worry or stress about having enough money to pay rent/mortgage, pay gas/oil/electric, or buy nutritious meals in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past year.</a:t>
            </a:r>
            <a:endParaRPr lang="en-US" sz="1100" dirty="0">
              <a:solidFill>
                <a:srgbClr val="33383B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* Significantly different from not high-need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adults at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p&lt;0.05 level.</a:t>
            </a:r>
          </a:p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Data: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2016 Commonwealth Fund Survey of High-Need Patients,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June–September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2016.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723" y="1188714"/>
            <a:ext cx="2696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 reporting experiencing . . .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608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9bc6a8d-14dd-4a95-baab-e16a8c685bba"/>
    <TaxKeywordTaxHTField xmlns="29bc6a8d-14dd-4a95-baab-e16a8c685bba">
      <Terms xmlns="http://schemas.microsoft.com/office/infopath/2007/PartnerControls"/>
    </TaxKeywordTaxHTFiel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35280056E7BB49893E7034D705AB26" ma:contentTypeVersion="7" ma:contentTypeDescription="Create a new document." ma:contentTypeScope="" ma:versionID="b056d05ebf564e41f2e263e4cdeb8209">
  <xsd:schema xmlns:xsd="http://www.w3.org/2001/XMLSchema" xmlns:xs="http://www.w3.org/2001/XMLSchema" xmlns:p="http://schemas.microsoft.com/office/2006/metadata/properties" xmlns:ns2="29bc6a8d-14dd-4a95-baab-e16a8c685bba" targetNamespace="http://schemas.microsoft.com/office/2006/metadata/properties" ma:root="true" ma:fieldsID="20b1ce391de13e66e035ee608bbf3e30" ns2:_="">
    <xsd:import namespace="29bc6a8d-14dd-4a95-baab-e16a8c685bb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c6a8d-14dd-4a95-baab-e16a8c685bb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08d887b3-530c-4858-8ab3-c8c35b27a87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690f1226-ed51-43c4-a7d5-930a1683902b}" ma:internalName="TaxCatchAll" ma:showField="CatchAllData" ma:web="29bc6a8d-14dd-4a95-baab-e16a8c685b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6F4C3A-A10B-4B86-AF7B-7DDF6B3A63C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9bc6a8d-14dd-4a95-baab-e16a8c685bba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8EEF2A5-4916-4B9A-91EC-59B3AAC1E4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4F98E4-ECEC-402D-A7A3-ECECE86527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c6a8d-14dd-4a95-baab-e16a8c685b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3391</TotalTime>
  <Words>94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Poverty and Social Isolation Are More Prevalent Among  High-Need Patients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Ryan</dc:creator>
  <cp:lastModifiedBy>Aisha Gomez</cp:lastModifiedBy>
  <cp:revision>540</cp:revision>
  <cp:lastPrinted>2016-11-28T17:53:35Z</cp:lastPrinted>
  <dcterms:created xsi:type="dcterms:W3CDTF">2016-10-12T23:08:04Z</dcterms:created>
  <dcterms:modified xsi:type="dcterms:W3CDTF">2016-12-06T19:08:55Z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0x0101006935280056E7BB49893E7034D705AB26</vt:lpwstr>
  </property>
</Properties>
</file>