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ka" initials="m" lastIdx="5" clrIdx="0">
    <p:extLst/>
  </p:cmAuthor>
  <p:cmAuthor id="2" name="Jamie Ryan" initials="JR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9D9D9"/>
    <a:srgbClr val="AA3506"/>
    <a:srgbClr val="3338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4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8808008253790602E-2"/>
          <c:w val="1"/>
          <c:h val="0.700313527383721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high-need adults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3136-4FD2-BD88-237599A4602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33383B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Has regular doctor _x000d_or place of care</c:v>
                </c:pt>
                <c:pt idx="1">
                  <c:v>Usually/always can get _x000d_same-day answer</c:v>
                </c:pt>
                <c:pt idx="2">
                  <c:v>Somewhat/very easy to get _x000d_after-hours care without going _x000d_to the emergency department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88</c:v>
                </c:pt>
                <c:pt idx="1">
                  <c:v>68</c:v>
                </c:pt>
                <c:pt idx="2">
                  <c:v>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36-4FD2-BD88-237599A460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High-need adults</c:v>
                </c:pt>
              </c:strCache>
            </c:strRef>
          </c:tx>
          <c:spPr>
            <a:solidFill>
              <a:srgbClr val="AA3506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C3E280BA-4B50-4CBE-AABC-DA271ADB39CA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C95-4B40-884E-C1A6E1FA0FE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516FAC5A-BE46-4081-8D87-CFEFB0819C88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C95-4B40-884E-C1A6E1FA0FE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E96CE9E-2082-45DF-9D99-D025C1DF2612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C95-4B40-884E-C1A6E1FA0FE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76D4B65-57E3-4B07-B40D-4E58EC1C8BF5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C95-4B40-884E-C1A6E1FA0FE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E8C5F0E8-0A27-4A54-A05A-862403038F19}" type="VALUE">
                      <a:rPr lang="en-US" b="1" smtClean="0"/>
                      <a:pPr/>
                      <a:t>[VALUE]</a:t>
                    </a:fld>
                    <a:r>
                      <a:rPr lang="en-US" b="1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C95-4B40-884E-C1A6E1FA0FE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066FA0B0-540C-4804-8FAB-A057E0D30E6D}" type="VALUE">
                      <a:rPr lang="en-US" b="1" smtClean="0"/>
                      <a:pPr/>
                      <a:t>[VALUE]</a:t>
                    </a:fld>
                    <a:r>
                      <a:rPr lang="en-US" b="1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C95-4B40-884E-C1A6E1FA0FE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Has regular doctor _x000d_or place of care</c:v>
                </c:pt>
                <c:pt idx="1">
                  <c:v>Usually/always can get _x000d_same-day answer</c:v>
                </c:pt>
                <c:pt idx="2">
                  <c:v>Somewhat/very easy to get _x000d_after-hours care without going _x000d_to the emergency department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95</c:v>
                </c:pt>
                <c:pt idx="1">
                  <c:v>65</c:v>
                </c:pt>
                <c:pt idx="2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136-4FD2-BD88-237599A4602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25"/>
        <c:overlap val="-25"/>
        <c:axId val="371354944"/>
        <c:axId val="371354160"/>
      </c:barChart>
      <c:catAx>
        <c:axId val="371354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en-US"/>
          </a:p>
        </c:txPr>
        <c:crossAx val="371354160"/>
        <c:crosses val="autoZero"/>
        <c:auto val="1"/>
        <c:lblAlgn val="ctr"/>
        <c:lblOffset val="100"/>
        <c:noMultiLvlLbl val="0"/>
      </c:catAx>
      <c:valAx>
        <c:axId val="3713541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en-US"/>
          </a:p>
        </c:txPr>
        <c:crossAx val="37135494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8220431842852598"/>
          <c:y val="0"/>
          <c:w val="0.56636144537968303"/>
          <c:h val="9.74131287399140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33383B"/>
              </a:solidFill>
              <a:latin typeface="Calibri" charset="0"/>
              <a:ea typeface="Calibri" charset="0"/>
              <a:cs typeface="Calibri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0" i="0">
          <a:solidFill>
            <a:srgbClr val="33383B"/>
          </a:solidFill>
          <a:latin typeface="Calibri" charset="0"/>
          <a:ea typeface="Calibri" charset="0"/>
          <a:cs typeface="Calibri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1" y="6427113"/>
            <a:ext cx="6515101" cy="430887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lvl="0"/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Source: J. Ryan, M. K. Abrams, M. M. Doty, T. Shah, and E. C. Schneider,</a:t>
            </a:r>
            <a:r>
              <a:rPr lang="en-US" sz="1100" baseline="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100" i="1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How High-Need Patients Experience Health Care in the United States,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Commonwealth Fund, December 2016.</a:t>
            </a:r>
            <a:endParaRPr lang="en-US" sz="1100" dirty="0">
              <a:solidFill>
                <a:srgbClr val="33383B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731520"/>
          </a:xfrm>
        </p:spPr>
        <p:txBody>
          <a:bodyPr anchor="t" anchorCtr="0">
            <a:noAutofit/>
          </a:bodyPr>
          <a:lstStyle/>
          <a:p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High-Need </a:t>
            </a:r>
            <a:r>
              <a:rPr lang="en-US" sz="26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Patients Report Problems with Convenient Access </a:t>
            </a:r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to </a:t>
            </a:r>
            <a:r>
              <a:rPr lang="en-US" sz="26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Care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165532"/>
              </p:ext>
            </p:extLst>
          </p:nvPr>
        </p:nvGraphicFramePr>
        <p:xfrm>
          <a:off x="284673" y="1496491"/>
          <a:ext cx="8600536" cy="4161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7723" y="1188720"/>
            <a:ext cx="1721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 reporting . . .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" y="5695593"/>
            <a:ext cx="9144000" cy="43088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*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Significantly different from not high-need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adults at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p&lt;0.05 level.</a:t>
            </a:r>
          </a:p>
          <a:p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Data: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2016 Commonwealth Fund Survey of High-Need Patients,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June–September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2016.</a:t>
            </a:r>
          </a:p>
        </p:txBody>
      </p:sp>
    </p:spTree>
    <p:extLst>
      <p:ext uri="{BB962C8B-B14F-4D97-AF65-F5344CB8AC3E}">
        <p14:creationId xmlns:p14="http://schemas.microsoft.com/office/powerpoint/2010/main" val="3962547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9bc6a8d-14dd-4a95-baab-e16a8c685bba"/>
    <TaxKeywordTaxHTField xmlns="29bc6a8d-14dd-4a95-baab-e16a8c685bba">
      <Terms xmlns="http://schemas.microsoft.com/office/infopath/2007/PartnerControls"/>
    </TaxKeywordTaxHTFiel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35280056E7BB49893E7034D705AB26" ma:contentTypeVersion="7" ma:contentTypeDescription="Create a new document." ma:contentTypeScope="" ma:versionID="b056d05ebf564e41f2e263e4cdeb8209">
  <xsd:schema xmlns:xsd="http://www.w3.org/2001/XMLSchema" xmlns:xs="http://www.w3.org/2001/XMLSchema" xmlns:p="http://schemas.microsoft.com/office/2006/metadata/properties" xmlns:ns2="29bc6a8d-14dd-4a95-baab-e16a8c685bba" targetNamespace="http://schemas.microsoft.com/office/2006/metadata/properties" ma:root="true" ma:fieldsID="20b1ce391de13e66e035ee608bbf3e30" ns2:_="">
    <xsd:import namespace="29bc6a8d-14dd-4a95-baab-e16a8c685bb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c6a8d-14dd-4a95-baab-e16a8c685bb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08d887b3-530c-4858-8ab3-c8c35b27a87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690f1226-ed51-43c4-a7d5-930a1683902b}" ma:internalName="TaxCatchAll" ma:showField="CatchAllData" ma:web="29bc6a8d-14dd-4a95-baab-e16a8c685b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6F4C3A-A10B-4B86-AF7B-7DDF6B3A63CB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29bc6a8d-14dd-4a95-baab-e16a8c685bb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8EEF2A5-4916-4B9A-91EC-59B3AAC1E4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4F98E4-ECEC-402D-A7A3-ECECE86527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bc6a8d-14dd-4a95-baab-e16a8c685b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3395</TotalTime>
  <Words>49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High-Need Patients Report Problems with Convenient Access  to Care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Ryan</dc:creator>
  <cp:lastModifiedBy>Aisha Gomez</cp:lastModifiedBy>
  <cp:revision>542</cp:revision>
  <cp:lastPrinted>2016-11-28T17:53:35Z</cp:lastPrinted>
  <dcterms:created xsi:type="dcterms:W3CDTF">2016-10-12T23:08:04Z</dcterms:created>
  <dcterms:modified xsi:type="dcterms:W3CDTF">2016-12-06T19:12:40Z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0x0101006935280056E7BB49893E7034D705AB26</vt:lpwstr>
  </property>
</Properties>
</file>