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ka" initials="m" lastIdx="5" clrIdx="0">
    <p:extLst/>
  </p:cmAuthor>
  <p:cmAuthor id="2" name="Jamie Ryan" initials="JR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9D9D9"/>
    <a:srgbClr val="AA3506"/>
    <a:srgbClr val="333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54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5"/>
            </a:solidFill>
          </c:spPr>
          <c:dPt>
            <c:idx val="0"/>
            <c:bubble3D val="0"/>
            <c:spPr>
              <a:solidFill>
                <a:srgbClr val="AA350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538-41AD-AF35-BF09E9A7F5B7}"/>
              </c:ext>
            </c:extLst>
          </c:dPt>
          <c:dPt>
            <c:idx val="1"/>
            <c:bubble3D val="0"/>
            <c:spPr>
              <a:solidFill>
                <a:srgbClr val="FF73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538-41AD-AF35-BF09E9A7F5B7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53</c:v>
                </c:pt>
                <c:pt idx="1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38-41AD-AF35-BF09E9A7F5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197933963950299"/>
          <c:y val="0.345046735007633"/>
          <c:w val="0.41306922653670902"/>
          <c:h val="0.4344018610684720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Has care coordinator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4FD-4709-BC96-7EC3F1CE67B1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4FD-4709-BC96-7EC3F1CE67B1}"/>
              </c:ext>
            </c:extLst>
          </c:dPt>
          <c:dPt>
            <c:idx val="2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4FD-4709-BC96-7EC3F1CE67B1}"/>
              </c:ext>
            </c:extLst>
          </c:dPt>
          <c:cat>
            <c:strRef>
              <c:f>Sheet1!$A$2:$A$4</c:f>
              <c:strCache>
                <c:ptCount val="3"/>
                <c:pt idx="0">
                  <c:v>Informed care coordinator</c:v>
                </c:pt>
                <c:pt idx="1">
                  <c:v>Uninformed care coordinator</c:v>
                </c:pt>
                <c:pt idx="2">
                  <c:v>No care coordinator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42</c:v>
                </c:pt>
                <c:pt idx="1">
                  <c:v>15</c:v>
                </c:pt>
                <c:pt idx="2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4FD-4709-BC96-7EC3F1CE67B1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1" y="6427113"/>
            <a:ext cx="6515101" cy="430887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lvl="0"/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Source: J. Ryan, M. K. Abrams, M. M. Doty, T. Shah, and E. C. Schneider,</a:t>
            </a:r>
            <a:r>
              <a:rPr lang="en-US" sz="1100" baseline="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100" i="1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How High-Need Patients Experience Health Care in the United States,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Commonwealth Fund, December 2016.</a:t>
            </a:r>
            <a:endParaRPr lang="en-US" sz="1100" dirty="0">
              <a:solidFill>
                <a:srgbClr val="33383B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731520"/>
          </a:xfrm>
        </p:spPr>
        <p:txBody>
          <a:bodyPr anchor="t" anchorCtr="0">
            <a:noAutofit/>
          </a:bodyPr>
          <a:lstStyle/>
          <a:p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Less 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Than Half of </a:t>
            </a:r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High-Need 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Patients </a:t>
            </a:r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Who Might Need One </a:t>
            </a:r>
            <a:b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Have 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an Informed </a:t>
            </a:r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Care 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Coordinator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529865"/>
              </p:ext>
            </p:extLst>
          </p:nvPr>
        </p:nvGraphicFramePr>
        <p:xfrm>
          <a:off x="833488" y="1806826"/>
          <a:ext cx="3479716" cy="3489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9890961"/>
              </p:ext>
            </p:extLst>
          </p:nvPr>
        </p:nvGraphicFramePr>
        <p:xfrm>
          <a:off x="4748162" y="1737530"/>
          <a:ext cx="3956998" cy="3752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2" y="5695593"/>
            <a:ext cx="9144000" cy="43088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Base: High-need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adults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D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ata: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2016 Commonwealth Fund Survey of High-Need Patients,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June–September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2016.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4480" y="1231850"/>
            <a:ext cx="3593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past two years, visited multiple doctors’ 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offices or used multiple health care services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82644" y="3221674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47%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64172" y="3218801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  <a:b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53%</a:t>
            </a: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760453" y="4666891"/>
            <a:ext cx="4166558" cy="439947"/>
          </a:xfrm>
          <a:prstGeom prst="line">
            <a:avLst/>
          </a:prstGeom>
          <a:ln>
            <a:solidFill>
              <a:srgbClr val="D9D9D9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881223" y="2009955"/>
            <a:ext cx="3976917" cy="1004355"/>
          </a:xfrm>
          <a:prstGeom prst="line">
            <a:avLst/>
          </a:prstGeom>
          <a:ln w="12700">
            <a:solidFill>
              <a:srgbClr val="D9D9D9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57448" y="3422956"/>
            <a:ext cx="104015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care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coordinator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43%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40908" y="3187176"/>
            <a:ext cx="12087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Informed care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coordinator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42%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09681" y="4719794"/>
            <a:ext cx="141558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Uninformed </a:t>
            </a: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</a:t>
            </a:r>
            <a:r>
              <a:rPr lang="en-US" sz="140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40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coordinator</a:t>
            </a:r>
            <a:br>
              <a:rPr lang="en-US" sz="140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15%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75299" y="1828800"/>
            <a:ext cx="1826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 a care coordinator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250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9bc6a8d-14dd-4a95-baab-e16a8c685bba"/>
    <TaxKeywordTaxHTField xmlns="29bc6a8d-14dd-4a95-baab-e16a8c685bba">
      <Terms xmlns="http://schemas.microsoft.com/office/infopath/2007/PartnerControls"/>
    </TaxKeywordTaxHTFiel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35280056E7BB49893E7034D705AB26" ma:contentTypeVersion="7" ma:contentTypeDescription="Create a new document." ma:contentTypeScope="" ma:versionID="b056d05ebf564e41f2e263e4cdeb8209">
  <xsd:schema xmlns:xsd="http://www.w3.org/2001/XMLSchema" xmlns:xs="http://www.w3.org/2001/XMLSchema" xmlns:p="http://schemas.microsoft.com/office/2006/metadata/properties" xmlns:ns2="29bc6a8d-14dd-4a95-baab-e16a8c685bba" targetNamespace="http://schemas.microsoft.com/office/2006/metadata/properties" ma:root="true" ma:fieldsID="20b1ce391de13e66e035ee608bbf3e30" ns2:_="">
    <xsd:import namespace="29bc6a8d-14dd-4a95-baab-e16a8c685bb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c6a8d-14dd-4a95-baab-e16a8c685bb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08d887b3-530c-4858-8ab3-c8c35b27a87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690f1226-ed51-43c4-a7d5-930a1683902b}" ma:internalName="TaxCatchAll" ma:showField="CatchAllData" ma:web="29bc6a8d-14dd-4a95-baab-e16a8c685b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6F4C3A-A10B-4B86-AF7B-7DDF6B3A63CB}">
  <ds:schemaRefs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29bc6a8d-14dd-4a95-baab-e16a8c685bb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8EEF2A5-4916-4B9A-91EC-59B3AAC1E4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4F98E4-ECEC-402D-A7A3-ECECE86527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c6a8d-14dd-4a95-baab-e16a8c685b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3396</TotalTime>
  <Words>51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Less Than Half of High-Need Patients Who Might Need One  Have an Informed Care Coordinator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Ryan</dc:creator>
  <cp:lastModifiedBy>Aisha Gomez</cp:lastModifiedBy>
  <cp:revision>544</cp:revision>
  <cp:lastPrinted>2016-11-28T17:53:35Z</cp:lastPrinted>
  <dcterms:created xsi:type="dcterms:W3CDTF">2016-10-12T23:08:04Z</dcterms:created>
  <dcterms:modified xsi:type="dcterms:W3CDTF">2016-12-06T19:14:13Z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0x0101006935280056E7BB49893E7034D705AB26</vt:lpwstr>
  </property>
</Properties>
</file>