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17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7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96274260133797E-2"/>
          <c:y val="3.77058823529412E-2"/>
          <c:w val="0.939525731872348"/>
          <c:h val="0.66795485618626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 coverage, insured all year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1C9C89E-1812-408F-81DB-E10304A8C862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F84DB86-8124-4C22-9045-F59A9921419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"/>
                  <c:y val="1.07111588780392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FB048A-BBA8-4E11-AEB7-4DD2AC540EB5}" type="VALUE">
                      <a:rPr lang="en-US" b="1" smtClean="0">
                        <a:solidFill>
                          <a:schemeClr val="tx2"/>
                        </a:solidFill>
                      </a:rPr>
                      <a:pPr>
                        <a:defRPr b="1">
                          <a:solidFill>
                            <a:schemeClr val="tx2"/>
                          </a:solidFill>
                        </a:defRPr>
                      </a:pPr>
                      <a:t>[VALUE]</a:t>
                    </a:fld>
                    <a:r>
                      <a:rPr lang="en-US" b="1" smtClean="0">
                        <a:solidFill>
                          <a:schemeClr val="tx2"/>
                        </a:solidFill>
                      </a:rPr>
                      <a:t>*^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FE16A0C-C6F5-4826-B34F-94B874A3F33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D2EF1E7-B446-45F0-89A2-3DA97F97B36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11.54294</c:v>
                </c:pt>
                <c:pt idx="1">
                  <c:v>8.0156500000000008</c:v>
                </c:pt>
                <c:pt idx="2">
                  <c:v>4.2462400000000002</c:v>
                </c:pt>
                <c:pt idx="3">
                  <c:v>9.7567000000000004</c:v>
                </c:pt>
                <c:pt idx="4">
                  <c:v>19.46349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coverage, insured all year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8ED21F2-B2DE-4E2C-9FD7-18328C3BD2E3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BB405C3-4627-4F45-B9B1-5F704B10726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161F1F1-3AFF-41C1-AAF5-E697161B84FC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7E9737D-48D0-4FE2-B17C-0F3BE30EC79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5228103-4B36-48A1-99F9-5C63D786F1A0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^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19.77928</c:v>
                </c:pt>
                <c:pt idx="1">
                  <c:v>11.700200000000001</c:v>
                </c:pt>
                <c:pt idx="2">
                  <c:v>14.205780000000001</c:v>
                </c:pt>
                <c:pt idx="3">
                  <c:v>26.16019</c:v>
                </c:pt>
                <c:pt idx="4">
                  <c:v>35.522860000000001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6C2A75B-0084-47A8-A35F-1FC1A1AC986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1990A5F-DE55-441C-92BC-9FA1C807FAD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5620439-F85A-4F22-88E9-D0B8F4D84F1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85786CF-66B6-4959-BA13-E4BC523C6C4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0777BB53-1E60-4D54-B067-F5F7BED32C5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paying or unable to pay medical bills</c:v>
                </c:pt>
                <c:pt idx="1">
                  <c:v>Contacted by collection agency for unpaid medical bills</c:v>
                </c:pt>
                <c:pt idx="2">
                  <c:v>Had to change way of life to pay bills</c:v>
                </c:pt>
                <c:pt idx="3">
                  <c:v>Medical bills being paid off over time</c:v>
                </c:pt>
                <c:pt idx="4">
                  <c:v>At least one medical bill problem or debt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35.252499999999998</c:v>
                </c:pt>
                <c:pt idx="1">
                  <c:v>20.433479999999999</c:v>
                </c:pt>
                <c:pt idx="2">
                  <c:v>21.171759999999999</c:v>
                </c:pt>
                <c:pt idx="3">
                  <c:v>27.97503</c:v>
                </c:pt>
                <c:pt idx="4">
                  <c:v>51.675319999999999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935192"/>
        <c:axId val="338935584"/>
      </c:barChart>
      <c:catAx>
        <c:axId val="33893519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338935584"/>
        <c:crosses val="autoZero"/>
        <c:auto val="1"/>
        <c:lblAlgn val="ctr"/>
        <c:lblOffset val="100"/>
        <c:noMultiLvlLbl val="0"/>
      </c:catAx>
      <c:valAx>
        <c:axId val="338935584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93519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58854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S. R. Collins, D. Blumenthal, M. M. Doty, and</a:t>
            </a:r>
            <a:r>
              <a:rPr lang="en-US" sz="900" baseline="0" dirty="0" smtClean="0"/>
              <a:t> S. </a:t>
            </a:r>
            <a:r>
              <a:rPr lang="en-US" sz="900" baseline="0" dirty="0" err="1" smtClean="0"/>
              <a:t>Beutel</a:t>
            </a:r>
            <a:r>
              <a:rPr lang="en-US" sz="900" baseline="0" dirty="0" smtClean="0"/>
              <a:t>,</a:t>
            </a:r>
            <a:r>
              <a:rPr lang="en-US" sz="900" dirty="0" smtClean="0"/>
              <a:t> </a:t>
            </a:r>
            <a:r>
              <a:rPr lang="en-US" sz="900" i="1" dirty="0" smtClean="0"/>
              <a:t>How Medicaid Enrollees Fare Compared with Privately Insured and Uninsured Adults: Findings from The Commonwealth Fund Biennial Health Insurance Survey, 2016,</a:t>
            </a:r>
            <a:r>
              <a:rPr lang="en-US" sz="900" dirty="0" smtClean="0"/>
              <a:t> The Commonwealth Fund, April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Adults </a:t>
            </a:r>
            <a:r>
              <a:rPr lang="en-US" dirty="0"/>
              <a:t>Insured All Year </a:t>
            </a:r>
            <a:r>
              <a:rPr lang="en-US" dirty="0" smtClean="0"/>
              <a:t>with </a:t>
            </a:r>
            <a:r>
              <a:rPr lang="en-US" dirty="0"/>
              <a:t>Medicaid Coverage Reported Lower Rates of Medical Bill Problems Than Adults with Private Coverage and Those Uninsured During the Year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“Uninsured during the year” includes respondents who were uninsured at the time of the survey or had a gap in coverage during the past 12 months. Private coverage includes adults who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were </a:t>
            </a:r>
            <a:r>
              <a:rPr lang="en-US" dirty="0"/>
              <a:t>enrolled in either employer plans, marketplace plans, or plans purchased directly off of the marketplaces. </a:t>
            </a:r>
            <a:r>
              <a:rPr lang="en-US" dirty="0" smtClean="0"/>
              <a:t>^ Difference </a:t>
            </a:r>
            <a:r>
              <a:rPr lang="en-US" dirty="0"/>
              <a:t>is statistically significant from those who were uninsured during the year (p≤0.05). </a:t>
            </a:r>
            <a:r>
              <a:rPr lang="en-US" dirty="0" smtClean="0"/>
              <a:t>* Difference </a:t>
            </a:r>
            <a:r>
              <a:rPr lang="en-US" dirty="0"/>
              <a:t>is statistically significant from those with private coverage who were insured all year (p≤0.05). Percentages were adjusted for age, race, sex, health status, and income. </a:t>
            </a:r>
          </a:p>
          <a:p>
            <a:r>
              <a:rPr lang="en-US" dirty="0" smtClean="0"/>
              <a:t>Data: </a:t>
            </a:r>
            <a:r>
              <a:rPr lang="en-US" dirty="0"/>
              <a:t>The Commonwealth Fund Biennial Health Insurance </a:t>
            </a:r>
            <a:r>
              <a:rPr lang="en-US" dirty="0" smtClean="0"/>
              <a:t>Survey (2016).</a:t>
            </a:r>
            <a:endParaRPr lang="en-US" dirty="0"/>
          </a:p>
        </p:txBody>
      </p:sp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92029348"/>
              </p:ext>
            </p:extLst>
          </p:nvPr>
        </p:nvGraphicFramePr>
        <p:xfrm>
          <a:off x="-13812" y="1287079"/>
          <a:ext cx="9157812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3813" y="945765"/>
            <a:ext cx="411548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400" i="1" dirty="0">
                <a:cs typeface="Arial" charset="0"/>
              </a:rPr>
              <a:t>Percent </a:t>
            </a:r>
            <a:r>
              <a:rPr lang="en-US" sz="1400" i="1" dirty="0" smtClean="0">
                <a:cs typeface="Arial" charset="0"/>
              </a:rPr>
              <a:t>adults ages 19–64</a:t>
            </a:r>
            <a:endParaRPr lang="en-US" sz="1400" i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03548" y="4113076"/>
            <a:ext cx="1440160" cy="44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Had problems paying or unable to pay medical bills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110138" y="4123696"/>
            <a:ext cx="1669774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Contacted by collection agency for unpaid medical bills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964732" y="4123696"/>
            <a:ext cx="1471364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Had to change way of life to pay bills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688124" y="4123696"/>
            <a:ext cx="1395581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Medical bills being paid off over time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7380312" y="4123696"/>
            <a:ext cx="1512168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cs typeface="Arial" charset="0"/>
              </a:rPr>
              <a:t>At least one medical bill problem or debt</a:t>
            </a:r>
            <a:endParaRPr lang="en-US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159323</TotalTime>
  <Words>131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Adults Insured All Year with Medicaid Coverage Reported Lower Rates of Medical Bill Problems Than Adults with Private Coverage and Those Uninsured During the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1916</cp:revision>
  <cp:lastPrinted>2017-03-10T19:19:30Z</cp:lastPrinted>
  <dcterms:created xsi:type="dcterms:W3CDTF">2014-10-08T23:03:32Z</dcterms:created>
  <dcterms:modified xsi:type="dcterms:W3CDTF">2017-04-27T14:11:27Z</dcterms:modified>
</cp:coreProperties>
</file>