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17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96274260133797E-2"/>
          <c:y val="1.94542335500234E-2"/>
          <c:w val="0.939525731872348"/>
          <c:h val="0.639993190656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 coverage, insured all year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3FA3C17-43BA-4D48-BA4F-FCC621D7590D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CD85B36-7C5A-41C8-A56A-B037D9469DE7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="1">
                        <a:solidFill>
                          <a:schemeClr val="bg1"/>
                        </a:solidFill>
                      </a:rPr>
                      <a:t>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3998249447262001E-3"/>
                  <c:y val="7.1197413462690595E-2"/>
                </c:manualLayout>
              </c:layout>
              <c:tx>
                <c:rich>
                  <a:bodyPr/>
                  <a:lstStyle/>
                  <a:p>
                    <a:fld id="{0DC3D819-C14B-46A2-8C0E-A5AB2EA3EE1E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="1" dirty="0">
                        <a:solidFill>
                          <a:schemeClr val="bg1"/>
                        </a:solidFill>
                      </a:rPr>
                      <a:t>*^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02652643427825E-16"/>
                  <c:y val="8.490991363441320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D6C46B-4CBC-4BF7-8BAF-A3DB43B85FC9}" type="VALUE">
                      <a:rPr lang="en-US" b="1">
                        <a:solidFill>
                          <a:schemeClr val="tx2"/>
                        </a:solidFill>
                      </a:rPr>
                      <a:pPr>
                        <a:defRPr b="1">
                          <a:solidFill>
                            <a:schemeClr val="tx2"/>
                          </a:solidFill>
                        </a:defRPr>
                      </a:pPr>
                      <a:t>[VALUE]</a:t>
                    </a:fld>
                    <a:r>
                      <a:rPr lang="en-US" b="1">
                        <a:solidFill>
                          <a:schemeClr val="tx2"/>
                        </a:solidFill>
                      </a:rPr>
                      <a:t>*^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22*^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_x000d_or follow-up recommended _x000d_by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9.0605399999999996</c:v>
                </c:pt>
                <c:pt idx="1">
                  <c:v>10.937989999999999</c:v>
                </c:pt>
                <c:pt idx="2">
                  <c:v>6.7540399999999998</c:v>
                </c:pt>
                <c:pt idx="3">
                  <c:v>5.9950099999999997</c:v>
                </c:pt>
                <c:pt idx="4">
                  <c:v>21.815550000000002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coverage, insured all year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98982DB-CC46-4372-A4B2-DFA61A11526D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D5D0178-940F-45EE-9688-D0D931F67DF2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6236542-BDAE-4C1E-88B1-82D7490D7690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8722FD4-BA86-4C8D-8AEC-5ABAE5CBB79B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D117661-CE8A-4280-B633-F1D725A3EFFE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_x000d_or follow-up recommended _x000d_by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16.605869999999999</c:v>
                </c:pt>
                <c:pt idx="1">
                  <c:v>17.519290000000002</c:v>
                </c:pt>
                <c:pt idx="2">
                  <c:v>16.64303</c:v>
                </c:pt>
                <c:pt idx="3">
                  <c:v>11.323449999999999</c:v>
                </c:pt>
                <c:pt idx="4">
                  <c:v>30.756170000000001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34FC373-CFB8-4BCD-92B2-4F3AFEF4B24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3FEBBD7-CCF8-46CE-9ACB-AF25C8960690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B579011-CD9A-401B-856F-94FCD4FC2D28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1E556FE-DF6D-4231-998F-88A55A946F17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54BFD1A-3E8F-4772-A145-5EC5A21EF8C0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_x000d_or follow-up recommended _x000d_by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32.388599999999997</c:v>
                </c:pt>
                <c:pt idx="1">
                  <c:v>27.580380000000002</c:v>
                </c:pt>
                <c:pt idx="2">
                  <c:v>31.276779999999999</c:v>
                </c:pt>
                <c:pt idx="3">
                  <c:v>25.24089</c:v>
                </c:pt>
                <c:pt idx="4">
                  <c:v>49.463509999999999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936760"/>
        <c:axId val="338936368"/>
      </c:barChart>
      <c:catAx>
        <c:axId val="33893676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338936368"/>
        <c:crosses val="autoZero"/>
        <c:auto val="1"/>
        <c:lblAlgn val="ctr"/>
        <c:lblOffset val="100"/>
        <c:noMultiLvlLbl val="0"/>
      </c:catAx>
      <c:valAx>
        <c:axId val="338936368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93676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273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S. R. Collins, D. Blumenthal, M. M. Doty, and</a:t>
            </a:r>
            <a:r>
              <a:rPr lang="en-US" sz="900" baseline="0" dirty="0" smtClean="0"/>
              <a:t> S. </a:t>
            </a:r>
            <a:r>
              <a:rPr lang="en-US" sz="900" baseline="0" dirty="0" err="1" smtClean="0"/>
              <a:t>Beutel</a:t>
            </a:r>
            <a:r>
              <a:rPr lang="en-US" sz="900" baseline="0" dirty="0" smtClean="0"/>
              <a:t>,</a:t>
            </a:r>
            <a:r>
              <a:rPr lang="en-US" sz="900" dirty="0" smtClean="0"/>
              <a:t> </a:t>
            </a:r>
            <a:r>
              <a:rPr lang="en-US" sz="900" i="1" dirty="0" smtClean="0"/>
              <a:t>How Medicaid Enrollees Fare Compared with Privately Insured and Uninsured Adults: Findings from The Commonwealth Fund Biennial Health Insurance Survey, 2016,</a:t>
            </a:r>
            <a:r>
              <a:rPr lang="en-US" sz="900" dirty="0" smtClean="0"/>
              <a:t> The Commonwealth Fund, April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pc="-20" dirty="0"/>
              <a:t>Adults Insured All Year with Medicaid Coverage Reported Lower Rates of Cost-Related Access Problems Than Adults with Private Coverage and Those Uninsured During the Year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“Uninsured during the year” includes respondents who were uninsured at the time of the survey or had a gap in coverage during the past 12 months. Private coverage includes adults who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were </a:t>
            </a:r>
            <a:r>
              <a:rPr lang="en-US" dirty="0"/>
              <a:t>enrolled in either employer plans, marketplace plans, or plans purchased directly off of the marketplaces. </a:t>
            </a:r>
            <a:r>
              <a:rPr lang="en-US" dirty="0" smtClean="0"/>
              <a:t>^ Difference </a:t>
            </a:r>
            <a:r>
              <a:rPr lang="en-US" dirty="0"/>
              <a:t>is statistically significant from those who were uninsured during the year (p≤0.05). </a:t>
            </a:r>
            <a:r>
              <a:rPr lang="en-US" dirty="0" smtClean="0"/>
              <a:t>* Difference </a:t>
            </a:r>
            <a:r>
              <a:rPr lang="en-US" dirty="0"/>
              <a:t>is statistically significant from those with private coverage who were insured all year (p≤0.05). Percentages were adjusted for age, race, sex, health status, and income. </a:t>
            </a: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</a:t>
            </a:r>
            <a:r>
              <a:rPr lang="en-US" dirty="0" smtClean="0"/>
              <a:t>Survey (2016).</a:t>
            </a:r>
            <a:endParaRPr lang="en-US" dirty="0"/>
          </a:p>
        </p:txBody>
      </p:sp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82092106"/>
              </p:ext>
            </p:extLst>
          </p:nvPr>
        </p:nvGraphicFramePr>
        <p:xfrm>
          <a:off x="0" y="1700806"/>
          <a:ext cx="9072563" cy="374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3813" y="1268760"/>
            <a:ext cx="411548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400" i="1" dirty="0">
                <a:cs typeface="Arial" charset="0"/>
              </a:rPr>
              <a:t>Percent </a:t>
            </a:r>
            <a:r>
              <a:rPr lang="en-US" sz="1400" i="1" dirty="0" smtClean="0">
                <a:cs typeface="Arial" charset="0"/>
              </a:rPr>
              <a:t>adults ages 19–64</a:t>
            </a:r>
            <a:endParaRPr lang="en-US" sz="1400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31540" y="4185084"/>
            <a:ext cx="1584176" cy="44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Had a medical problem, but did not go to a doctor or clinic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177346" y="4195704"/>
            <a:ext cx="1535358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Did not fill a prescription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676700" y="4195704"/>
            <a:ext cx="197542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Skipped a medical test, treatment, or follow-up recommended by a doctor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544108" y="4195704"/>
            <a:ext cx="162863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Did not see a specialist when you or your doctor thought you needed to see one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7213666" y="4195704"/>
            <a:ext cx="1678814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At least one </a:t>
            </a:r>
            <a:br>
              <a:rPr lang="en-US" sz="1200" dirty="0" smtClean="0">
                <a:cs typeface="Arial" charset="0"/>
              </a:rPr>
            </a:br>
            <a:r>
              <a:rPr lang="en-US" sz="1200" dirty="0" smtClean="0">
                <a:cs typeface="Arial" charset="0"/>
              </a:rPr>
              <a:t>cost-related </a:t>
            </a:r>
            <a:br>
              <a:rPr lang="en-US" sz="1200" dirty="0" smtClean="0">
                <a:cs typeface="Arial" charset="0"/>
              </a:rPr>
            </a:br>
            <a:r>
              <a:rPr lang="en-US" sz="1200" dirty="0" smtClean="0">
                <a:cs typeface="Arial" charset="0"/>
              </a:rPr>
              <a:t>access problem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159323</TotalTime>
  <Words>142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Adults Insured All Year with Medicaid Coverage Reported Lower Rates of Cost-Related Access Problems Than Adults with Private Coverage and Those Uninsured During the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1917</cp:revision>
  <cp:lastPrinted>2017-03-10T19:19:30Z</cp:lastPrinted>
  <dcterms:created xsi:type="dcterms:W3CDTF">2014-10-08T23:03:32Z</dcterms:created>
  <dcterms:modified xsi:type="dcterms:W3CDTF">2017-04-27T14:11:48Z</dcterms:modified>
</cp:coreProperties>
</file>