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D8E2"/>
    <a:srgbClr val="FF7300"/>
    <a:srgbClr val="AB3608"/>
    <a:srgbClr val="E5F5FC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69" autoAdjust="0"/>
    <p:restoredTop sz="94660" autoAdjust="0"/>
  </p:normalViewPr>
  <p:slideViewPr>
    <p:cSldViewPr>
      <p:cViewPr varScale="1">
        <p:scale>
          <a:sx n="73" d="100"/>
          <a:sy n="73" d="100"/>
        </p:scale>
        <p:origin x="-90" y="-10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F46CE-8139-466F-95BA-D949BAEBE834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C99F45-BB59-4DA4-8564-93B8A9F2E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26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99F45-BB59-4DA4-8564-93B8A9F2E05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940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31ED4-8BE2-42A7-8E7A-21F3D0DD8EEF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C152-A9E2-452F-81D3-953399AF4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013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31ED4-8BE2-42A7-8E7A-21F3D0DD8EEF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C152-A9E2-452F-81D3-953399AF4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708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31ED4-8BE2-42A7-8E7A-21F3D0DD8EEF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C152-A9E2-452F-81D3-953399AF4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33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31ED4-8BE2-42A7-8E7A-21F3D0DD8EEF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C152-A9E2-452F-81D3-953399AF4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623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31ED4-8BE2-42A7-8E7A-21F3D0DD8EEF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C152-A9E2-452F-81D3-953399AF4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32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31ED4-8BE2-42A7-8E7A-21F3D0DD8EEF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C152-A9E2-452F-81D3-953399AF4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208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31ED4-8BE2-42A7-8E7A-21F3D0DD8EEF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C152-A9E2-452F-81D3-953399AF4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450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31ED4-8BE2-42A7-8E7A-21F3D0DD8EEF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C152-A9E2-452F-81D3-953399AF4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299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31ED4-8BE2-42A7-8E7A-21F3D0DD8EEF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C152-A9E2-452F-81D3-953399AF4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064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31ED4-8BE2-42A7-8E7A-21F3D0DD8EEF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C152-A9E2-452F-81D3-953399AF4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81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31ED4-8BE2-42A7-8E7A-21F3D0DD8EEF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C152-A9E2-452F-81D3-953399AF4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39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31ED4-8BE2-42A7-8E7A-21F3D0DD8EEF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5C152-A9E2-452F-81D3-953399AF4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58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>
            <a:normAutofit/>
          </a:bodyPr>
          <a:lstStyle/>
          <a:p>
            <a:r>
              <a:rPr lang="en-US" sz="2000" b="1" dirty="0" smtClean="0">
                <a:latin typeface="Cabin" panose="020B0803050202020004" pitchFamily="34" charset="0"/>
              </a:rPr>
              <a:t>Medical </a:t>
            </a:r>
            <a:r>
              <a:rPr lang="en-US" sz="2000" b="1" dirty="0" smtClean="0">
                <a:latin typeface="Cabin" panose="020B0803050202020004" pitchFamily="34" charset="0"/>
              </a:rPr>
              <a:t>Loss Ratios and Rebates </a:t>
            </a:r>
            <a:br>
              <a:rPr lang="en-US" sz="2000" b="1" dirty="0" smtClean="0">
                <a:latin typeface="Cabin" panose="020B0803050202020004" pitchFamily="34" charset="0"/>
              </a:rPr>
            </a:br>
            <a:r>
              <a:rPr lang="en-US" sz="2000" b="1" dirty="0" smtClean="0">
                <a:latin typeface="Cabin" panose="020B0803050202020004" pitchFamily="34" charset="0"/>
              </a:rPr>
              <a:t>by Insurance Market Segment, 2011–2013</a:t>
            </a:r>
            <a:endParaRPr lang="en-US" sz="2000" b="1" dirty="0">
              <a:latin typeface="Cabin" panose="020B08030502020200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129654"/>
              </p:ext>
            </p:extLst>
          </p:nvPr>
        </p:nvGraphicFramePr>
        <p:xfrm>
          <a:off x="152400" y="1371600"/>
          <a:ext cx="8839195" cy="42367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40851"/>
                <a:gridCol w="624862"/>
                <a:gridCol w="624862"/>
                <a:gridCol w="624862"/>
                <a:gridCol w="624862"/>
                <a:gridCol w="624862"/>
                <a:gridCol w="624862"/>
                <a:gridCol w="624862"/>
                <a:gridCol w="624862"/>
                <a:gridCol w="624862"/>
                <a:gridCol w="624862"/>
                <a:gridCol w="624862"/>
                <a:gridCol w="624862"/>
              </a:tblGrid>
              <a:tr h="514747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  <a:latin typeface="Cabin" panose="020B0803050202020004" pitchFamily="34" charset="0"/>
                        </a:rPr>
                        <a:t>Individual market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  <a:latin typeface="Cabin" panose="020B0803050202020004" pitchFamily="34" charset="0"/>
                        </a:rPr>
                        <a:t>Small-group market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  <a:latin typeface="Cabin" panose="020B0803050202020004" pitchFamily="34" charset="0"/>
                        </a:rPr>
                        <a:t>Large-group market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9652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2011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2012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2013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bin" panose="020B0803050202020004" pitchFamily="34" charset="0"/>
                        </a:rPr>
                        <a:t>Change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bin" panose="020B0803050202020004" pitchFamily="34" charset="0"/>
                        </a:rPr>
                        <a:t>2011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2012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2013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Change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2011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2012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2013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Change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</a:tr>
              <a:tr h="553217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n=548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n=655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n=747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bin" panose="020B0803050202020004" pitchFamily="34" charset="0"/>
                        </a:rPr>
                        <a:t>2013</a:t>
                      </a:r>
                      <a:r>
                        <a:rPr lang="en-US" sz="1400" b="1" u="none" strike="noStrike" dirty="0" smtClean="0">
                          <a:effectLst/>
                          <a:latin typeface="Cabin" panose="020B0803050202020004" pitchFamily="34" charset="0"/>
                        </a:rPr>
                        <a:t>-</a:t>
                      </a:r>
                      <a:br>
                        <a:rPr lang="en-US" sz="1400" b="1" u="none" strike="noStrike" dirty="0" smtClean="0">
                          <a:effectLst/>
                          <a:latin typeface="Cabin" panose="020B0803050202020004" pitchFamily="34" charset="0"/>
                        </a:rPr>
                      </a:br>
                      <a:r>
                        <a:rPr lang="en-US" sz="1400" b="1" u="none" strike="noStrike" dirty="0" smtClean="0">
                          <a:effectLst/>
                          <a:latin typeface="Cabin" panose="020B0803050202020004" pitchFamily="34" charset="0"/>
                        </a:rPr>
                        <a:t>2011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bin" panose="020B0803050202020004" pitchFamily="34" charset="0"/>
                        </a:rPr>
                        <a:t>n=562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n=622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n=667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bin" panose="020B0803050202020004" pitchFamily="34" charset="0"/>
                        </a:rPr>
                        <a:t>2013</a:t>
                      </a:r>
                      <a:r>
                        <a:rPr lang="en-US" sz="1400" b="1" u="none" strike="noStrike" dirty="0" smtClean="0">
                          <a:effectLst/>
                          <a:latin typeface="Cabin" panose="020B0803050202020004" pitchFamily="34" charset="0"/>
                        </a:rPr>
                        <a:t>-</a:t>
                      </a:r>
                      <a:br>
                        <a:rPr lang="en-US" sz="1400" b="1" u="none" strike="noStrike" dirty="0" smtClean="0">
                          <a:effectLst/>
                          <a:latin typeface="Cabin" panose="020B0803050202020004" pitchFamily="34" charset="0"/>
                        </a:rPr>
                      </a:br>
                      <a:r>
                        <a:rPr lang="en-US" sz="1400" b="1" u="none" strike="noStrike" dirty="0" smtClean="0">
                          <a:effectLst/>
                          <a:latin typeface="Cabin" panose="020B0803050202020004" pitchFamily="34" charset="0"/>
                        </a:rPr>
                        <a:t>2011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n=587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n=663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n=697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bin" panose="020B0803050202020004" pitchFamily="34" charset="0"/>
                        </a:rPr>
                        <a:t>2013</a:t>
                      </a:r>
                      <a:r>
                        <a:rPr lang="en-US" sz="1400" b="1" u="none" strike="noStrike" dirty="0" smtClean="0">
                          <a:effectLst/>
                          <a:latin typeface="Cabin" panose="020B0803050202020004" pitchFamily="34" charset="0"/>
                        </a:rPr>
                        <a:t>-</a:t>
                      </a:r>
                      <a:br>
                        <a:rPr lang="en-US" sz="1400" b="1" u="none" strike="noStrike" dirty="0" smtClean="0">
                          <a:effectLst/>
                          <a:latin typeface="Cabin" panose="020B0803050202020004" pitchFamily="34" charset="0"/>
                        </a:rPr>
                      </a:br>
                      <a:r>
                        <a:rPr lang="en-US" sz="1400" b="1" u="none" strike="noStrike" dirty="0" smtClean="0">
                          <a:effectLst/>
                          <a:latin typeface="Cabin" panose="020B0803050202020004" pitchFamily="34" charset="0"/>
                        </a:rPr>
                        <a:t>2011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</a:tr>
              <a:tr h="6659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Cabin" panose="020B0803050202020004" pitchFamily="34" charset="0"/>
                        </a:rPr>
                        <a:t>Median adjusted MLR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82.5%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84.5%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84.9%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2.4%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bin" panose="020B0803050202020004" pitchFamily="34" charset="0"/>
                        </a:rPr>
                        <a:t>84.6%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85.3%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85.0%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0.4%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89.2%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89.6%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89.3%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0.1%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</a:tr>
              <a:tr h="76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smtClean="0">
                          <a:effectLst/>
                          <a:latin typeface="Cabin" panose="020B0803050202020004" pitchFamily="34" charset="0"/>
                        </a:rPr>
                        <a:t>Percent</a:t>
                      </a:r>
                      <a:r>
                        <a:rPr lang="en-US" sz="1400" b="1" u="none" strike="noStrike" baseline="0" dirty="0" smtClean="0">
                          <a:effectLst/>
                          <a:latin typeface="Cabin" panose="020B0803050202020004" pitchFamily="34" charset="0"/>
                        </a:rPr>
                        <a:t> of c</a:t>
                      </a:r>
                      <a:r>
                        <a:rPr lang="en-US" sz="1400" b="1" u="none" strike="noStrike" dirty="0" smtClean="0">
                          <a:effectLst/>
                          <a:latin typeface="Cabin" panose="020B0803050202020004" pitchFamily="34" charset="0"/>
                        </a:rPr>
                        <a:t>redible insurers owing rebate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38%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35%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31%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-7%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bin" panose="020B0803050202020004" pitchFamily="34" charset="0"/>
                        </a:rPr>
                        <a:t>20%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18%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18%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-2%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18%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15%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13%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-5%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</a:tr>
              <a:tr h="7315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Cabin" panose="020B0803050202020004" pitchFamily="34" charset="0"/>
                        </a:rPr>
                        <a:t>Median rebate per member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$108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$95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$100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bin" panose="020B0803050202020004" pitchFamily="34" charset="0"/>
                        </a:rPr>
                        <a:t>-$8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bin" panose="020B0803050202020004" pitchFamily="34" charset="0"/>
                        </a:rPr>
                        <a:t>$116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$86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$29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-$87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$99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$57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$61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-$38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</a:tr>
              <a:tr h="609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Cabin" panose="020B0803050202020004" pitchFamily="34" charset="0"/>
                        </a:rPr>
                        <a:t>Total rebate paid </a:t>
                      </a:r>
                      <a:r>
                        <a:rPr lang="en-US" sz="1400" b="1" u="none" strike="noStrike" dirty="0" smtClean="0">
                          <a:effectLst/>
                          <a:latin typeface="Cabin" panose="020B0803050202020004" pitchFamily="34" charset="0"/>
                        </a:rPr>
                        <a:t/>
                      </a:r>
                      <a:br>
                        <a:rPr lang="en-US" sz="1400" b="1" u="none" strike="noStrike" dirty="0" smtClean="0">
                          <a:effectLst/>
                          <a:latin typeface="Cabin" panose="020B0803050202020004" pitchFamily="34" charset="0"/>
                        </a:rPr>
                      </a:br>
                      <a:r>
                        <a:rPr lang="en-US" sz="1400" b="1" u="none" strike="noStrike" dirty="0" smtClean="0">
                          <a:effectLst/>
                          <a:latin typeface="Cabin" panose="020B0803050202020004" pitchFamily="34" charset="0"/>
                        </a:rPr>
                        <a:t>(</a:t>
                      </a:r>
                      <a:r>
                        <a:rPr lang="en-US" sz="1400" b="1" u="none" strike="noStrike" dirty="0">
                          <a:effectLst/>
                          <a:latin typeface="Cabin" panose="020B0803050202020004" pitchFamily="34" charset="0"/>
                        </a:rPr>
                        <a:t>in millions)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u="none" strike="noStrike" dirty="0">
                          <a:effectLst/>
                          <a:latin typeface="Cabin" panose="020B0803050202020004" pitchFamily="34" charset="0"/>
                        </a:rPr>
                        <a:t>$399.5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u="none" strike="noStrike" dirty="0">
                          <a:effectLst/>
                          <a:latin typeface="Cabin" panose="020B0803050202020004" pitchFamily="34" charset="0"/>
                        </a:rPr>
                        <a:t>$200.4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u="none" strike="noStrike" dirty="0">
                          <a:effectLst/>
                          <a:latin typeface="Cabin" panose="020B0803050202020004" pitchFamily="34" charset="0"/>
                        </a:rPr>
                        <a:t>$128.2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u="none" strike="noStrike" dirty="0">
                          <a:effectLst/>
                          <a:latin typeface="Cabin" panose="020B0803050202020004" pitchFamily="34" charset="0"/>
                        </a:rPr>
                        <a:t>-$271.3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u="none" strike="noStrike" dirty="0">
                          <a:effectLst/>
                          <a:latin typeface="Cabin" panose="020B0803050202020004" pitchFamily="34" charset="0"/>
                        </a:rPr>
                        <a:t>$289.1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u="none" strike="noStrike" dirty="0">
                          <a:effectLst/>
                          <a:latin typeface="Cabin" panose="020B0803050202020004" pitchFamily="34" charset="0"/>
                        </a:rPr>
                        <a:t>$201.4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u="none" strike="noStrike" dirty="0">
                          <a:effectLst/>
                          <a:latin typeface="Cabin" panose="020B0803050202020004" pitchFamily="34" charset="0"/>
                        </a:rPr>
                        <a:t>$117.7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u="none" strike="noStrike" dirty="0">
                          <a:effectLst/>
                          <a:latin typeface="Cabin" panose="020B0803050202020004" pitchFamily="34" charset="0"/>
                        </a:rPr>
                        <a:t>-$171.4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u="none" strike="noStrike" dirty="0">
                          <a:effectLst/>
                          <a:latin typeface="Cabin" panose="020B0803050202020004" pitchFamily="34" charset="0"/>
                        </a:rPr>
                        <a:t>$388.2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u="none" strike="noStrike" dirty="0">
                          <a:effectLst/>
                          <a:latin typeface="Cabin" panose="020B0803050202020004" pitchFamily="34" charset="0"/>
                        </a:rPr>
                        <a:t>$111.3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u="none" strike="noStrike" dirty="0">
                          <a:effectLst/>
                          <a:latin typeface="Cabin" panose="020B0803050202020004" pitchFamily="34" charset="0"/>
                        </a:rPr>
                        <a:t>$79.0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u="none" strike="noStrike" dirty="0">
                          <a:effectLst/>
                          <a:latin typeface="Cabin" panose="020B0803050202020004" pitchFamily="34" charset="0"/>
                        </a:rPr>
                        <a:t>-$309.2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" y="6019800"/>
            <a:ext cx="65947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bin" panose="020B0803050202020004" pitchFamily="34" charset="0"/>
              </a:rPr>
              <a:t>Note: Insurers with actuarial “credibility” are those with enough enrollment to be subject to the MLR rule. Adjusted MLRs are defined in</a:t>
            </a:r>
            <a:br>
              <a:rPr lang="en-US" sz="1200" dirty="0" smtClean="0">
                <a:latin typeface="Cabin" panose="020B0803050202020004" pitchFamily="34" charset="0"/>
              </a:rPr>
            </a:br>
            <a:r>
              <a:rPr lang="en-US" sz="1200" dirty="0" smtClean="0">
                <a:latin typeface="Cabin" panose="020B0803050202020004" pitchFamily="34" charset="0"/>
              </a:rPr>
              <a:t>note 8 on page 10.</a:t>
            </a:r>
          </a:p>
          <a:p>
            <a:r>
              <a:rPr lang="en-US" sz="1200" dirty="0" smtClean="0">
                <a:latin typeface="Cabin" panose="020B0803050202020004" pitchFamily="34" charset="0"/>
              </a:rPr>
              <a:t>Source: Authors’ analysis of Centers for Medicare and Medicaid Services medical loss ratio and rebate data.</a:t>
            </a:r>
            <a:endParaRPr lang="en-US" sz="1200" dirty="0">
              <a:latin typeface="Cabin" panose="020B0803050202020004" pitchFamily="34" charset="0"/>
            </a:endParaRPr>
          </a:p>
        </p:txBody>
      </p:sp>
      <p:pic>
        <p:nvPicPr>
          <p:cNvPr id="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259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177</Words>
  <Application>Microsoft Office PowerPoint</Application>
  <PresentationFormat>On-screen Show (4:3)</PresentationFormat>
  <Paragraphs>83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Medical Loss Ratios and Rebates  by Insurance Market Segment, 2011–2013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Frame</dc:creator>
  <cp:lastModifiedBy>Samantha Mackie</cp:lastModifiedBy>
  <cp:revision>57</cp:revision>
  <dcterms:created xsi:type="dcterms:W3CDTF">2015-03-20T20:36:40Z</dcterms:created>
  <dcterms:modified xsi:type="dcterms:W3CDTF">2015-03-26T12:00:48Z</dcterms:modified>
</cp:coreProperties>
</file>