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21" autoAdjust="0"/>
  </p:normalViewPr>
  <p:slideViewPr>
    <p:cSldViewPr>
      <p:cViewPr>
        <p:scale>
          <a:sx n="94" d="100"/>
          <a:sy n="94" d="100"/>
        </p:scale>
        <p:origin x="-8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77777777777801"/>
          <c:y val="3.77358490566038E-2"/>
          <c:w val="0.68518518518518501"/>
          <c:h val="0.930817610062892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3175"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 w="3175"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00B0F0"/>
              </a:solidFill>
              <a:ln w="3175"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ysClr val="windowText" lastClr="000000"/>
                </a:solidFill>
              </a:ln>
            </c:spPr>
          </c:dPt>
          <c:cat>
            <c:strRef>
              <c:f>Sheet1!$A$2:$A$9</c:f>
              <c:strCache>
                <c:ptCount val="8"/>
                <c:pt idx="0">
                  <c:v>ESI</c:v>
                </c:pt>
                <c:pt idx="1">
                  <c:v>Medicaid/CHIP</c:v>
                </c:pt>
                <c:pt idx="2">
                  <c:v>Individual Off-Marketplace</c:v>
                </c:pt>
                <c:pt idx="3">
                  <c:v>Exchange Private Plans</c:v>
                </c:pt>
                <c:pt idx="4">
                  <c:v>Exchange Public Plans</c:v>
                </c:pt>
                <c:pt idx="5">
                  <c:v>Military </c:v>
                </c:pt>
                <c:pt idx="6">
                  <c:v>Medicare</c:v>
                </c:pt>
                <c:pt idx="7">
                  <c:v>Uninsured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153</c:v>
                </c:pt>
                <c:pt idx="1">
                  <c:v>50</c:v>
                </c:pt>
                <c:pt idx="2">
                  <c:v>10</c:v>
                </c:pt>
                <c:pt idx="3">
                  <c:v>6.7</c:v>
                </c:pt>
                <c:pt idx="5">
                  <c:v>6.3</c:v>
                </c:pt>
                <c:pt idx="6">
                  <c:v>7.5</c:v>
                </c:pt>
                <c:pt idx="7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1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20EE-6A52-4719-91E1-4FCAFB96ECB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6D0CE-8857-40CE-83C3-B7177E2F5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00110"/>
          </a:xfrm>
        </p:spPr>
        <p:txBody>
          <a:bodyPr anchor="t" anchorCtr="1"/>
          <a:lstStyle/>
          <a:p>
            <a:pPr algn="ctr"/>
            <a:r>
              <a:rPr lang="en-US" sz="2000" b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Estimated </a:t>
            </a:r>
            <a:r>
              <a:rPr lang="en-US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Source of Insurance </a:t>
            </a:r>
            <a:r>
              <a:rPr lang="en-US" sz="2000" b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Coverage, </a:t>
            </a:r>
            <a:r>
              <a:rPr lang="en-US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Arial"/>
              </a:rPr>
              <a:t>2014</a:t>
            </a:r>
            <a:endParaRPr lang="en-US" sz="2000" dirty="0">
              <a:latin typeface="Georgia" charset="0"/>
              <a:ea typeface="ＭＳ Ｐゴシック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78123345"/>
              </p:ext>
            </p:extLst>
          </p:nvPr>
        </p:nvGraphicFramePr>
        <p:xfrm>
          <a:off x="1905000" y="457200"/>
          <a:ext cx="5486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335" y="5274734"/>
            <a:ext cx="9025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Note: The number of uninsured in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2014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was calculated using CPS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estimates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for 2013 minus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an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estimated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9.5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million fewer uninsured in 2014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. The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number of people enrolled in Medicaid/CHIP in 2014 includes the approximately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9.1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million new Medicaid enrollees in 2014. Estimate of individual off-marketplace is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midrange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of ASPE 2014 estimate.</a:t>
            </a:r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  <a:ea typeface="+mn-ea"/>
              <a:cs typeface="Arial"/>
            </a:endParaRPr>
          </a:p>
          <a:p>
            <a:pPr lvl="0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Sources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: Analysis of 2014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Current Population Survey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by Sherry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Glied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 and Claudia Solis-Roman of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New York University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for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The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Commonwealth Fund; ASPE, How Many Individuals Might Have Marketplace Coverage After the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2015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Open Enrollment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Period?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Nov.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2014;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Centers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for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Medicare and Medicaid Services, Medicaid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and CHIP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: September 2014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Monthly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Application, Eligibility Determinations, and Enrollment Report,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Nov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.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2014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;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The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Commonwealth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Fund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Affordable Care Act Tracking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/>
              </a:rPr>
              <a:t>Survey, April–June 2014.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667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6.7 M (2%) Marketplace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4480" y="199165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6.3 M (2%) Military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38400" y="2651760"/>
            <a:ext cx="3048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76400" y="1322787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7.5 M (3%) Medicare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1905000"/>
            <a:ext cx="1706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/>
                <a:cs typeface="Calibri"/>
              </a:rPr>
              <a:t>153 M (57%) Employer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2375" y="4521201"/>
            <a:ext cx="2667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  <a:cs typeface="Arial" panose="020B0604020202020204" pitchFamily="34" charset="0"/>
              </a:rPr>
              <a:t>Affordable Care Act, 2014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626575" y="4930579"/>
            <a:ext cx="403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17075" y="4936066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Among 269 million people under age 65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33528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10 M (4%)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Individual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Off-Marketplace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4200" y="3352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50 M (19%)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Medicaid/CHIP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26664" y="136245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32 M (12%)</a:t>
            </a:r>
          </a:p>
          <a:p>
            <a:pPr algn="ctr"/>
            <a:r>
              <a:rPr lang="en-US" sz="1400" b="1" dirty="0" smtClean="0">
                <a:latin typeface="Calibri"/>
                <a:cs typeface="Calibri"/>
              </a:rPr>
              <a:t>Uninsured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541908" y="3017520"/>
            <a:ext cx="277492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91109" y="2286276"/>
            <a:ext cx="252091" cy="75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60320" y="1763056"/>
            <a:ext cx="224783" cy="29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6_Default Design 15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FF"/>
    </a:hlink>
    <a:folHlink>
      <a:srgbClr val="9933FF"/>
    </a:folHlink>
  </a:clrScheme>
  <a:fontScheme name="6_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214</TotalTime>
  <Words>155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Estimated Source of Insurance Coverage, 2014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Estimated Source of Insurance Coverage 2014</dc:title>
  <dc:creator>Sophie Beutel</dc:creator>
  <cp:lastModifiedBy>Samantha Mackie</cp:lastModifiedBy>
  <cp:revision>109</cp:revision>
  <dcterms:created xsi:type="dcterms:W3CDTF">2014-11-21T14:27:39Z</dcterms:created>
  <dcterms:modified xsi:type="dcterms:W3CDTF">2014-12-22T18:48:53Z</dcterms:modified>
</cp:coreProperties>
</file>