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421" autoAdjust="0"/>
  </p:normalViewPr>
  <p:slideViewPr>
    <p:cSldViewPr>
      <p:cViewPr>
        <p:scale>
          <a:sx n="94" d="100"/>
          <a:sy n="94" d="100"/>
        </p:scale>
        <p:origin x="-84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768529847845805E-2"/>
          <c:y val="0.13654571264733401"/>
          <c:w val="0.89175615022527999"/>
          <c:h val="0.66999576665820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2003–
2013</c:v>
                </c:pt>
                <c:pt idx="1">
                  <c:v>2003–
2010</c:v>
                </c:pt>
                <c:pt idx="2">
                  <c:v>2010–
2013</c:v>
                </c:pt>
                <c:pt idx="4">
                  <c:v>2003–
2013</c:v>
                </c:pt>
                <c:pt idx="5">
                  <c:v>2003–
2010</c:v>
                </c:pt>
                <c:pt idx="6">
                  <c:v>2010–
2013</c:v>
                </c:pt>
                <c:pt idx="8">
                  <c:v>2003–
2013</c:v>
                </c:pt>
                <c:pt idx="9">
                  <c:v>2003–
2010</c:v>
                </c:pt>
                <c:pt idx="10">
                  <c:v>2010–
2013</c:v>
                </c:pt>
              </c:strCache>
            </c:strRef>
          </c:cat>
          <c:val>
            <c:numRef>
              <c:f>Sheet1!$B$2:$B$12</c:f>
              <c:numCache>
                <c:formatCode>0.0%</c:formatCode>
                <c:ptCount val="11"/>
                <c:pt idx="0">
                  <c:v>4.8000000000000001E-2</c:v>
                </c:pt>
                <c:pt idx="1">
                  <c:v>5.0999999999999997E-2</c:v>
                </c:pt>
                <c:pt idx="2">
                  <c:v>4.1000000000000002E-2</c:v>
                </c:pt>
                <c:pt idx="4">
                  <c:v>4.4999999999999998E-2</c:v>
                </c:pt>
                <c:pt idx="5">
                  <c:v>4.5999999999999999E-2</c:v>
                </c:pt>
                <c:pt idx="6">
                  <c:v>4.2999999999999997E-2</c:v>
                </c:pt>
                <c:pt idx="8">
                  <c:v>4.9000000000000002E-2</c:v>
                </c:pt>
                <c:pt idx="9">
                  <c:v>5.2999999999999999E-2</c:v>
                </c:pt>
                <c:pt idx="10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6110464"/>
        <c:axId val="136112000"/>
      </c:barChart>
      <c:catAx>
        <c:axId val="136110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/>
          <a:lstStyle/>
          <a:p>
            <a:pPr>
              <a:defRPr sz="1400" b="1" baseline="0">
                <a:latin typeface="Calibri" panose="020F0502020204030204" pitchFamily="34" charset="0"/>
              </a:defRPr>
            </a:pPr>
            <a:endParaRPr lang="en-US"/>
          </a:p>
        </c:txPr>
        <c:crossAx val="136112000"/>
        <c:crosses val="autoZero"/>
        <c:auto val="1"/>
        <c:lblAlgn val="ctr"/>
        <c:lblOffset val="100"/>
        <c:noMultiLvlLbl val="0"/>
      </c:catAx>
      <c:valAx>
        <c:axId val="13611200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libri" panose="020F0502020204030204" pitchFamily="34" charset="0"/>
              </a:defRPr>
            </a:pPr>
            <a:endParaRPr lang="en-US"/>
          </a:p>
        </c:txPr>
        <c:crossAx val="136110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12/22/2014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458200"/>
            <a:ext cx="1981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020EE-6A52-4719-91E1-4FCAFB96ECB9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6D0CE-8857-40CE-83C3-B7177E2F5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69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/>
          <a:lstStyle/>
          <a:p>
            <a:pPr algn="ctr"/>
            <a:r>
              <a:rPr lang="en-US" sz="2000" b="1" dirty="0" smtClean="0">
                <a:latin typeface="Calibri" panose="020F0502020204030204" pitchFamily="34" charset="0"/>
              </a:rPr>
              <a:t>Average Annual Rate of Growth for Employer-Sponsored </a:t>
            </a:r>
            <a:br>
              <a:rPr lang="en-US" sz="2000" b="1" dirty="0" smtClean="0">
                <a:latin typeface="Calibri" panose="020F0502020204030204" pitchFamily="34" charset="0"/>
              </a:rPr>
            </a:br>
            <a:r>
              <a:rPr lang="en-US" sz="2000" b="1" dirty="0" smtClean="0">
                <a:latin typeface="Calibri" panose="020F0502020204030204" pitchFamily="34" charset="0"/>
              </a:rPr>
              <a:t>Single-Person Health Insurance Plans in All, Small, and Large Firms</a:t>
            </a:r>
            <a:endParaRPr lang="en-US" sz="2000" b="1" dirty="0">
              <a:latin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010869"/>
              </p:ext>
            </p:extLst>
          </p:nvPr>
        </p:nvGraphicFramePr>
        <p:xfrm>
          <a:off x="193675" y="838201"/>
          <a:ext cx="868362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4320" y="9144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Average annual growth 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2500" y="5334000"/>
            <a:ext cx="2247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All firms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619500" y="5334000"/>
            <a:ext cx="24765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Small firms </a:t>
            </a:r>
          </a:p>
          <a:p>
            <a:pPr algn="ctr"/>
            <a:r>
              <a:rPr lang="en-US" sz="1400" b="1" dirty="0" smtClean="0"/>
              <a:t>(fewer than 50 employees)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5334000"/>
            <a:ext cx="23241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Large firms</a:t>
            </a:r>
          </a:p>
          <a:p>
            <a:pPr algn="ctr"/>
            <a:r>
              <a:rPr lang="en-US" sz="1400" b="1" dirty="0" smtClean="0"/>
              <a:t>(50 or more employees)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" y="6537960"/>
            <a:ext cx="525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</a:rPr>
              <a:t>Source: Medical Expenditure Panel Survey</a:t>
            </a:r>
            <a:r>
              <a:rPr lang="en-US" sz="1200" dirty="0">
                <a:solidFill>
                  <a:prstClr val="black"/>
                </a:solidFill>
                <a:cs typeface="Arial" charset="0"/>
              </a:rPr>
              <a:t>–</a:t>
            </a:r>
            <a:r>
              <a:rPr lang="en-US" sz="1200" dirty="0">
                <a:solidFill>
                  <a:prstClr val="black"/>
                </a:solidFill>
              </a:rPr>
              <a:t>Insurance Component, </a:t>
            </a:r>
            <a:r>
              <a:rPr lang="en-US" sz="1200" dirty="0" smtClean="0">
                <a:solidFill>
                  <a:prstClr val="black"/>
                </a:solidFill>
              </a:rPr>
              <a:t>2003–2013</a:t>
            </a:r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700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214</TotalTime>
  <Words>38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Average Annual Rate of Growth for Employer-Sponsored  Single-Person Health Insurance Plans in All, Small, and Large Firms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1. Estimated Source of Insurance Coverage 2014</dc:title>
  <dc:creator>Sophie Beutel</dc:creator>
  <cp:lastModifiedBy>Samantha Mackie</cp:lastModifiedBy>
  <cp:revision>110</cp:revision>
  <dcterms:created xsi:type="dcterms:W3CDTF">2014-11-21T14:27:39Z</dcterms:created>
  <dcterms:modified xsi:type="dcterms:W3CDTF">2014-12-22T19:53:32Z</dcterms:modified>
</cp:coreProperties>
</file>