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43484144006706E-2"/>
          <c:y val="0.15170201047694001"/>
          <c:w val="0.89906876448487805"/>
          <c:h val="0.75363835681067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  <c:pt idx="4">
                  <c:v>2003</c:v>
                </c:pt>
                <c:pt idx="5">
                  <c:v>2010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0.2</c:v>
                </c:pt>
                <c:pt idx="2">
                  <c:v>0.21</c:v>
                </c:pt>
                <c:pt idx="4">
                  <c:v>0.15</c:v>
                </c:pt>
                <c:pt idx="5">
                  <c:v>0.21</c:v>
                </c:pt>
                <c:pt idx="6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43488"/>
        <c:axId val="32545024"/>
      </c:barChart>
      <c:catAx>
        <c:axId val="3254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32545024"/>
        <c:crosses val="autoZero"/>
        <c:auto val="1"/>
        <c:lblAlgn val="ctr"/>
        <c:lblOffset val="100"/>
        <c:noMultiLvlLbl val="0"/>
      </c:catAx>
      <c:valAx>
        <c:axId val="325450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3254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Average </a:t>
            </a:r>
            <a:r>
              <a:rPr lang="en-US" sz="2000" b="1" dirty="0">
                <a:latin typeface="Calibri" panose="020F0502020204030204" pitchFamily="34" charset="0"/>
              </a:rPr>
              <a:t>Health Insurance Premiums as Percent of </a:t>
            </a:r>
            <a:r>
              <a:rPr lang="en-US" sz="2000" b="1" dirty="0" smtClean="0">
                <a:latin typeface="Calibri" panose="020F0502020204030204" pitchFamily="34" charset="0"/>
              </a:rPr>
              <a:t>Median </a:t>
            </a:r>
            <a:r>
              <a:rPr lang="en-US" sz="2000" b="1" dirty="0">
                <a:latin typeface="Calibri" panose="020F0502020204030204" pitchFamily="34" charset="0"/>
              </a:rPr>
              <a:t>Income, </a:t>
            </a:r>
            <a:r>
              <a:rPr lang="en-US" sz="2000" b="1" dirty="0" smtClean="0">
                <a:latin typeface="Calibri" panose="020F0502020204030204" pitchFamily="34" charset="0"/>
              </a:rPr>
              <a:t/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2003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2010, </a:t>
            </a:r>
            <a:r>
              <a:rPr lang="en-US" sz="2000" b="1" dirty="0">
                <a:latin typeface="Calibri" panose="020F0502020204030204" pitchFamily="34" charset="0"/>
              </a:rPr>
              <a:t>and </a:t>
            </a:r>
            <a:r>
              <a:rPr lang="en-US" sz="2000" b="1" dirty="0" smtClean="0">
                <a:latin typeface="Calibri" panose="020F0502020204030204" pitchFamily="34" charset="0"/>
              </a:rPr>
              <a:t>2013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78000"/>
              </p:ext>
            </p:extLst>
          </p:nvPr>
        </p:nvGraphicFramePr>
        <p:xfrm>
          <a:off x="231775" y="838201"/>
          <a:ext cx="8683625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2500" y="5562600"/>
            <a:ext cx="339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Single-person coverage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48300" y="5562600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Family coverage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" y="6180667"/>
            <a:ext cx="605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Analysis of </a:t>
            </a:r>
            <a:r>
              <a:rPr lang="en-US" sz="1200" dirty="0" smtClean="0">
                <a:solidFill>
                  <a:prstClr val="black"/>
                </a:solidFill>
              </a:rPr>
              <a:t>2003–2014 </a:t>
            </a:r>
            <a:r>
              <a:rPr lang="en-US" sz="1200" dirty="0">
                <a:solidFill>
                  <a:prstClr val="black"/>
                </a:solidFill>
              </a:rPr>
              <a:t>Current Population Surveys by Sherry </a:t>
            </a:r>
            <a:r>
              <a:rPr lang="en-US" sz="1200" dirty="0" err="1">
                <a:solidFill>
                  <a:prstClr val="black"/>
                </a:solidFill>
              </a:rPr>
              <a:t>Glied</a:t>
            </a:r>
            <a:r>
              <a:rPr lang="en-US" sz="1200" dirty="0">
                <a:solidFill>
                  <a:prstClr val="black"/>
                </a:solidFill>
              </a:rPr>
              <a:t> and Claudia Solis-Roman of New York University for The Commonwealth </a:t>
            </a:r>
            <a:r>
              <a:rPr lang="en-US" sz="1200" dirty="0" smtClean="0">
                <a:solidFill>
                  <a:prstClr val="black"/>
                </a:solidFill>
              </a:rPr>
              <a:t>Fund.</a:t>
            </a:r>
            <a:endParaRPr lang="en-US" sz="1200" dirty="0">
              <a:solidFill>
                <a:prstClr val="black"/>
              </a:solidFill>
            </a:endParaRPr>
          </a:p>
          <a:p>
            <a:pPr lvl="0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Source</a:t>
            </a:r>
            <a:r>
              <a:rPr lang="en-US" sz="1200" dirty="0">
                <a:solidFill>
                  <a:prstClr val="black"/>
                </a:solidFill>
              </a:rPr>
              <a:t>: Medical Expenditure Panel Survey</a:t>
            </a:r>
            <a:r>
              <a:rPr lang="en-US" sz="1200" dirty="0">
                <a:solidFill>
                  <a:prstClr val="black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prstClr val="black"/>
                </a:solidFill>
              </a:rPr>
              <a:t>Insurance Component, </a:t>
            </a:r>
            <a:r>
              <a:rPr lang="en-US" sz="1200" dirty="0" smtClean="0">
                <a:solidFill>
                  <a:prstClr val="black"/>
                </a:solidFill>
              </a:rPr>
              <a:t>2003–2013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184" y="100584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of median income</a:t>
            </a:r>
            <a:endParaRPr lang="en-US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214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Average Health Insurance Premiums as Percent of Median Income,  2003, 2010, and 2013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111</cp:revision>
  <dcterms:created xsi:type="dcterms:W3CDTF">2014-11-21T14:27:39Z</dcterms:created>
  <dcterms:modified xsi:type="dcterms:W3CDTF">2014-12-22T19:53:37Z</dcterms:modified>
</cp:coreProperties>
</file>