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421" autoAdjust="0"/>
  </p:normalViewPr>
  <p:slideViewPr>
    <p:cSldViewPr>
      <p:cViewPr>
        <p:scale>
          <a:sx n="94" d="100"/>
          <a:sy n="94" d="100"/>
        </p:scale>
        <p:origin x="-84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843484144006706E-2"/>
          <c:y val="0.15170201047694001"/>
          <c:w val="0.89906876448487805"/>
          <c:h val="0.753638356810678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2003</c:v>
                </c:pt>
                <c:pt idx="1">
                  <c:v>2010</c:v>
                </c:pt>
                <c:pt idx="2">
                  <c:v>2013</c:v>
                </c:pt>
                <c:pt idx="4">
                  <c:v>2003</c:v>
                </c:pt>
                <c:pt idx="5">
                  <c:v>2010</c:v>
                </c:pt>
                <c:pt idx="6">
                  <c:v>2013</c:v>
                </c:pt>
              </c:numCache>
            </c:numRef>
          </c:cat>
          <c:val>
            <c:numRef>
              <c:f>Sheet1!$B$2:$B$8</c:f>
              <c:numCache>
                <c:formatCode>0%</c:formatCode>
                <c:ptCount val="7"/>
                <c:pt idx="0">
                  <c:v>0.14000000000000001</c:v>
                </c:pt>
                <c:pt idx="1">
                  <c:v>0.2</c:v>
                </c:pt>
                <c:pt idx="2">
                  <c:v>0.21</c:v>
                </c:pt>
                <c:pt idx="4">
                  <c:v>0.15</c:v>
                </c:pt>
                <c:pt idx="5">
                  <c:v>0.21</c:v>
                </c:pt>
                <c:pt idx="6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43488"/>
        <c:axId val="32545024"/>
      </c:barChart>
      <c:catAx>
        <c:axId val="3254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Calibri" panose="020F0502020204030204" pitchFamily="34" charset="0"/>
              </a:defRPr>
            </a:pPr>
            <a:endParaRPr lang="en-US"/>
          </a:p>
        </c:txPr>
        <c:crossAx val="32545024"/>
        <c:crosses val="autoZero"/>
        <c:auto val="1"/>
        <c:lblAlgn val="ctr"/>
        <c:lblOffset val="100"/>
        <c:noMultiLvlLbl val="0"/>
      </c:catAx>
      <c:valAx>
        <c:axId val="32545024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Calibri" panose="020F0502020204030204" pitchFamily="34" charset="0"/>
              </a:defRPr>
            </a:pPr>
            <a:endParaRPr lang="en-US"/>
          </a:p>
        </c:txPr>
        <c:crossAx val="32543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E4EF529-1E16-8F42-8100-6C5B5593DA27}" type="datetimeFigureOut">
              <a:rPr lang="en-US"/>
              <a:pPr>
                <a:defRPr/>
              </a:pPr>
              <a:t>12/22/2014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F61D3EA-0ADC-1A4E-A739-3169D7F8D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389" name="Picture 5" descr="CFlogo_2014_4-color_PMS_K_outlines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458200"/>
            <a:ext cx="198120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212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020EE-6A52-4719-91E1-4FCAFB96ECB9}" type="datetimeFigureOut">
              <a:rPr lang="en-US" smtClean="0"/>
              <a:t>12/22/2014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6D0CE-8857-40CE-83C3-B7177E2F5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69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21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8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09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5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763"/>
            <a:ext cx="9140825" cy="731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1775" y="1066800"/>
            <a:ext cx="4265613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066800"/>
            <a:ext cx="4265612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94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" y="442913"/>
            <a:ext cx="9067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28" name="Picture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13" y="6099175"/>
            <a:ext cx="2274887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1" r:id="rId3"/>
    <p:sldLayoutId id="2147483702" r:id="rId4"/>
    <p:sldLayoutId id="2147483696" r:id="rId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Georgia"/>
          <a:ea typeface="ＭＳ Ｐゴシック" charset="-128"/>
          <a:cs typeface="Georgi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731520"/>
          </a:xfrm>
        </p:spPr>
        <p:txBody>
          <a:bodyPr/>
          <a:lstStyle/>
          <a:p>
            <a:pPr algn="ctr"/>
            <a:r>
              <a:rPr lang="en-US" sz="2000" b="1" dirty="0" smtClean="0">
                <a:latin typeface="Calibri" panose="020F0502020204030204" pitchFamily="34" charset="0"/>
              </a:rPr>
              <a:t>Average </a:t>
            </a:r>
            <a:r>
              <a:rPr lang="en-US" sz="2000" b="1" dirty="0">
                <a:latin typeface="Calibri" panose="020F0502020204030204" pitchFamily="34" charset="0"/>
              </a:rPr>
              <a:t>Health Insurance Premiums as Percent of </a:t>
            </a:r>
            <a:r>
              <a:rPr lang="en-US" sz="2000" b="1" dirty="0" smtClean="0">
                <a:latin typeface="Calibri" panose="020F0502020204030204" pitchFamily="34" charset="0"/>
              </a:rPr>
              <a:t>Median </a:t>
            </a:r>
            <a:r>
              <a:rPr lang="en-US" sz="2000" b="1" dirty="0">
                <a:latin typeface="Calibri" panose="020F0502020204030204" pitchFamily="34" charset="0"/>
              </a:rPr>
              <a:t>Income, </a:t>
            </a:r>
            <a:r>
              <a:rPr lang="en-US" sz="2000" b="1" dirty="0" smtClean="0">
                <a:latin typeface="Calibri" panose="020F0502020204030204" pitchFamily="34" charset="0"/>
              </a:rPr>
              <a:t/>
            </a:r>
            <a:br>
              <a:rPr lang="en-US" sz="2000" b="1" dirty="0" smtClean="0">
                <a:latin typeface="Calibri" panose="020F0502020204030204" pitchFamily="34" charset="0"/>
              </a:rPr>
            </a:br>
            <a:r>
              <a:rPr lang="en-US" sz="2000" b="1" dirty="0" smtClean="0">
                <a:latin typeface="Calibri" panose="020F0502020204030204" pitchFamily="34" charset="0"/>
              </a:rPr>
              <a:t>2003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en-US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2010, </a:t>
            </a:r>
            <a:r>
              <a:rPr lang="en-US" sz="2000" b="1" dirty="0">
                <a:latin typeface="Calibri" panose="020F0502020204030204" pitchFamily="34" charset="0"/>
              </a:rPr>
              <a:t>and </a:t>
            </a:r>
            <a:r>
              <a:rPr lang="en-US" sz="2000" b="1" dirty="0" smtClean="0">
                <a:latin typeface="Calibri" panose="020F0502020204030204" pitchFamily="34" charset="0"/>
              </a:rPr>
              <a:t>2013</a:t>
            </a:r>
            <a:endParaRPr lang="en-US" sz="2000" b="1" dirty="0">
              <a:latin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8678000"/>
              </p:ext>
            </p:extLst>
          </p:nvPr>
        </p:nvGraphicFramePr>
        <p:xfrm>
          <a:off x="231775" y="838201"/>
          <a:ext cx="8683625" cy="480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52500" y="5562600"/>
            <a:ext cx="3390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Single-person coverage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448300" y="5562600"/>
            <a:ext cx="3314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Family coverage</a:t>
            </a:r>
            <a:endParaRPr lang="en-US" sz="1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" y="6180667"/>
            <a:ext cx="605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</a:rPr>
              <a:t>Analysis of </a:t>
            </a:r>
            <a:r>
              <a:rPr lang="en-US" sz="1200" dirty="0" smtClean="0">
                <a:solidFill>
                  <a:prstClr val="black"/>
                </a:solidFill>
              </a:rPr>
              <a:t>2003–2014 </a:t>
            </a:r>
            <a:r>
              <a:rPr lang="en-US" sz="1200" dirty="0">
                <a:solidFill>
                  <a:prstClr val="black"/>
                </a:solidFill>
              </a:rPr>
              <a:t>Current Population Surveys by Sherry </a:t>
            </a:r>
            <a:r>
              <a:rPr lang="en-US" sz="1200" dirty="0" err="1">
                <a:solidFill>
                  <a:prstClr val="black"/>
                </a:solidFill>
              </a:rPr>
              <a:t>Glied</a:t>
            </a:r>
            <a:r>
              <a:rPr lang="en-US" sz="1200" dirty="0">
                <a:solidFill>
                  <a:prstClr val="black"/>
                </a:solidFill>
              </a:rPr>
              <a:t> and Claudia Solis-Roman of New York University for The Commonwealth </a:t>
            </a:r>
            <a:r>
              <a:rPr lang="en-US" sz="1200" dirty="0" smtClean="0">
                <a:solidFill>
                  <a:prstClr val="black"/>
                </a:solidFill>
              </a:rPr>
              <a:t>Fund.</a:t>
            </a:r>
            <a:endParaRPr lang="en-US" sz="1200" dirty="0">
              <a:solidFill>
                <a:prstClr val="black"/>
              </a:solidFill>
            </a:endParaRPr>
          </a:p>
          <a:p>
            <a:pPr lvl="0"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</a:rPr>
              <a:t>Source</a:t>
            </a:r>
            <a:r>
              <a:rPr lang="en-US" sz="1200" dirty="0">
                <a:solidFill>
                  <a:prstClr val="black"/>
                </a:solidFill>
              </a:rPr>
              <a:t>: Medical Expenditure Panel Survey</a:t>
            </a:r>
            <a:r>
              <a:rPr lang="en-US" sz="1200" dirty="0">
                <a:solidFill>
                  <a:prstClr val="black"/>
                </a:solidFill>
                <a:cs typeface="Arial" charset="0"/>
              </a:rPr>
              <a:t>–</a:t>
            </a:r>
            <a:r>
              <a:rPr lang="en-US" sz="1200" dirty="0">
                <a:solidFill>
                  <a:prstClr val="black"/>
                </a:solidFill>
              </a:rPr>
              <a:t>Insurance Component, </a:t>
            </a:r>
            <a:r>
              <a:rPr lang="en-US" sz="1200" dirty="0" smtClean="0">
                <a:solidFill>
                  <a:prstClr val="black"/>
                </a:solidFill>
              </a:rPr>
              <a:t>2003–2013</a:t>
            </a:r>
            <a:r>
              <a:rPr lang="en-US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9184" y="1005840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libri" panose="020F0502020204030204" pitchFamily="34" charset="0"/>
              </a:rPr>
              <a:t>Percent of median income</a:t>
            </a:r>
            <a:endParaRPr lang="en-US" sz="1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8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MWF_template_5-2014_white_bg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AA3607"/>
      </a:accent1>
      <a:accent2>
        <a:srgbClr val="FF7300"/>
      </a:accent2>
      <a:accent3>
        <a:srgbClr val="7AC9EF"/>
      </a:accent3>
      <a:accent4>
        <a:srgbClr val="E6F5FC"/>
      </a:accent4>
      <a:accent5>
        <a:srgbClr val="576258"/>
      </a:accent5>
      <a:accent6>
        <a:srgbClr val="33383B"/>
      </a:accent6>
      <a:hlink>
        <a:srgbClr val="576258"/>
      </a:hlink>
      <a:folHlink>
        <a:srgbClr val="576258"/>
      </a:folHlink>
    </a:clrScheme>
    <a:fontScheme name="CMWF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CMWF_template_5-2014_white_bg</Template>
  <TotalTime>214</TotalTime>
  <Words>49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CMWF_template_5-2014_white_bg</vt:lpstr>
      <vt:lpstr>Average Health Insurance Premiums as Percent of Median Income,  2003, 2010, and 2013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 1. Estimated Source of Insurance Coverage 2014</dc:title>
  <dc:creator>Sophie Beutel</dc:creator>
  <cp:lastModifiedBy>Samantha Mackie</cp:lastModifiedBy>
  <cp:revision>111</cp:revision>
  <dcterms:created xsi:type="dcterms:W3CDTF">2014-11-21T14:27:39Z</dcterms:created>
  <dcterms:modified xsi:type="dcterms:W3CDTF">2014-12-22T19:53:37Z</dcterms:modified>
</cp:coreProperties>
</file>