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0F980C-09B1-4F45-9DD3-93B784905881}">
          <p14:sldIdLst>
            <p14:sldId id="398"/>
          </p14:sldIdLst>
        </p14:section>
        <p14:section name="CUT THESE SLIDES" id="{6BC524FB-6E56-444F-8082-467FDCF3987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504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7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E30"/>
    <a:srgbClr val="16436A"/>
    <a:srgbClr val="4480BB"/>
    <a:srgbClr val="90B3D6"/>
    <a:srgbClr val="FF8F8F"/>
    <a:srgbClr val="FF0000"/>
    <a:srgbClr val="112C80"/>
    <a:srgbClr val="1E61FF"/>
    <a:srgbClr val="1F1D80"/>
    <a:srgbClr val="051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4" autoAdjust="0"/>
    <p:restoredTop sz="92968" autoAdjust="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504"/>
        <p:guide orient="horz" pos="4296"/>
        <p:guide pos="24"/>
        <p:guide pos="2880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3"/>
          <c:y val="0.18655737718384599"/>
          <c:w val="0.88345678729860899"/>
          <c:h val="0.71451302339183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five states average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0B3D6"/>
              </a:solidFill>
              <a:ln>
                <a:solidFill>
                  <a:schemeClr val="tx1"/>
                </a:solidFill>
              </a:ln>
            </c:spPr>
          </c:dPt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396</c:v>
                </c:pt>
                <c:pt idx="1">
                  <c:v>751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606</c:v>
                </c:pt>
                <c:pt idx="1">
                  <c:v>1170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five states average</c:v>
                </c:pt>
              </c:strCache>
            </c:strRef>
          </c:tx>
          <c:spPr>
            <a:solidFill>
              <a:srgbClr val="0A1E30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821</c:v>
                </c:pt>
                <c:pt idx="1">
                  <c:v>1480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106857600"/>
        <c:axId val="106859136"/>
      </c:barChart>
      <c:catAx>
        <c:axId val="1068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6859136"/>
        <c:crosses val="autoZero"/>
        <c:auto val="1"/>
        <c:lblAlgn val="ctr"/>
        <c:lblOffset val="100"/>
        <c:noMultiLvlLbl val="0"/>
      </c:catAx>
      <c:valAx>
        <c:axId val="106859136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6857600"/>
        <c:crosses val="autoZero"/>
        <c:crossBetween val="between"/>
        <c:majorUnit val="500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8.1857730006778595E-2"/>
          <c:y val="0.156799863309423"/>
          <c:w val="0.91814226999322102"/>
          <c:h val="0.10102472752244999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03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162" indent="-285063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251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63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2450" indent="-228050" defTabSz="92803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85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46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0751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6850" indent="-228050" defTabSz="9280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8944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181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400800"/>
            <a:ext cx="6596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/>
              <a:t>Source: 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 (employee premium share for 2003 and </a:t>
            </a:r>
            <a:r>
              <a:rPr lang="en-US" sz="1200" dirty="0" smtClean="0"/>
              <a:t>2013).</a:t>
            </a:r>
            <a:endParaRPr lang="en-US" sz="1200" dirty="0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406896"/>
              </p:ext>
            </p:extLst>
          </p:nvPr>
        </p:nvGraphicFramePr>
        <p:xfrm>
          <a:off x="228600" y="1229783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0" y="91440"/>
            <a:ext cx="914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tx2"/>
                </a:solidFill>
              </a:rPr>
              <a:t>Employee </a:t>
            </a:r>
            <a:r>
              <a:rPr lang="en-US" sz="2000" b="1" dirty="0">
                <a:solidFill>
                  <a:schemeClr val="tx2"/>
                </a:solidFill>
              </a:rPr>
              <a:t>Average Annual Contribution for </a:t>
            </a:r>
            <a:r>
              <a:rPr lang="en-US" sz="2000" b="1" dirty="0" smtClean="0">
                <a:solidFill>
                  <a:schemeClr val="tx2"/>
                </a:solidFill>
              </a:rPr>
              <a:t>Single Coverage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5214" y="685800"/>
            <a:ext cx="6533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tx2"/>
                </a:solidFill>
              </a:rPr>
              <a:t>Employee contribution nearly doubled in the past decade, </a:t>
            </a:r>
          </a:p>
          <a:p>
            <a:pPr algn="ctr" eaLnBrk="1" hangingPunct="1"/>
            <a:r>
              <a:rPr lang="en-US" b="1" dirty="0">
                <a:solidFill>
                  <a:schemeClr val="tx2"/>
                </a:solidFill>
              </a:rPr>
              <a:t>increasing </a:t>
            </a:r>
            <a:r>
              <a:rPr lang="en-US" b="1" dirty="0" smtClean="0">
                <a:solidFill>
                  <a:schemeClr val="tx2"/>
                </a:solidFill>
              </a:rPr>
              <a:t>93 percent </a:t>
            </a:r>
            <a:r>
              <a:rPr lang="en-US" b="1" dirty="0">
                <a:solidFill>
                  <a:schemeClr val="tx2"/>
                </a:solidFill>
              </a:rPr>
              <a:t>from 2003 to </a:t>
            </a:r>
            <a:r>
              <a:rPr lang="en-US" b="1" dirty="0" smtClean="0">
                <a:solidFill>
                  <a:schemeClr val="tx2"/>
                </a:solidFill>
              </a:rPr>
              <a:t>2013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8600" y="1638300"/>
            <a:ext cx="5791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/>
              <a:t>Dollars per year for </a:t>
            </a:r>
            <a:r>
              <a:rPr lang="en-US" sz="1600" b="1" dirty="0" smtClean="0"/>
              <a:t>single </a:t>
            </a:r>
            <a:r>
              <a:rPr lang="en-US" sz="1600" b="1" dirty="0"/>
              <a:t>coverage paid by employees</a:t>
            </a:r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3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16561</TotalTime>
  <Words>49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Exhibits—State Trends in the Cost of Employer Health Insurance Coverage, 2003-2013</dc:title>
  <dc:creator>Schoen Radley Collins</dc:creator>
  <cp:lastModifiedBy>Samantha Mackie</cp:lastModifiedBy>
  <cp:revision>978</cp:revision>
  <cp:lastPrinted>2014-12-18T17:06:40Z</cp:lastPrinted>
  <dcterms:created xsi:type="dcterms:W3CDTF">2007-03-19T13:30:17Z</dcterms:created>
  <dcterms:modified xsi:type="dcterms:W3CDTF">2015-01-09T15:59:30Z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