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0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26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71612087809297E-2"/>
          <c:y val="3.5924010816804498E-2"/>
          <c:w val="0.93353789563778899"/>
          <c:h val="0.728907318227987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rgbClr val="044C7F"/>
              </a:solidFill>
              <a:ln w="9525">
                <a:noFill/>
              </a:ln>
              <a:effectLst/>
            </c:spPr>
          </c:marker>
          <c:cat>
            <c:strRef>
              <c:f>Sheet1!$A$2:$A$39</c:f>
              <c:strCache>
                <c:ptCount val="38"/>
                <c:pt idx="0">
                  <c:v>Iowa</c:v>
                </c:pt>
                <c:pt idx="1">
                  <c:v>Minnesota</c:v>
                </c:pt>
                <c:pt idx="2">
                  <c:v>Nebraska</c:v>
                </c:pt>
                <c:pt idx="3">
                  <c:v>Rhode Island</c:v>
                </c:pt>
                <c:pt idx="4">
                  <c:v>Tennessee</c:v>
                </c:pt>
                <c:pt idx="5">
                  <c:v>Massachusetts</c:v>
                </c:pt>
                <c:pt idx="6">
                  <c:v>Louisiana</c:v>
                </c:pt>
                <c:pt idx="7">
                  <c:v>Illinois</c:v>
                </c:pt>
                <c:pt idx="8">
                  <c:v>Maryland</c:v>
                </c:pt>
                <c:pt idx="9">
                  <c:v>Wisconsin</c:v>
                </c:pt>
                <c:pt idx="10">
                  <c:v>Alabama</c:v>
                </c:pt>
                <c:pt idx="11">
                  <c:v>Virginia</c:v>
                </c:pt>
                <c:pt idx="12">
                  <c:v>Connecticut</c:v>
                </c:pt>
                <c:pt idx="13">
                  <c:v>Delaware</c:v>
                </c:pt>
                <c:pt idx="14">
                  <c:v>Pennsylvania</c:v>
                </c:pt>
                <c:pt idx="15">
                  <c:v>Vermont</c:v>
                </c:pt>
                <c:pt idx="16">
                  <c:v>Washington</c:v>
                </c:pt>
                <c:pt idx="17">
                  <c:v>North Carolina</c:v>
                </c:pt>
                <c:pt idx="18">
                  <c:v>Michigan</c:v>
                </c:pt>
                <c:pt idx="19">
                  <c:v>New York</c:v>
                </c:pt>
                <c:pt idx="20">
                  <c:v>Arizona</c:v>
                </c:pt>
                <c:pt idx="21">
                  <c:v>New Jersey</c:v>
                </c:pt>
                <c:pt idx="22">
                  <c:v>Idaho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Utah</c:v>
                </c:pt>
                <c:pt idx="26">
                  <c:v>Montana</c:v>
                </c:pt>
                <c:pt idx="27">
                  <c:v>Ohio</c:v>
                </c:pt>
                <c:pt idx="28">
                  <c:v>Kentucky</c:v>
                </c:pt>
                <c:pt idx="29">
                  <c:v>Mississippi</c:v>
                </c:pt>
                <c:pt idx="30">
                  <c:v>South Carolina</c:v>
                </c:pt>
                <c:pt idx="31">
                  <c:v>West Virginia</c:v>
                </c:pt>
                <c:pt idx="32">
                  <c:v>Oregon</c:v>
                </c:pt>
                <c:pt idx="33">
                  <c:v>New Mexico</c:v>
                </c:pt>
                <c:pt idx="34">
                  <c:v>District of Columbia</c:v>
                </c:pt>
                <c:pt idx="35">
                  <c:v>Georgia</c:v>
                </c:pt>
                <c:pt idx="36">
                  <c:v>Nevada</c:v>
                </c:pt>
                <c:pt idx="37">
                  <c:v>Alaska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28.211906853999999</c:v>
                </c:pt>
                <c:pt idx="1">
                  <c:v>30.406120809000001</c:v>
                </c:pt>
                <c:pt idx="2">
                  <c:v>29.926995478999999</c:v>
                </c:pt>
                <c:pt idx="3">
                  <c:v>30.545578751000001</c:v>
                </c:pt>
                <c:pt idx="4">
                  <c:v>35.949195881000001</c:v>
                </c:pt>
                <c:pt idx="5">
                  <c:v>32.577908633</c:v>
                </c:pt>
                <c:pt idx="6">
                  <c:v>34.904443925999999</c:v>
                </c:pt>
                <c:pt idx="7">
                  <c:v>32.432835621000002</c:v>
                </c:pt>
                <c:pt idx="8">
                  <c:v>32.369363117000013</c:v>
                </c:pt>
                <c:pt idx="9">
                  <c:v>31.074300058999999</c:v>
                </c:pt>
                <c:pt idx="10">
                  <c:v>32.612577817000002</c:v>
                </c:pt>
                <c:pt idx="11">
                  <c:v>33.512463771</c:v>
                </c:pt>
                <c:pt idx="12">
                  <c:v>32.274186037</c:v>
                </c:pt>
                <c:pt idx="13">
                  <c:v>32.826478473000002</c:v>
                </c:pt>
                <c:pt idx="14">
                  <c:v>34.320323839000011</c:v>
                </c:pt>
                <c:pt idx="15">
                  <c:v>30.295184965000001</c:v>
                </c:pt>
                <c:pt idx="16">
                  <c:v>34.780319611000003</c:v>
                </c:pt>
                <c:pt idx="17">
                  <c:v>35.078431449</c:v>
                </c:pt>
                <c:pt idx="18">
                  <c:v>37.007856748000002</c:v>
                </c:pt>
                <c:pt idx="19">
                  <c:v>36.723389349000001</c:v>
                </c:pt>
                <c:pt idx="20">
                  <c:v>36.687113741000012</c:v>
                </c:pt>
                <c:pt idx="21">
                  <c:v>35.859012194000002</c:v>
                </c:pt>
                <c:pt idx="22">
                  <c:v>34.644874552999987</c:v>
                </c:pt>
                <c:pt idx="23">
                  <c:v>31.416436827999981</c:v>
                </c:pt>
                <c:pt idx="24">
                  <c:v>34.869768305000001</c:v>
                </c:pt>
                <c:pt idx="25">
                  <c:v>36.857018066999998</c:v>
                </c:pt>
                <c:pt idx="26">
                  <c:v>37.17514267</c:v>
                </c:pt>
                <c:pt idx="27">
                  <c:v>33.525284556999999</c:v>
                </c:pt>
                <c:pt idx="28">
                  <c:v>38.052928327000011</c:v>
                </c:pt>
                <c:pt idx="29">
                  <c:v>39.515702139000012</c:v>
                </c:pt>
                <c:pt idx="30">
                  <c:v>37.221680937999999</c:v>
                </c:pt>
                <c:pt idx="31">
                  <c:v>43.176518065000003</c:v>
                </c:pt>
                <c:pt idx="32">
                  <c:v>36.319194643000003</c:v>
                </c:pt>
                <c:pt idx="33">
                  <c:v>42.812099551999992</c:v>
                </c:pt>
                <c:pt idx="34">
                  <c:v>32.091775373000011</c:v>
                </c:pt>
                <c:pt idx="35">
                  <c:v>37.810218274</c:v>
                </c:pt>
                <c:pt idx="36">
                  <c:v>45.268309395999999</c:v>
                </c:pt>
                <c:pt idx="37">
                  <c:v>42.159084944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95F-456E-8A80-E166D325F0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total_us</c:v>
                </c:pt>
              </c:strCache>
            </c:strRef>
          </c:tx>
          <c:spPr>
            <a:ln w="12700" cap="rnd">
              <a:solidFill>
                <a:srgbClr val="044C7F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Iowa</c:v>
                </c:pt>
                <c:pt idx="1">
                  <c:v>Minnesota</c:v>
                </c:pt>
                <c:pt idx="2">
                  <c:v>Nebraska</c:v>
                </c:pt>
                <c:pt idx="3">
                  <c:v>Rhode Island</c:v>
                </c:pt>
                <c:pt idx="4">
                  <c:v>Tennessee</c:v>
                </c:pt>
                <c:pt idx="5">
                  <c:v>Massachusetts</c:v>
                </c:pt>
                <c:pt idx="6">
                  <c:v>Louisiana</c:v>
                </c:pt>
                <c:pt idx="7">
                  <c:v>Illinois</c:v>
                </c:pt>
                <c:pt idx="8">
                  <c:v>Maryland</c:v>
                </c:pt>
                <c:pt idx="9">
                  <c:v>Wisconsin</c:v>
                </c:pt>
                <c:pt idx="10">
                  <c:v>Alabama</c:v>
                </c:pt>
                <c:pt idx="11">
                  <c:v>Virginia</c:v>
                </c:pt>
                <c:pt idx="12">
                  <c:v>Connecticut</c:v>
                </c:pt>
                <c:pt idx="13">
                  <c:v>Delaware</c:v>
                </c:pt>
                <c:pt idx="14">
                  <c:v>Pennsylvania</c:v>
                </c:pt>
                <c:pt idx="15">
                  <c:v>Vermont</c:v>
                </c:pt>
                <c:pt idx="16">
                  <c:v>Washington</c:v>
                </c:pt>
                <c:pt idx="17">
                  <c:v>North Carolina</c:v>
                </c:pt>
                <c:pt idx="18">
                  <c:v>Michigan</c:v>
                </c:pt>
                <c:pt idx="19">
                  <c:v>New York</c:v>
                </c:pt>
                <c:pt idx="20">
                  <c:v>Arizona</c:v>
                </c:pt>
                <c:pt idx="21">
                  <c:v>New Jersey</c:v>
                </c:pt>
                <c:pt idx="22">
                  <c:v>Idaho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Utah</c:v>
                </c:pt>
                <c:pt idx="26">
                  <c:v>Montana</c:v>
                </c:pt>
                <c:pt idx="27">
                  <c:v>Ohio</c:v>
                </c:pt>
                <c:pt idx="28">
                  <c:v>Kentucky</c:v>
                </c:pt>
                <c:pt idx="29">
                  <c:v>Mississippi</c:v>
                </c:pt>
                <c:pt idx="30">
                  <c:v>South Carolina</c:v>
                </c:pt>
                <c:pt idx="31">
                  <c:v>West Virginia</c:v>
                </c:pt>
                <c:pt idx="32">
                  <c:v>Oregon</c:v>
                </c:pt>
                <c:pt idx="33">
                  <c:v>New Mexico</c:v>
                </c:pt>
                <c:pt idx="34">
                  <c:v>District of Columbia</c:v>
                </c:pt>
                <c:pt idx="35">
                  <c:v>Georgia</c:v>
                </c:pt>
                <c:pt idx="36">
                  <c:v>Nevada</c:v>
                </c:pt>
                <c:pt idx="37">
                  <c:v>Alaska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34.971550757999999</c:v>
                </c:pt>
                <c:pt idx="1">
                  <c:v>34.971550757999999</c:v>
                </c:pt>
                <c:pt idx="2">
                  <c:v>34.971550757999999</c:v>
                </c:pt>
                <c:pt idx="3">
                  <c:v>34.971550757999999</c:v>
                </c:pt>
                <c:pt idx="4">
                  <c:v>34.971550757999999</c:v>
                </c:pt>
                <c:pt idx="5">
                  <c:v>34.971550757999999</c:v>
                </c:pt>
                <c:pt idx="6">
                  <c:v>34.971550757999999</c:v>
                </c:pt>
                <c:pt idx="7">
                  <c:v>34.971550757999999</c:v>
                </c:pt>
                <c:pt idx="8">
                  <c:v>34.971550757999999</c:v>
                </c:pt>
                <c:pt idx="9">
                  <c:v>34.971550757999999</c:v>
                </c:pt>
                <c:pt idx="10">
                  <c:v>34.971550757999999</c:v>
                </c:pt>
                <c:pt idx="11">
                  <c:v>34.971550757999999</c:v>
                </c:pt>
                <c:pt idx="12">
                  <c:v>34.971550757999999</c:v>
                </c:pt>
                <c:pt idx="13">
                  <c:v>34.971550757999999</c:v>
                </c:pt>
                <c:pt idx="14">
                  <c:v>34.971550757999999</c:v>
                </c:pt>
                <c:pt idx="15">
                  <c:v>34.971550757999999</c:v>
                </c:pt>
                <c:pt idx="16">
                  <c:v>34.971550757999999</c:v>
                </c:pt>
                <c:pt idx="17">
                  <c:v>34.971550757999999</c:v>
                </c:pt>
                <c:pt idx="18">
                  <c:v>34.971550757999999</c:v>
                </c:pt>
                <c:pt idx="19">
                  <c:v>34.971550757999999</c:v>
                </c:pt>
                <c:pt idx="20">
                  <c:v>34.971550757999999</c:v>
                </c:pt>
                <c:pt idx="21">
                  <c:v>34.971550757999999</c:v>
                </c:pt>
                <c:pt idx="22">
                  <c:v>34.971550757999999</c:v>
                </c:pt>
                <c:pt idx="23">
                  <c:v>34.971550757999999</c:v>
                </c:pt>
                <c:pt idx="24">
                  <c:v>34.971550757999999</c:v>
                </c:pt>
                <c:pt idx="25">
                  <c:v>34.971550757999999</c:v>
                </c:pt>
                <c:pt idx="26">
                  <c:v>34.971550757999999</c:v>
                </c:pt>
                <c:pt idx="27">
                  <c:v>34.971550757999999</c:v>
                </c:pt>
                <c:pt idx="28">
                  <c:v>34.971550757999999</c:v>
                </c:pt>
                <c:pt idx="29">
                  <c:v>34.971550757999999</c:v>
                </c:pt>
                <c:pt idx="30">
                  <c:v>34.971550757999999</c:v>
                </c:pt>
                <c:pt idx="31">
                  <c:v>34.971550757999999</c:v>
                </c:pt>
                <c:pt idx="32">
                  <c:v>34.971550757999999</c:v>
                </c:pt>
                <c:pt idx="33">
                  <c:v>34.971550757999999</c:v>
                </c:pt>
                <c:pt idx="34">
                  <c:v>34.971550757999999</c:v>
                </c:pt>
                <c:pt idx="35">
                  <c:v>34.971550757999999</c:v>
                </c:pt>
                <c:pt idx="36">
                  <c:v>34.971550757999999</c:v>
                </c:pt>
                <c:pt idx="37">
                  <c:v>34.971550757999999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5F-456E-8A80-E166D325F018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High Need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Sheet1!$A$2:$A$39</c:f>
              <c:strCache>
                <c:ptCount val="38"/>
                <c:pt idx="0">
                  <c:v>Iowa</c:v>
                </c:pt>
                <c:pt idx="1">
                  <c:v>Minnesota</c:v>
                </c:pt>
                <c:pt idx="2">
                  <c:v>Nebraska</c:v>
                </c:pt>
                <c:pt idx="3">
                  <c:v>Rhode Island</c:v>
                </c:pt>
                <c:pt idx="4">
                  <c:v>Tennessee</c:v>
                </c:pt>
                <c:pt idx="5">
                  <c:v>Massachusetts</c:v>
                </c:pt>
                <c:pt idx="6">
                  <c:v>Louisiana</c:v>
                </c:pt>
                <c:pt idx="7">
                  <c:v>Illinois</c:v>
                </c:pt>
                <c:pt idx="8">
                  <c:v>Maryland</c:v>
                </c:pt>
                <c:pt idx="9">
                  <c:v>Wisconsin</c:v>
                </c:pt>
                <c:pt idx="10">
                  <c:v>Alabama</c:v>
                </c:pt>
                <c:pt idx="11">
                  <c:v>Virginia</c:v>
                </c:pt>
                <c:pt idx="12">
                  <c:v>Connecticut</c:v>
                </c:pt>
                <c:pt idx="13">
                  <c:v>Delaware</c:v>
                </c:pt>
                <c:pt idx="14">
                  <c:v>Pennsylvania</c:v>
                </c:pt>
                <c:pt idx="15">
                  <c:v>Vermont</c:v>
                </c:pt>
                <c:pt idx="16">
                  <c:v>Washington</c:v>
                </c:pt>
                <c:pt idx="17">
                  <c:v>North Carolina</c:v>
                </c:pt>
                <c:pt idx="18">
                  <c:v>Michigan</c:v>
                </c:pt>
                <c:pt idx="19">
                  <c:v>New York</c:v>
                </c:pt>
                <c:pt idx="20">
                  <c:v>Arizona</c:v>
                </c:pt>
                <c:pt idx="21">
                  <c:v>New Jersey</c:v>
                </c:pt>
                <c:pt idx="22">
                  <c:v>Idaho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Utah</c:v>
                </c:pt>
                <c:pt idx="26">
                  <c:v>Montana</c:v>
                </c:pt>
                <c:pt idx="27">
                  <c:v>Ohio</c:v>
                </c:pt>
                <c:pt idx="28">
                  <c:v>Kentucky</c:v>
                </c:pt>
                <c:pt idx="29">
                  <c:v>Mississippi</c:v>
                </c:pt>
                <c:pt idx="30">
                  <c:v>South Carolina</c:v>
                </c:pt>
                <c:pt idx="31">
                  <c:v>West Virginia</c:v>
                </c:pt>
                <c:pt idx="32">
                  <c:v>Oregon</c:v>
                </c:pt>
                <c:pt idx="33">
                  <c:v>New Mexico</c:v>
                </c:pt>
                <c:pt idx="34">
                  <c:v>District of Columbia</c:v>
                </c:pt>
                <c:pt idx="35">
                  <c:v>Georgia</c:v>
                </c:pt>
                <c:pt idx="36">
                  <c:v>Nevada</c:v>
                </c:pt>
                <c:pt idx="37">
                  <c:v>Alaska</c:v>
                </c:pt>
              </c:strCache>
            </c:strRef>
          </c:cat>
          <c:val>
            <c:numRef>
              <c:f>Sheet1!$F$2:$F$39</c:f>
              <c:numCache>
                <c:formatCode>General</c:formatCode>
                <c:ptCount val="38"/>
                <c:pt idx="0">
                  <c:v>32.884215523000002</c:v>
                </c:pt>
                <c:pt idx="1">
                  <c:v>36.360153615999998</c:v>
                </c:pt>
                <c:pt idx="2">
                  <c:v>37.418758311000012</c:v>
                </c:pt>
                <c:pt idx="3">
                  <c:v>38.373294719</c:v>
                </c:pt>
                <c:pt idx="4">
                  <c:v>38.462225859</c:v>
                </c:pt>
                <c:pt idx="5">
                  <c:v>38.692616076</c:v>
                </c:pt>
                <c:pt idx="6">
                  <c:v>39.194202589</c:v>
                </c:pt>
                <c:pt idx="7">
                  <c:v>39.666563918000001</c:v>
                </c:pt>
                <c:pt idx="8">
                  <c:v>39.749283742000003</c:v>
                </c:pt>
                <c:pt idx="9">
                  <c:v>40.325474939999999</c:v>
                </c:pt>
                <c:pt idx="10">
                  <c:v>40.689153261999998</c:v>
                </c:pt>
                <c:pt idx="11">
                  <c:v>41.124144061000003</c:v>
                </c:pt>
                <c:pt idx="12">
                  <c:v>41.229888293000002</c:v>
                </c:pt>
                <c:pt idx="13">
                  <c:v>41.494155331000002</c:v>
                </c:pt>
                <c:pt idx="14">
                  <c:v>41.771240845000001</c:v>
                </c:pt>
                <c:pt idx="15">
                  <c:v>42.070167301000012</c:v>
                </c:pt>
                <c:pt idx="16">
                  <c:v>42.191121033999998</c:v>
                </c:pt>
                <c:pt idx="17">
                  <c:v>42.548640641000013</c:v>
                </c:pt>
                <c:pt idx="18">
                  <c:v>42.866351711999997</c:v>
                </c:pt>
                <c:pt idx="19">
                  <c:v>43.05057102</c:v>
                </c:pt>
                <c:pt idx="20">
                  <c:v>43.375196245000012</c:v>
                </c:pt>
                <c:pt idx="21">
                  <c:v>43.793236890000003</c:v>
                </c:pt>
                <c:pt idx="22">
                  <c:v>43.899187343000001</c:v>
                </c:pt>
                <c:pt idx="23">
                  <c:v>43.932284625999998</c:v>
                </c:pt>
                <c:pt idx="24">
                  <c:v>43.963836795000013</c:v>
                </c:pt>
                <c:pt idx="25">
                  <c:v>44.131317879000001</c:v>
                </c:pt>
                <c:pt idx="26">
                  <c:v>44.139150185000013</c:v>
                </c:pt>
                <c:pt idx="27">
                  <c:v>45.153378679000006</c:v>
                </c:pt>
                <c:pt idx="28">
                  <c:v>46.233540978000001</c:v>
                </c:pt>
                <c:pt idx="29">
                  <c:v>46.383729784000003</c:v>
                </c:pt>
                <c:pt idx="30">
                  <c:v>46.574084196999998</c:v>
                </c:pt>
                <c:pt idx="31">
                  <c:v>46.865310859000012</c:v>
                </c:pt>
                <c:pt idx="32">
                  <c:v>48.426710765000003</c:v>
                </c:pt>
                <c:pt idx="33">
                  <c:v>49.178241552000003</c:v>
                </c:pt>
                <c:pt idx="34">
                  <c:v>49.287660303000003</c:v>
                </c:pt>
                <c:pt idx="35">
                  <c:v>49.453111088999997</c:v>
                </c:pt>
                <c:pt idx="36">
                  <c:v>51.80429161699999</c:v>
                </c:pt>
                <c:pt idx="37">
                  <c:v>56.038165937000002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95F-456E-8A80-E166D325F018}"/>
            </c:ext>
          </c:extLst>
        </c:ser>
        <c:ser>
          <c:idx val="5"/>
          <c:order val="3"/>
          <c:tx>
            <c:strRef>
              <c:f>Sheet1!$G$1</c:f>
              <c:strCache>
                <c:ptCount val="1"/>
                <c:pt idx="0">
                  <c:v>HN_us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Iowa</c:v>
                </c:pt>
                <c:pt idx="1">
                  <c:v>Minnesota</c:v>
                </c:pt>
                <c:pt idx="2">
                  <c:v>Nebraska</c:v>
                </c:pt>
                <c:pt idx="3">
                  <c:v>Rhode Island</c:v>
                </c:pt>
                <c:pt idx="4">
                  <c:v>Tennessee</c:v>
                </c:pt>
                <c:pt idx="5">
                  <c:v>Massachusetts</c:v>
                </c:pt>
                <c:pt idx="6">
                  <c:v>Louisiana</c:v>
                </c:pt>
                <c:pt idx="7">
                  <c:v>Illinois</c:v>
                </c:pt>
                <c:pt idx="8">
                  <c:v>Maryland</c:v>
                </c:pt>
                <c:pt idx="9">
                  <c:v>Wisconsin</c:v>
                </c:pt>
                <c:pt idx="10">
                  <c:v>Alabama</c:v>
                </c:pt>
                <c:pt idx="11">
                  <c:v>Virginia</c:v>
                </c:pt>
                <c:pt idx="12">
                  <c:v>Connecticut</c:v>
                </c:pt>
                <c:pt idx="13">
                  <c:v>Delaware</c:v>
                </c:pt>
                <c:pt idx="14">
                  <c:v>Pennsylvania</c:v>
                </c:pt>
                <c:pt idx="15">
                  <c:v>Vermont</c:v>
                </c:pt>
                <c:pt idx="16">
                  <c:v>Washington</c:v>
                </c:pt>
                <c:pt idx="17">
                  <c:v>North Carolina</c:v>
                </c:pt>
                <c:pt idx="18">
                  <c:v>Michigan</c:v>
                </c:pt>
                <c:pt idx="19">
                  <c:v>New York</c:v>
                </c:pt>
                <c:pt idx="20">
                  <c:v>Arizona</c:v>
                </c:pt>
                <c:pt idx="21">
                  <c:v>New Jersey</c:v>
                </c:pt>
                <c:pt idx="22">
                  <c:v>Idaho</c:v>
                </c:pt>
                <c:pt idx="23">
                  <c:v>New Hampshire</c:v>
                </c:pt>
                <c:pt idx="24">
                  <c:v>North Dakota</c:v>
                </c:pt>
                <c:pt idx="25">
                  <c:v>Utah</c:v>
                </c:pt>
                <c:pt idx="26">
                  <c:v>Montana</c:v>
                </c:pt>
                <c:pt idx="27">
                  <c:v>Ohio</c:v>
                </c:pt>
                <c:pt idx="28">
                  <c:v>Kentucky</c:v>
                </c:pt>
                <c:pt idx="29">
                  <c:v>Mississippi</c:v>
                </c:pt>
                <c:pt idx="30">
                  <c:v>South Carolina</c:v>
                </c:pt>
                <c:pt idx="31">
                  <c:v>West Virginia</c:v>
                </c:pt>
                <c:pt idx="32">
                  <c:v>Oregon</c:v>
                </c:pt>
                <c:pt idx="33">
                  <c:v>New Mexico</c:v>
                </c:pt>
                <c:pt idx="34">
                  <c:v>District of Columbia</c:v>
                </c:pt>
                <c:pt idx="35">
                  <c:v>Georgia</c:v>
                </c:pt>
                <c:pt idx="36">
                  <c:v>Nevada</c:v>
                </c:pt>
                <c:pt idx="37">
                  <c:v>Alaska</c:v>
                </c:pt>
              </c:strCache>
            </c:strRef>
          </c:cat>
          <c:val>
            <c:numRef>
              <c:f>Sheet1!$G$2:$G$39</c:f>
              <c:numCache>
                <c:formatCode>General</c:formatCode>
                <c:ptCount val="38"/>
                <c:pt idx="0">
                  <c:v>42.785833695000001</c:v>
                </c:pt>
                <c:pt idx="1">
                  <c:v>42.785833695000001</c:v>
                </c:pt>
                <c:pt idx="2">
                  <c:v>42.785833695000001</c:v>
                </c:pt>
                <c:pt idx="3">
                  <c:v>42.785833695000001</c:v>
                </c:pt>
                <c:pt idx="4">
                  <c:v>42.785833695000001</c:v>
                </c:pt>
                <c:pt idx="5">
                  <c:v>42.785833695000001</c:v>
                </c:pt>
                <c:pt idx="6">
                  <c:v>42.785833695000001</c:v>
                </c:pt>
                <c:pt idx="7">
                  <c:v>42.785833695000001</c:v>
                </c:pt>
                <c:pt idx="8">
                  <c:v>42.785833695000001</c:v>
                </c:pt>
                <c:pt idx="9">
                  <c:v>42.785833695000001</c:v>
                </c:pt>
                <c:pt idx="10">
                  <c:v>42.785833695000001</c:v>
                </c:pt>
                <c:pt idx="11">
                  <c:v>42.785833695000001</c:v>
                </c:pt>
                <c:pt idx="12">
                  <c:v>42.785833695000001</c:v>
                </c:pt>
                <c:pt idx="13">
                  <c:v>42.785833695000001</c:v>
                </c:pt>
                <c:pt idx="14">
                  <c:v>42.785833695000001</c:v>
                </c:pt>
                <c:pt idx="15">
                  <c:v>42.785833695000001</c:v>
                </c:pt>
                <c:pt idx="16">
                  <c:v>42.785833695000001</c:v>
                </c:pt>
                <c:pt idx="17">
                  <c:v>42.785833695000001</c:v>
                </c:pt>
                <c:pt idx="18">
                  <c:v>42.785833695000001</c:v>
                </c:pt>
                <c:pt idx="19">
                  <c:v>42.785833695000001</c:v>
                </c:pt>
                <c:pt idx="20">
                  <c:v>42.785833695000001</c:v>
                </c:pt>
                <c:pt idx="21">
                  <c:v>42.785833695000001</c:v>
                </c:pt>
                <c:pt idx="22">
                  <c:v>42.785833695000001</c:v>
                </c:pt>
                <c:pt idx="23">
                  <c:v>42.785833695000001</c:v>
                </c:pt>
                <c:pt idx="24">
                  <c:v>42.785833695000001</c:v>
                </c:pt>
                <c:pt idx="25">
                  <c:v>42.785833695000001</c:v>
                </c:pt>
                <c:pt idx="26">
                  <c:v>42.785833695000001</c:v>
                </c:pt>
                <c:pt idx="27">
                  <c:v>42.785833695000001</c:v>
                </c:pt>
                <c:pt idx="28">
                  <c:v>42.785833695000001</c:v>
                </c:pt>
                <c:pt idx="29">
                  <c:v>42.785833695000001</c:v>
                </c:pt>
                <c:pt idx="30">
                  <c:v>42.785833695000001</c:v>
                </c:pt>
                <c:pt idx="31">
                  <c:v>42.785833695000001</c:v>
                </c:pt>
                <c:pt idx="32">
                  <c:v>42.785833695000001</c:v>
                </c:pt>
                <c:pt idx="33">
                  <c:v>42.785833695000001</c:v>
                </c:pt>
                <c:pt idx="34">
                  <c:v>42.785833695000001</c:v>
                </c:pt>
                <c:pt idx="35">
                  <c:v>42.785833695000001</c:v>
                </c:pt>
                <c:pt idx="36">
                  <c:v>42.785833695000001</c:v>
                </c:pt>
                <c:pt idx="37">
                  <c:v>42.785833695000001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95F-456E-8A80-E166D325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dropLines>
        <c:marker val="1"/>
        <c:smooth val="0"/>
        <c:axId val="344425776"/>
        <c:axId val="344425384"/>
      </c:lineChart>
      <c:catAx>
        <c:axId val="34442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5384"/>
        <c:crosses val="autoZero"/>
        <c:auto val="1"/>
        <c:lblAlgn val="ctr"/>
        <c:lblOffset val="100"/>
        <c:tickMarkSkip val="1"/>
        <c:noMultiLvlLbl val="0"/>
      </c:catAx>
      <c:valAx>
        <c:axId val="344425384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57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44C7F"/>
            </a:solidFill>
            <a:ln>
              <a:solidFill>
                <a:srgbClr val="044C7F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Ages 18–49</c:v>
                </c:pt>
                <c:pt idx="1">
                  <c:v>Ages 50–64</c:v>
                </c:pt>
                <c:pt idx="2">
                  <c:v>Age 65+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40.734000000000002</c:v>
                </c:pt>
                <c:pt idx="1">
                  <c:v>32.915999999999997</c:v>
                </c:pt>
                <c:pt idx="2">
                  <c:v>23.21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B3-41C1-9BA1-5EF1B31ED25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High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Ages 18–49</c:v>
                </c:pt>
                <c:pt idx="1">
                  <c:v>Ages 50–64</c:v>
                </c:pt>
                <c:pt idx="2">
                  <c:v>Age 65+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56.040999999999997</c:v>
                </c:pt>
                <c:pt idx="1">
                  <c:v>45.197000000000003</c:v>
                </c:pt>
                <c:pt idx="2">
                  <c:v>32.351999999999997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B3-41C1-9BA1-5EF1B31ED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4324720"/>
        <c:axId val="394323544"/>
      </c:barChart>
      <c:catAx>
        <c:axId val="39432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323544"/>
        <c:crosses val="autoZero"/>
        <c:auto val="1"/>
        <c:lblAlgn val="ctr"/>
        <c:lblOffset val="100"/>
        <c:noMultiLvlLbl val="0"/>
      </c:catAx>
      <c:valAx>
        <c:axId val="394323544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432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7" y="6404924"/>
            <a:ext cx="6260656" cy="37244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D.</a:t>
            </a:r>
            <a:r>
              <a:rPr lang="en-US" sz="900" baseline="0" dirty="0" smtClean="0"/>
              <a:t> Radley, S. L. Hayes, and D. McCarthy, </a:t>
            </a:r>
            <a:r>
              <a:rPr lang="en-US" sz="900" i="1" dirty="0" smtClean="0"/>
              <a:t>Assessing  State Variation in High-Need Adult Populations and Their Care Experiences,</a:t>
            </a:r>
            <a:r>
              <a:rPr lang="en-US" sz="900" dirty="0" smtClean="0"/>
              <a:t> The Commonwealth Fund, August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8A4C55-945E-4969-9ABB-D30C90ACE16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D3A73-8344-43C8-99D1-B403254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37987A-A3A6-47CB-8302-1C92D8062C2B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1500" y="4763"/>
            <a:ext cx="939800" cy="365125"/>
          </a:xfrm>
          <a:prstGeom prst="rect">
            <a:avLst/>
          </a:prstGeom>
        </p:spPr>
        <p:txBody>
          <a:bodyPr/>
          <a:lstStyle/>
          <a:p>
            <a:fld id="{D932AFB1-2C2B-4261-89F2-C55CDC27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  <p:sldLayoutId id="2147483735" r:id="rId4"/>
    <p:sldLayoutId id="2147483736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562956"/>
          </a:xfrm>
        </p:spPr>
        <p:txBody>
          <a:bodyPr/>
          <a:lstStyle/>
          <a:p>
            <a:pPr lvl="0"/>
            <a:r>
              <a:rPr lang="en-US" dirty="0" smtClean="0"/>
              <a:t>High-Need Adults Less Satisfied with Care Than Are Other Adults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08155756"/>
              </p:ext>
            </p:extLst>
          </p:nvPr>
        </p:nvGraphicFramePr>
        <p:xfrm>
          <a:off x="71438" y="1274893"/>
          <a:ext cx="6264437" cy="437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States are arranged in rank order based on the state average for variable of interest (best to worst performing) for the high-need population. Data not available for Arkansas, California, Colorado, Florida, Hawaii, Indiana, Kansas, Maine, Missouri, Oklahoma, South Dakota, Texas, and Wyoming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Data: 2014 Behavioral Risk Factor Surveillance System (BRFSS) representing U.S. civilian, </a:t>
            </a:r>
            <a:r>
              <a:rPr lang="en-US" dirty="0" smtClean="0"/>
              <a:t>noninstitutionalized </a:t>
            </a:r>
            <a:r>
              <a:rPr lang="en-US" dirty="0"/>
              <a:t>adults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842028886"/>
              </p:ext>
            </p:extLst>
          </p:nvPr>
        </p:nvGraphicFramePr>
        <p:xfrm>
          <a:off x="6356708" y="1292772"/>
          <a:ext cx="2808312" cy="369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823322"/>
            <a:ext cx="293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Percent of adults only </a:t>
            </a:r>
            <a:r>
              <a:rPr lang="en-US" sz="1200" smtClean="0"/>
              <a:t>somewhat satisfied or </a:t>
            </a:r>
            <a:br>
              <a:rPr lang="en-US" sz="1200" smtClean="0"/>
            </a:br>
            <a:r>
              <a:rPr lang="en-US" sz="1200" smtClean="0"/>
              <a:t>not </a:t>
            </a:r>
            <a:r>
              <a:rPr lang="en-US" sz="1200" dirty="0" smtClean="0"/>
              <a:t>satisfied with the care they received</a:t>
            </a:r>
            <a:endParaRPr lang="en-US" sz="1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021014" y="825250"/>
            <a:ext cx="4934979" cy="523536"/>
            <a:chOff x="933753" y="1074448"/>
            <a:chExt cx="4934979" cy="523536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933753" y="1152913"/>
              <a:ext cx="139700" cy="1371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61176" y="1320985"/>
              <a:ext cx="377733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 </a:t>
              </a:r>
              <a:r>
                <a:rPr lang="en-US" sz="1200" dirty="0" smtClean="0">
                  <a:latin typeface="Calibri" panose="020F0502020204030204"/>
                </a:rPr>
                <a:t>adults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2014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1176" y="1074448"/>
              <a:ext cx="4807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High-need adults (2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r>
                <a:rPr kumimoji="0" lang="en-US" sz="12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chronic conditions with </a:t>
              </a:r>
              <a:r>
                <a:rPr kumimoji="0" lang="en-US" sz="12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 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functional </a:t>
              </a:r>
              <a:r>
                <a:rPr lang="en-US" sz="1200" dirty="0">
                  <a:latin typeface="Calibri" panose="020F0502020204030204"/>
                </a:rPr>
                <a:t>l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imitation), 2014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935023" y="1388261"/>
              <a:ext cx="137160" cy="137160"/>
            </a:xfrm>
            <a:prstGeom prst="ellipse">
              <a:avLst/>
            </a:prstGeom>
            <a:solidFill>
              <a:srgbClr val="044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210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159415</TotalTime>
  <Words>113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High-Need Adults Less Satisfied with Care Than Are Other Adults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1910</cp:revision>
  <cp:lastPrinted>2017-07-31T20:10:28Z</cp:lastPrinted>
  <dcterms:created xsi:type="dcterms:W3CDTF">2014-10-08T23:03:32Z</dcterms:created>
  <dcterms:modified xsi:type="dcterms:W3CDTF">2017-08-08T15:22:03Z</dcterms:modified>
</cp:coreProperties>
</file>