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59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100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456109652959999E-2"/>
          <c:y val="3.8604305864884898E-2"/>
          <c:w val="0.95507828188143096"/>
          <c:h val="0.667127765881158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Hawaii*</c:v>
                </c:pt>
                <c:pt idx="2">
                  <c:v>Vermont*</c:v>
                </c:pt>
                <c:pt idx="3">
                  <c:v>District of Columbia</c:v>
                </c:pt>
                <c:pt idx="4">
                  <c:v>Rhode Island*</c:v>
                </c:pt>
                <c:pt idx="5">
                  <c:v>Iowa*</c:v>
                </c:pt>
                <c:pt idx="6">
                  <c:v>Minnesota*</c:v>
                </c:pt>
                <c:pt idx="7">
                  <c:v>Kentucky*</c:v>
                </c:pt>
                <c:pt idx="8">
                  <c:v>Connecticut*</c:v>
                </c:pt>
                <c:pt idx="9">
                  <c:v>Wisconsin*</c:v>
                </c:pt>
                <c:pt idx="10">
                  <c:v>West Virginia*</c:v>
                </c:pt>
                <c:pt idx="11">
                  <c:v>Michigan*</c:v>
                </c:pt>
                <c:pt idx="12">
                  <c:v>Ohio*</c:v>
                </c:pt>
                <c:pt idx="13">
                  <c:v>Delaware*</c:v>
                </c:pt>
                <c:pt idx="14">
                  <c:v>Maryland*</c:v>
                </c:pt>
                <c:pt idx="15">
                  <c:v>Pennsylvania*</c:v>
                </c:pt>
                <c:pt idx="16">
                  <c:v>Oregon*</c:v>
                </c:pt>
                <c:pt idx="17">
                  <c:v>Washington*</c:v>
                </c:pt>
                <c:pt idx="18">
                  <c:v>Illinois*</c:v>
                </c:pt>
                <c:pt idx="19">
                  <c:v>New Hampshire*</c:v>
                </c:pt>
                <c:pt idx="20">
                  <c:v>New York*</c:v>
                </c:pt>
                <c:pt idx="21">
                  <c:v>North Dakota*</c:v>
                </c:pt>
                <c:pt idx="22">
                  <c:v>California*</c:v>
                </c:pt>
                <c:pt idx="23">
                  <c:v>Colorado*</c:v>
                </c:pt>
                <c:pt idx="24">
                  <c:v>Indiana*</c:v>
                </c:pt>
                <c:pt idx="25">
                  <c:v>New Jersey*</c:v>
                </c:pt>
                <c:pt idx="26">
                  <c:v>Maine*</c:v>
                </c:pt>
                <c:pt idx="27">
                  <c:v>Arkansas*</c:v>
                </c:pt>
                <c:pt idx="28">
                  <c:v>Montana*</c:v>
                </c:pt>
                <c:pt idx="29">
                  <c:v>Kansas*</c:v>
                </c:pt>
                <c:pt idx="30">
                  <c:v>Utah*</c:v>
                </c:pt>
                <c:pt idx="31">
                  <c:v>South Dakota*</c:v>
                </c:pt>
                <c:pt idx="32">
                  <c:v>Virginia*</c:v>
                </c:pt>
                <c:pt idx="33">
                  <c:v>Nebraska</c:v>
                </c:pt>
                <c:pt idx="34">
                  <c:v>New Mexico*</c:v>
                </c:pt>
                <c:pt idx="35">
                  <c:v>Missouri*</c:v>
                </c:pt>
                <c:pt idx="36">
                  <c:v>Arizona*</c:v>
                </c:pt>
                <c:pt idx="37">
                  <c:v>Alabama*</c:v>
                </c:pt>
                <c:pt idx="38">
                  <c:v>Tennessee*</c:v>
                </c:pt>
                <c:pt idx="39">
                  <c:v>Nevada*</c:v>
                </c:pt>
                <c:pt idx="40">
                  <c:v>Louisiana*</c:v>
                </c:pt>
                <c:pt idx="41">
                  <c:v>Idaho*</c:v>
                </c:pt>
                <c:pt idx="42">
                  <c:v>North Carolina*</c:v>
                </c:pt>
                <c:pt idx="43">
                  <c:v>South Carolina*</c:v>
                </c:pt>
                <c:pt idx="44">
                  <c:v>Wyoming</c:v>
                </c:pt>
                <c:pt idx="45">
                  <c:v>Florida*</c:v>
                </c:pt>
                <c:pt idx="46">
                  <c:v>Georgia*</c:v>
                </c:pt>
                <c:pt idx="47">
                  <c:v>Mississippi*</c:v>
                </c:pt>
                <c:pt idx="48">
                  <c:v>Alaska*</c:v>
                </c:pt>
                <c:pt idx="49">
                  <c:v>Oklahoma*</c:v>
                </c:pt>
                <c:pt idx="50">
                  <c:v>Texas*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5</c:v>
                </c:pt>
                <c:pt idx="1">
                  <c:v>10</c:v>
                </c:pt>
                <c:pt idx="2">
                  <c:v>10</c:v>
                </c:pt>
                <c:pt idx="3">
                  <c:v>8</c:v>
                </c:pt>
                <c:pt idx="4">
                  <c:v>17</c:v>
                </c:pt>
                <c:pt idx="5">
                  <c:v>12</c:v>
                </c:pt>
                <c:pt idx="6">
                  <c:v>11</c:v>
                </c:pt>
                <c:pt idx="7">
                  <c:v>21</c:v>
                </c:pt>
                <c:pt idx="8">
                  <c:v>13</c:v>
                </c:pt>
                <c:pt idx="9">
                  <c:v>13</c:v>
                </c:pt>
                <c:pt idx="10">
                  <c:v>20</c:v>
                </c:pt>
                <c:pt idx="11">
                  <c:v>16</c:v>
                </c:pt>
                <c:pt idx="12">
                  <c:v>16</c:v>
                </c:pt>
                <c:pt idx="13">
                  <c:v>14</c:v>
                </c:pt>
                <c:pt idx="14">
                  <c:v>14</c:v>
                </c:pt>
                <c:pt idx="15">
                  <c:v>14</c:v>
                </c:pt>
                <c:pt idx="16">
                  <c:v>21</c:v>
                </c:pt>
                <c:pt idx="17">
                  <c:v>20</c:v>
                </c:pt>
                <c:pt idx="18">
                  <c:v>18</c:v>
                </c:pt>
                <c:pt idx="19">
                  <c:v>16</c:v>
                </c:pt>
                <c:pt idx="20">
                  <c:v>15</c:v>
                </c:pt>
                <c:pt idx="21">
                  <c:v>14</c:v>
                </c:pt>
                <c:pt idx="22">
                  <c:v>24</c:v>
                </c:pt>
                <c:pt idx="23">
                  <c:v>19</c:v>
                </c:pt>
                <c:pt idx="24">
                  <c:v>19</c:v>
                </c:pt>
                <c:pt idx="25">
                  <c:v>19</c:v>
                </c:pt>
                <c:pt idx="26">
                  <c:v>16</c:v>
                </c:pt>
                <c:pt idx="27">
                  <c:v>24</c:v>
                </c:pt>
                <c:pt idx="28">
                  <c:v>23</c:v>
                </c:pt>
                <c:pt idx="29">
                  <c:v>18</c:v>
                </c:pt>
                <c:pt idx="30">
                  <c:v>18</c:v>
                </c:pt>
                <c:pt idx="31">
                  <c:v>17</c:v>
                </c:pt>
                <c:pt idx="32">
                  <c:v>17</c:v>
                </c:pt>
                <c:pt idx="33">
                  <c:v>15</c:v>
                </c:pt>
                <c:pt idx="34">
                  <c:v>28</c:v>
                </c:pt>
                <c:pt idx="35">
                  <c:v>18</c:v>
                </c:pt>
                <c:pt idx="36">
                  <c:v>24</c:v>
                </c:pt>
                <c:pt idx="37">
                  <c:v>20</c:v>
                </c:pt>
                <c:pt idx="38">
                  <c:v>20</c:v>
                </c:pt>
                <c:pt idx="39">
                  <c:v>27</c:v>
                </c:pt>
                <c:pt idx="40">
                  <c:v>25</c:v>
                </c:pt>
                <c:pt idx="41">
                  <c:v>23</c:v>
                </c:pt>
                <c:pt idx="42">
                  <c:v>23</c:v>
                </c:pt>
                <c:pt idx="43">
                  <c:v>23</c:v>
                </c:pt>
                <c:pt idx="44">
                  <c:v>18</c:v>
                </c:pt>
                <c:pt idx="45">
                  <c:v>29</c:v>
                </c:pt>
                <c:pt idx="46">
                  <c:v>26</c:v>
                </c:pt>
                <c:pt idx="47">
                  <c:v>25</c:v>
                </c:pt>
                <c:pt idx="48">
                  <c:v>24</c:v>
                </c:pt>
                <c:pt idx="49">
                  <c:v>25</c:v>
                </c:pt>
                <c:pt idx="50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B0-4717-BD72-2A8036A828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1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Hawaii*</c:v>
                </c:pt>
                <c:pt idx="2">
                  <c:v>Vermont*</c:v>
                </c:pt>
                <c:pt idx="3">
                  <c:v>District of Columbia</c:v>
                </c:pt>
                <c:pt idx="4">
                  <c:v>Rhode Island*</c:v>
                </c:pt>
                <c:pt idx="5">
                  <c:v>Iowa*</c:v>
                </c:pt>
                <c:pt idx="6">
                  <c:v>Minnesota*</c:v>
                </c:pt>
                <c:pt idx="7">
                  <c:v>Kentucky*</c:v>
                </c:pt>
                <c:pt idx="8">
                  <c:v>Connecticut*</c:v>
                </c:pt>
                <c:pt idx="9">
                  <c:v>Wisconsin*</c:v>
                </c:pt>
                <c:pt idx="10">
                  <c:v>West Virginia*</c:v>
                </c:pt>
                <c:pt idx="11">
                  <c:v>Michigan*</c:v>
                </c:pt>
                <c:pt idx="12">
                  <c:v>Ohio*</c:v>
                </c:pt>
                <c:pt idx="13">
                  <c:v>Delaware*</c:v>
                </c:pt>
                <c:pt idx="14">
                  <c:v>Maryland*</c:v>
                </c:pt>
                <c:pt idx="15">
                  <c:v>Pennsylvania*</c:v>
                </c:pt>
                <c:pt idx="16">
                  <c:v>Oregon*</c:v>
                </c:pt>
                <c:pt idx="17">
                  <c:v>Washington*</c:v>
                </c:pt>
                <c:pt idx="18">
                  <c:v>Illinois*</c:v>
                </c:pt>
                <c:pt idx="19">
                  <c:v>New Hampshire*</c:v>
                </c:pt>
                <c:pt idx="20">
                  <c:v>New York*</c:v>
                </c:pt>
                <c:pt idx="21">
                  <c:v>North Dakota*</c:v>
                </c:pt>
                <c:pt idx="22">
                  <c:v>California*</c:v>
                </c:pt>
                <c:pt idx="23">
                  <c:v>Colorado*</c:v>
                </c:pt>
                <c:pt idx="24">
                  <c:v>Indiana*</c:v>
                </c:pt>
                <c:pt idx="25">
                  <c:v>New Jersey*</c:v>
                </c:pt>
                <c:pt idx="26">
                  <c:v>Maine*</c:v>
                </c:pt>
                <c:pt idx="27">
                  <c:v>Arkansas*</c:v>
                </c:pt>
                <c:pt idx="28">
                  <c:v>Montana*</c:v>
                </c:pt>
                <c:pt idx="29">
                  <c:v>Kansas*</c:v>
                </c:pt>
                <c:pt idx="30">
                  <c:v>Utah*</c:v>
                </c:pt>
                <c:pt idx="31">
                  <c:v>South Dakota*</c:v>
                </c:pt>
                <c:pt idx="32">
                  <c:v>Virginia*</c:v>
                </c:pt>
                <c:pt idx="33">
                  <c:v>Nebraska</c:v>
                </c:pt>
                <c:pt idx="34">
                  <c:v>New Mexico*</c:v>
                </c:pt>
                <c:pt idx="35">
                  <c:v>Missouri*</c:v>
                </c:pt>
                <c:pt idx="36">
                  <c:v>Arizona*</c:v>
                </c:pt>
                <c:pt idx="37">
                  <c:v>Alabama*</c:v>
                </c:pt>
                <c:pt idx="38">
                  <c:v>Tennessee*</c:v>
                </c:pt>
                <c:pt idx="39">
                  <c:v>Nevada*</c:v>
                </c:pt>
                <c:pt idx="40">
                  <c:v>Louisiana*</c:v>
                </c:pt>
                <c:pt idx="41">
                  <c:v>Idaho*</c:v>
                </c:pt>
                <c:pt idx="42">
                  <c:v>North Carolina*</c:v>
                </c:pt>
                <c:pt idx="43">
                  <c:v>South Carolina*</c:v>
                </c:pt>
                <c:pt idx="44">
                  <c:v>Wyoming</c:v>
                </c:pt>
                <c:pt idx="45">
                  <c:v>Florida*</c:v>
                </c:pt>
                <c:pt idx="46">
                  <c:v>Georgia*</c:v>
                </c:pt>
                <c:pt idx="47">
                  <c:v>Mississippi*</c:v>
                </c:pt>
                <c:pt idx="48">
                  <c:v>Alaska*</c:v>
                </c:pt>
                <c:pt idx="49">
                  <c:v>Oklahoma*</c:v>
                </c:pt>
                <c:pt idx="50">
                  <c:v>Texas*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10</c:v>
                </c:pt>
                <c:pt idx="23">
                  <c:v>10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13</c:v>
                </c:pt>
                <c:pt idx="35">
                  <c:v>13</c:v>
                </c:pt>
                <c:pt idx="36">
                  <c:v>14</c:v>
                </c:pt>
                <c:pt idx="37">
                  <c:v>14</c:v>
                </c:pt>
                <c:pt idx="38">
                  <c:v>14</c:v>
                </c:pt>
                <c:pt idx="39">
                  <c:v>15</c:v>
                </c:pt>
                <c:pt idx="40">
                  <c:v>15</c:v>
                </c:pt>
                <c:pt idx="41">
                  <c:v>15</c:v>
                </c:pt>
                <c:pt idx="42">
                  <c:v>15</c:v>
                </c:pt>
                <c:pt idx="43">
                  <c:v>15</c:v>
                </c:pt>
                <c:pt idx="44">
                  <c:v>15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20</c:v>
                </c:pt>
                <c:pt idx="50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15B0-4717-BD72-2A8036A828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>
              <a:noFill/>
            </a:ln>
          </c:spP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Hawaii*</c:v>
                </c:pt>
                <c:pt idx="2">
                  <c:v>Vermont*</c:v>
                </c:pt>
                <c:pt idx="3">
                  <c:v>District of Columbia</c:v>
                </c:pt>
                <c:pt idx="4">
                  <c:v>Rhode Island*</c:v>
                </c:pt>
                <c:pt idx="5">
                  <c:v>Iowa*</c:v>
                </c:pt>
                <c:pt idx="6">
                  <c:v>Minnesota*</c:v>
                </c:pt>
                <c:pt idx="7">
                  <c:v>Kentucky*</c:v>
                </c:pt>
                <c:pt idx="8">
                  <c:v>Connecticut*</c:v>
                </c:pt>
                <c:pt idx="9">
                  <c:v>Wisconsin*</c:v>
                </c:pt>
                <c:pt idx="10">
                  <c:v>West Virginia*</c:v>
                </c:pt>
                <c:pt idx="11">
                  <c:v>Michigan*</c:v>
                </c:pt>
                <c:pt idx="12">
                  <c:v>Ohio*</c:v>
                </c:pt>
                <c:pt idx="13">
                  <c:v>Delaware*</c:v>
                </c:pt>
                <c:pt idx="14">
                  <c:v>Maryland*</c:v>
                </c:pt>
                <c:pt idx="15">
                  <c:v>Pennsylvania*</c:v>
                </c:pt>
                <c:pt idx="16">
                  <c:v>Oregon*</c:v>
                </c:pt>
                <c:pt idx="17">
                  <c:v>Washington*</c:v>
                </c:pt>
                <c:pt idx="18">
                  <c:v>Illinois*</c:v>
                </c:pt>
                <c:pt idx="19">
                  <c:v>New Hampshire*</c:v>
                </c:pt>
                <c:pt idx="20">
                  <c:v>New York*</c:v>
                </c:pt>
                <c:pt idx="21">
                  <c:v>North Dakota*</c:v>
                </c:pt>
                <c:pt idx="22">
                  <c:v>California*</c:v>
                </c:pt>
                <c:pt idx="23">
                  <c:v>Colorado*</c:v>
                </c:pt>
                <c:pt idx="24">
                  <c:v>Indiana*</c:v>
                </c:pt>
                <c:pt idx="25">
                  <c:v>New Jersey*</c:v>
                </c:pt>
                <c:pt idx="26">
                  <c:v>Maine*</c:v>
                </c:pt>
                <c:pt idx="27">
                  <c:v>Arkansas*</c:v>
                </c:pt>
                <c:pt idx="28">
                  <c:v>Montana*</c:v>
                </c:pt>
                <c:pt idx="29">
                  <c:v>Kansas*</c:v>
                </c:pt>
                <c:pt idx="30">
                  <c:v>Utah*</c:v>
                </c:pt>
                <c:pt idx="31">
                  <c:v>South Dakota*</c:v>
                </c:pt>
                <c:pt idx="32">
                  <c:v>Virginia*</c:v>
                </c:pt>
                <c:pt idx="33">
                  <c:v>Nebraska</c:v>
                </c:pt>
                <c:pt idx="34">
                  <c:v>New Mexico*</c:v>
                </c:pt>
                <c:pt idx="35">
                  <c:v>Missouri*</c:v>
                </c:pt>
                <c:pt idx="36">
                  <c:v>Arizona*</c:v>
                </c:pt>
                <c:pt idx="37">
                  <c:v>Alabama*</c:v>
                </c:pt>
                <c:pt idx="38">
                  <c:v>Tennessee*</c:v>
                </c:pt>
                <c:pt idx="39">
                  <c:v>Nevada*</c:v>
                </c:pt>
                <c:pt idx="40">
                  <c:v>Louisiana*</c:v>
                </c:pt>
                <c:pt idx="41">
                  <c:v>Idaho*</c:v>
                </c:pt>
                <c:pt idx="42">
                  <c:v>North Carolina*</c:v>
                </c:pt>
                <c:pt idx="43">
                  <c:v>South Carolina*</c:v>
                </c:pt>
                <c:pt idx="44">
                  <c:v>Wyoming</c:v>
                </c:pt>
                <c:pt idx="45">
                  <c:v>Florida*</c:v>
                </c:pt>
                <c:pt idx="46">
                  <c:v>Georgia*</c:v>
                </c:pt>
                <c:pt idx="47">
                  <c:v>Mississippi*</c:v>
                </c:pt>
                <c:pt idx="48">
                  <c:v>Alaska*</c:v>
                </c:pt>
                <c:pt idx="49">
                  <c:v>Oklahoma*</c:v>
                </c:pt>
                <c:pt idx="50">
                  <c:v>Texas*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15B0-4717-BD72-2A8036A8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>
              <a:solidFill>
                <a:schemeClr val="tx1">
                  <a:lumMod val="20000"/>
                  <a:lumOff val="80000"/>
                </a:schemeClr>
              </a:solidFill>
            </a:ln>
          </c:spPr>
        </c:dropLines>
        <c:marker val="1"/>
        <c:smooth val="0"/>
        <c:axId val="431146408"/>
        <c:axId val="431142096"/>
      </c:lineChart>
      <c:catAx>
        <c:axId val="43114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 rot="-60000000" vert="horz"/>
          <a:lstStyle/>
          <a:p>
            <a:pPr>
              <a:defRPr sz="10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31142096"/>
        <c:crosses val="autoZero"/>
        <c:auto val="1"/>
        <c:lblAlgn val="ctr"/>
        <c:lblOffset val="100"/>
        <c:noMultiLvlLbl val="0"/>
      </c:catAx>
      <c:valAx>
        <c:axId val="431142096"/>
        <c:scaling>
          <c:orientation val="minMax"/>
          <c:max val="3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 rot="-60000000" vert="horz"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431146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8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S. L. Hayes, S. R. Collins, D. Radley, and D. McCarthy,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i="1" baseline="0" dirty="0" smtClean="0">
                <a:solidFill>
                  <a:schemeClr val="tx1"/>
                </a:solidFill>
              </a:rPr>
              <a:t>What’s at Stake: </a:t>
            </a:r>
            <a:r>
              <a:rPr lang="en-US" sz="900" i="1" dirty="0" smtClean="0">
                <a:solidFill>
                  <a:schemeClr val="tx1"/>
                </a:solidFill>
              </a:rPr>
              <a:t>States’ Progress on Health Coverage and Access to Care, 2013–2016, </a:t>
            </a:r>
            <a:br>
              <a:rPr lang="en-US" sz="900" i="1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chemeClr val="tx1"/>
                </a:solidFill>
              </a:rPr>
              <a:t>The Commonwealth Fund, December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Uninsured Rate for </a:t>
            </a:r>
            <a:r>
              <a:rPr lang="en-US" dirty="0" smtClean="0"/>
              <a:t>Working-Age Adults Declined </a:t>
            </a:r>
            <a:r>
              <a:rPr lang="en-US" dirty="0"/>
              <a:t>in Every State</a:t>
            </a:r>
          </a:p>
        </p:txBody>
      </p:sp>
      <p:graphicFrame>
        <p:nvGraphicFramePr>
          <p:cNvPr id="17" name="Chart Placeholder 1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12608578"/>
              </p:ext>
            </p:extLst>
          </p:nvPr>
        </p:nvGraphicFramePr>
        <p:xfrm>
          <a:off x="71438" y="1622438"/>
          <a:ext cx="9001125" cy="40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71500" y="5697253"/>
            <a:ext cx="9001063" cy="495833"/>
          </a:xfrm>
        </p:spPr>
        <p:txBody>
          <a:bodyPr/>
          <a:lstStyle/>
          <a:p>
            <a:r>
              <a:rPr lang="en-US" dirty="0" smtClean="0"/>
              <a:t>Note: States are arranged in rank order based on their current data year (2016) value. For the purposes of this exhibit, we count the District of Columbia as a state.</a:t>
            </a:r>
            <a:br>
              <a:rPr lang="en-US" dirty="0" smtClean="0"/>
            </a:br>
            <a:r>
              <a:rPr lang="en-US" dirty="0" smtClean="0"/>
              <a:t>* Denotes states with at least –0.5 standard deviation change (decrease of at least 5 percentage points) between 2013 and 2016.</a:t>
            </a:r>
          </a:p>
          <a:p>
            <a:r>
              <a:rPr lang="en-US" dirty="0" smtClean="0"/>
              <a:t>Data source: U.S. Census Bureau, 2013 and 2016 1-Year American Community Surveys, Public Use Micro Sample (ACS PUMS).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gray">
          <a:xfrm>
            <a:off x="8309338" y="1356575"/>
            <a:ext cx="164561" cy="16459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TextBox 23"/>
          <p:cNvSpPr txBox="1"/>
          <p:nvPr/>
        </p:nvSpPr>
        <p:spPr bwMode="gray">
          <a:xfrm>
            <a:off x="8492191" y="1294129"/>
            <a:ext cx="73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endParaRPr lang="en-US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gray">
          <a:xfrm>
            <a:off x="8492191" y="1069513"/>
            <a:ext cx="732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ea typeface="Tahoma" panose="020B0604030504040204" pitchFamily="34" charset="0"/>
                <a:cs typeface="Tahoma" panose="020B0604030504040204" pitchFamily="34" charset="0"/>
              </a:rPr>
              <a:t>2013</a:t>
            </a:r>
            <a:endParaRPr lang="en-US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Oval 47"/>
          <p:cNvSpPr/>
          <p:nvPr/>
        </p:nvSpPr>
        <p:spPr bwMode="gray">
          <a:xfrm>
            <a:off x="8309338" y="1137863"/>
            <a:ext cx="164592" cy="1645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6480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22369</TotalTime>
  <Words>50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Tahoma</vt:lpstr>
      <vt:lpstr>1_Office Theme</vt:lpstr>
      <vt:lpstr>The Uninsured Rate for Working-Age Adults Declined in Every State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319</cp:revision>
  <cp:lastPrinted>2017-12-13T21:46:22Z</cp:lastPrinted>
  <dcterms:created xsi:type="dcterms:W3CDTF">2017-09-29T22:03:34Z</dcterms:created>
  <dcterms:modified xsi:type="dcterms:W3CDTF">2017-12-14T15:02:38Z</dcterms:modified>
  <cp:category/>
</cp:coreProperties>
</file>