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4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100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S. L. Hayes, S. R. Collins, D. Radley, and D. McCarthy,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i="1" baseline="0" dirty="0" smtClean="0">
                <a:solidFill>
                  <a:schemeClr val="tx1"/>
                </a:solidFill>
              </a:rPr>
              <a:t>What’s at Stake: </a:t>
            </a:r>
            <a:r>
              <a:rPr lang="en-US" sz="900" i="1" dirty="0" smtClean="0">
                <a:solidFill>
                  <a:schemeClr val="tx1"/>
                </a:solidFill>
              </a:rPr>
              <a:t>States’ Progress on Health Coverage and Access to Care, 2013–2016, </a:t>
            </a:r>
            <a:br>
              <a:rPr lang="en-US" sz="900" i="1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The Commonwealth Fund, December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" r="2804"/>
          <a:stretch/>
        </p:blipFill>
        <p:spPr>
          <a:xfrm>
            <a:off x="223520" y="894850"/>
            <a:ext cx="8768528" cy="41471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Reduction Across States in Percentage of People Under Age 65 </a:t>
            </a:r>
            <a:r>
              <a:rPr lang="en-US" dirty="0"/>
              <a:t>W</a:t>
            </a:r>
            <a:r>
              <a:rPr lang="en-US" dirty="0" smtClean="0"/>
              <a:t>ho </a:t>
            </a:r>
            <a:r>
              <a:rPr lang="en-US" dirty="0"/>
              <a:t>S</a:t>
            </a:r>
            <a:r>
              <a:rPr lang="en-US" dirty="0" smtClean="0"/>
              <a:t>pent a Large </a:t>
            </a:r>
            <a:r>
              <a:rPr lang="en-US" dirty="0"/>
              <a:t>S</a:t>
            </a:r>
            <a:r>
              <a:rPr lang="en-US" dirty="0" smtClean="0"/>
              <a:t>hare of Income on Medical Care Relative to Income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0" y="5627441"/>
            <a:ext cx="9001063" cy="565645"/>
          </a:xfrm>
        </p:spPr>
        <p:txBody>
          <a:bodyPr/>
          <a:lstStyle/>
          <a:p>
            <a:r>
              <a:rPr lang="en-US" dirty="0" smtClean="0"/>
              <a:t>Notes: For </a:t>
            </a:r>
            <a:r>
              <a:rPr lang="en-US" dirty="0"/>
              <a:t>the purposes of this exhibit, we count the District of Columbia as a state</a:t>
            </a:r>
            <a:r>
              <a:rPr lang="en-US" dirty="0" smtClean="0"/>
              <a:t>. </a:t>
            </a:r>
            <a:r>
              <a:rPr lang="en-US" dirty="0"/>
              <a:t>Includes both uninsured and insured individuals under age 65 living in households that spent 10 percent or more of annual income on medical expenses (excluding premiums, if insured); and people who spent 5 percent or more, if the household’s annual income was below 200 percent of the federal poverty level. Two years of data are combined to ensure adequate sample size for state-level </a:t>
            </a:r>
            <a:r>
              <a:rPr lang="en-US" dirty="0" smtClean="0"/>
              <a:t>estimation. </a:t>
            </a:r>
          </a:p>
          <a:p>
            <a:r>
              <a:rPr lang="en-US" dirty="0" smtClean="0"/>
              <a:t>Data source: </a:t>
            </a:r>
            <a:r>
              <a:rPr lang="en-US" dirty="0" err="1"/>
              <a:t>Ougni</a:t>
            </a:r>
            <a:r>
              <a:rPr lang="en-US" dirty="0"/>
              <a:t> Chakraborty, </a:t>
            </a:r>
            <a:r>
              <a:rPr lang="en-US" dirty="0" smtClean="0"/>
              <a:t>Wagner </a:t>
            </a:r>
            <a:r>
              <a:rPr lang="en-US" dirty="0"/>
              <a:t>School of Public Service, New York University, analysis of 2014, 2015, 2016, and 2017 Current Population Survey, Annual Social and Economic Supplement. 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07093" y="121991"/>
            <a:ext cx="8812814" cy="731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15802" y="4469448"/>
            <a:ext cx="3279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9%–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11%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(9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D.C.)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5803" y="4716234"/>
            <a:ext cx="3347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12%–14%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(20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5803" y="4963020"/>
            <a:ext cx="3354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15%–17%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18 states)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15803" y="5209805"/>
            <a:ext cx="336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18%–19%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(3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028" y="1052736"/>
            <a:ext cx="15324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2013–14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33576" y="1052736"/>
            <a:ext cx="15324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2015–16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gray">
          <a:xfrm>
            <a:off x="649061" y="5033824"/>
            <a:ext cx="182880" cy="182880"/>
          </a:xfrm>
          <a:prstGeom prst="ellipse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649061" y="4783814"/>
            <a:ext cx="182880" cy="182880"/>
          </a:xfrm>
          <a:prstGeom prst="ellipse">
            <a:avLst/>
          </a:prstGeom>
          <a:solidFill>
            <a:srgbClr val="B6E5E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649061" y="4533804"/>
            <a:ext cx="182880" cy="18288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8705" y="4469448"/>
            <a:ext cx="3391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10%–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11%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(2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D.C.)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2324" y="4717980"/>
            <a:ext cx="3347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12%–14%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(14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5288" y="4966512"/>
            <a:ext cx="3354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15%–17% 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(21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states)</a:t>
            </a:r>
          </a:p>
        </p:txBody>
      </p:sp>
      <p:sp>
        <p:nvSpPr>
          <p:cNvPr id="35" name="Oval 34"/>
          <p:cNvSpPr/>
          <p:nvPr/>
        </p:nvSpPr>
        <p:spPr bwMode="gray">
          <a:xfrm>
            <a:off x="649061" y="5283833"/>
            <a:ext cx="182880" cy="18288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8251" y="5215043"/>
            <a:ext cx="336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%–22%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of people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(13 </a:t>
            </a:r>
            <a:r>
              <a:rPr lang="en-US" sz="1400" dirty="0">
                <a:ea typeface="Tahoma" panose="020B0604030504040204" pitchFamily="34" charset="0"/>
                <a:cs typeface="Tahoma" panose="020B0604030504040204" pitchFamily="34" charset="0"/>
              </a:rPr>
              <a:t>states)</a:t>
            </a:r>
          </a:p>
        </p:txBody>
      </p:sp>
      <p:sp>
        <p:nvSpPr>
          <p:cNvPr id="407" name="Oval 406"/>
          <p:cNvSpPr/>
          <p:nvPr/>
        </p:nvSpPr>
        <p:spPr bwMode="gray">
          <a:xfrm>
            <a:off x="5158248" y="5033824"/>
            <a:ext cx="182880" cy="182880"/>
          </a:xfrm>
          <a:prstGeom prst="ellipse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408" name="Oval 407"/>
          <p:cNvSpPr/>
          <p:nvPr/>
        </p:nvSpPr>
        <p:spPr bwMode="gray">
          <a:xfrm>
            <a:off x="5158248" y="4783814"/>
            <a:ext cx="182880" cy="182880"/>
          </a:xfrm>
          <a:prstGeom prst="ellipse">
            <a:avLst/>
          </a:prstGeom>
          <a:solidFill>
            <a:srgbClr val="B6E5E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409" name="Oval 408"/>
          <p:cNvSpPr/>
          <p:nvPr/>
        </p:nvSpPr>
        <p:spPr bwMode="gray">
          <a:xfrm>
            <a:off x="5158248" y="4533804"/>
            <a:ext cx="182880" cy="18288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  <p:sp>
        <p:nvSpPr>
          <p:cNvPr id="410" name="Oval 409"/>
          <p:cNvSpPr/>
          <p:nvPr/>
        </p:nvSpPr>
        <p:spPr bwMode="gray">
          <a:xfrm>
            <a:off x="5158248" y="5283833"/>
            <a:ext cx="182880" cy="18288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bin" charset="0"/>
              <a:ea typeface="Cabin" charset="0"/>
              <a:cs typeface="Cab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22369</TotalTime>
  <Words>236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Berlingske Serif Text</vt:lpstr>
      <vt:lpstr>Cabin</vt:lpstr>
      <vt:lpstr>Calibri</vt:lpstr>
      <vt:lpstr>InterFace</vt:lpstr>
      <vt:lpstr>Tahoma</vt:lpstr>
      <vt:lpstr>1_Office Theme</vt:lpstr>
      <vt:lpstr>Reduction Across States in Percentage of People Under Age 65 Who Spent a Large Share of Income on Medical Care Relative to Income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319</cp:revision>
  <cp:lastPrinted>2017-12-13T21:46:22Z</cp:lastPrinted>
  <dcterms:created xsi:type="dcterms:W3CDTF">2017-09-29T22:03:34Z</dcterms:created>
  <dcterms:modified xsi:type="dcterms:W3CDTF">2017-12-14T15:18:34Z</dcterms:modified>
  <cp:category/>
</cp:coreProperties>
</file>