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3"/>
  </p:notesMasterIdLst>
  <p:sldIdLst>
    <p:sldId id="266" r:id="rId2"/>
  </p:sldIdLst>
  <p:sldSz cx="9144000" cy="6858000" type="screen4x3"/>
  <p:notesSz cx="7023100" cy="9309100"/>
  <p:custDataLst>
    <p:tags r:id="rId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08"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F2F3"/>
    <a:srgbClr val="A3DBDB"/>
    <a:srgbClr val="49BAB9"/>
    <a:srgbClr val="348F8E"/>
    <a:srgbClr val="B6E5E5"/>
    <a:srgbClr val="FF7300"/>
    <a:srgbClr val="BF5600"/>
    <a:srgbClr val="FFAB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84" autoAdjust="0"/>
    <p:restoredTop sz="96809" autoAdjust="0"/>
  </p:normalViewPr>
  <p:slideViewPr>
    <p:cSldViewPr snapToGrid="0">
      <p:cViewPr varScale="1">
        <p:scale>
          <a:sx n="99" d="100"/>
          <a:sy n="99" d="100"/>
        </p:scale>
        <p:origin x="1008" y="78"/>
      </p:cViewPr>
      <p:guideLst>
        <p:guide orient="horz" pos="1008"/>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01306945925597E-2"/>
          <c:y val="0.12329217397900299"/>
          <c:w val="0.97717080241984799"/>
          <c:h val="0.65029220160482604"/>
        </c:manualLayout>
      </c:layout>
      <c:barChart>
        <c:barDir val="col"/>
        <c:grouping val="stacked"/>
        <c:varyColors val="0"/>
        <c:ser>
          <c:idx val="0"/>
          <c:order val="0"/>
          <c:tx>
            <c:strRef>
              <c:f>Sheet1!$B$1</c:f>
              <c:strCache>
                <c:ptCount val="1"/>
                <c:pt idx="0">
                  <c:v>In 2019</c:v>
                </c:pt>
              </c:strCache>
            </c:strRef>
          </c:tx>
          <c:spPr>
            <a:solidFill>
              <a:schemeClr val="accent2">
                <a:lumMod val="60000"/>
                <a:lumOff val="40000"/>
              </a:schemeClr>
            </a:solidFill>
            <a:ln>
              <a:noFill/>
            </a:ln>
            <a:effectLst/>
          </c:spPr>
          <c:invertIfNegative val="0"/>
          <c:dLbls>
            <c:dLbl>
              <c:idx val="0"/>
              <c:layout>
                <c:manualLayout>
                  <c:x val="1.45123667647602E-3"/>
                  <c:y val="-0.214186346178944"/>
                </c:manualLayout>
              </c:layout>
              <c:tx>
                <c:rich>
                  <a:bodyPr/>
                  <a:lstStyle/>
                  <a:p>
                    <a:fld id="{0ED48C7C-3F63-4463-82E8-F4703829F9CC}" type="CELLRANGE">
                      <a:rPr lang="en-US" sz="1000" dirty="0"/>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
              <c:layout>
                <c:manualLayout>
                  <c:x val="1.45123667647604E-3"/>
                  <c:y val="-0.221126346106755"/>
                </c:manualLayout>
              </c:layout>
              <c:tx>
                <c:rich>
                  <a:bodyPr/>
                  <a:lstStyle/>
                  <a:p>
                    <a:fld id="{A4A0209D-ED84-452C-BE8C-62A4E4882571}" type="CELLRANGE">
                      <a:rPr lang="en-US" dirty="0"/>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
              <c:layout>
                <c:manualLayout>
                  <c:x val="-2.6605698384095901E-17"/>
                  <c:y val="-0.22170157658363601"/>
                </c:manualLayout>
              </c:layout>
              <c:tx>
                <c:rich>
                  <a:bodyPr/>
                  <a:lstStyle/>
                  <a:p>
                    <a:fld id="{0D505648-E43B-4576-A71A-125B12C49538}"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3"/>
              <c:layout>
                <c:manualLayout>
                  <c:x val="1.45123667647604E-3"/>
                  <c:y val="-0.23194858184220801"/>
                </c:manualLayout>
              </c:layout>
              <c:tx>
                <c:rich>
                  <a:bodyPr rot="-5400000" spcFirstLastPara="1" vertOverflow="ellipsis" wrap="square" lIns="38100" tIns="19050" rIns="38100" bIns="19050" anchor="ctr" anchorCtr="0">
                    <a:spAutoFit/>
                  </a:bodyPr>
                  <a:lstStyle/>
                  <a:p>
                    <a:pPr algn="ctr">
                      <a:defRPr sz="1000" b="0" i="0" u="none" strike="noStrike" kern="1200" baseline="0">
                        <a:solidFill>
                          <a:schemeClr val="tx1"/>
                        </a:solidFill>
                        <a:latin typeface="InterFace" charset="0"/>
                        <a:ea typeface="InterFace" charset="0"/>
                        <a:cs typeface="InterFace" charset="0"/>
                      </a:defRPr>
                    </a:pPr>
                    <a:fld id="{8B993FB6-E6C8-4CFB-A3A1-013A8D029472}" type="CELLRANGE">
                      <a:rPr lang="en-US" b="0" i="0" dirty="0">
                        <a:solidFill>
                          <a:schemeClr val="tx1"/>
                        </a:solidFill>
                        <a:latin typeface="InterFace" charset="0"/>
                        <a:ea typeface="InterFace" charset="0"/>
                        <a:cs typeface="InterFace" charset="0"/>
                      </a:rPr>
                      <a:pPr algn="ctr">
                        <a:defRPr sz="1000">
                          <a:solidFill>
                            <a:schemeClr val="tx1"/>
                          </a:solidFill>
                          <a:latin typeface="InterFace" charset="0"/>
                          <a:ea typeface="InterFace" charset="0"/>
                          <a:cs typeface="InterFace" charset="0"/>
                        </a:defRPr>
                      </a:pPr>
                      <a:t>[CELLRANGE]</a:t>
                    </a:fld>
                    <a:endParaRPr lang="en-US"/>
                  </a:p>
                </c:rich>
              </c:tx>
              <c:spPr>
                <a:noFill/>
                <a:ln>
                  <a:noFill/>
                </a:ln>
                <a:effectLst/>
              </c:spPr>
              <c:txPr>
                <a:bodyPr rot="-5400000" spcFirstLastPara="1" vertOverflow="ellipsis" wrap="square" lIns="38100" tIns="19050" rIns="38100" bIns="19050" anchor="ctr" anchorCtr="0">
                  <a:spAutoFit/>
                </a:bodyPr>
                <a:lstStyle/>
                <a:p>
                  <a:pPr algn="ctr">
                    <a:defRPr sz="1000" b="0" i="0" u="none" strike="noStrike" kern="1200" baseline="0">
                      <a:solidFill>
                        <a:schemeClr val="tx1"/>
                      </a:solidFill>
                      <a:latin typeface="InterFace" charset="0"/>
                      <a:ea typeface="InterFace" charset="0"/>
                      <a:cs typeface="InterFace" charset="0"/>
                    </a:defRPr>
                  </a:pPr>
                  <a:endParaRPr lang="en-US"/>
                </a:p>
              </c:txPr>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4"/>
              <c:layout>
                <c:manualLayout>
                  <c:x val="2.9024733529520699E-3"/>
                  <c:y val="-0.23929948782071001"/>
                </c:manualLayout>
              </c:layout>
              <c:tx>
                <c:rich>
                  <a:bodyPr/>
                  <a:lstStyle/>
                  <a:p>
                    <a:fld id="{1E631628-4670-4504-884D-EBF25DF86D63}"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5"/>
              <c:layout>
                <c:manualLayout>
                  <c:x val="-2.6605698384095901E-17"/>
                  <c:y val="-0.25121310370467098"/>
                </c:manualLayout>
              </c:layout>
              <c:tx>
                <c:rich>
                  <a:bodyPr/>
                  <a:lstStyle/>
                  <a:p>
                    <a:fld id="{FFFBCBC8-CA99-468A-9DFD-6DC1188C84DF}"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6"/>
              <c:layout>
                <c:manualLayout>
                  <c:x val="-2.6605698384095901E-17"/>
                  <c:y val="-0.25522109994021602"/>
                </c:manualLayout>
              </c:layout>
              <c:tx>
                <c:rich>
                  <a:bodyPr/>
                  <a:lstStyle/>
                  <a:p>
                    <a:fld id="{20487258-708E-41A2-B259-D0F95EF65CD2}"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7"/>
              <c:layout>
                <c:manualLayout>
                  <c:x val="1.45123667647604E-3"/>
                  <c:y val="-0.254731926070346"/>
                </c:manualLayout>
              </c:layout>
              <c:tx>
                <c:rich>
                  <a:bodyPr/>
                  <a:lstStyle/>
                  <a:p>
                    <a:fld id="{3E2E3695-F138-4FF3-A450-F131225B7AA8}"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8"/>
              <c:layout>
                <c:manualLayout>
                  <c:x val="0"/>
                  <c:y val="-0.25482064226344497"/>
                </c:manualLayout>
              </c:layout>
              <c:tx>
                <c:rich>
                  <a:bodyPr/>
                  <a:lstStyle/>
                  <a:p>
                    <a:fld id="{117F3A67-645C-4409-94B3-0A4701EA264C}"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9"/>
              <c:layout>
                <c:manualLayout>
                  <c:x val="-5.3211396768191901E-17"/>
                  <c:y val="-0.27377836187354199"/>
                </c:manualLayout>
              </c:layout>
              <c:tx>
                <c:rich>
                  <a:bodyPr/>
                  <a:lstStyle/>
                  <a:p>
                    <a:fld id="{8EFA191B-0D8A-4B22-8847-73D51DEAE276}"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0"/>
              <c:layout>
                <c:manualLayout>
                  <c:x val="0"/>
                  <c:y val="-0.27790565954220497"/>
                </c:manualLayout>
              </c:layout>
              <c:tx>
                <c:rich>
                  <a:bodyPr/>
                  <a:lstStyle/>
                  <a:p>
                    <a:fld id="{8F3B3D9A-5B6E-430C-A90F-DFC083A72381}"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1"/>
              <c:layout>
                <c:manualLayout>
                  <c:x val="0"/>
                  <c:y val="-0.28707705219836599"/>
                </c:manualLayout>
              </c:layout>
              <c:tx>
                <c:rich>
                  <a:bodyPr/>
                  <a:lstStyle/>
                  <a:p>
                    <a:fld id="{ED263E34-5143-4165-8427-AD3C235B7591}"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2"/>
              <c:layout>
                <c:manualLayout>
                  <c:x val="1.4512366764759799E-3"/>
                  <c:y val="-0.28714069229405798"/>
                </c:manualLayout>
              </c:layout>
              <c:tx>
                <c:rich>
                  <a:bodyPr/>
                  <a:lstStyle/>
                  <a:p>
                    <a:fld id="{EC6CA931-B3CC-4334-9619-8397C6C0769A}"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3"/>
              <c:layout>
                <c:manualLayout>
                  <c:x val="1.45123667647604E-3"/>
                  <c:y val="-0.28838157917483298"/>
                </c:manualLayout>
              </c:layout>
              <c:tx>
                <c:rich>
                  <a:bodyPr/>
                  <a:lstStyle/>
                  <a:p>
                    <a:fld id="{50D4DAFD-0716-4456-8A49-A4870D812FFA}"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4"/>
              <c:layout>
                <c:manualLayout>
                  <c:x val="2.9024733529519702E-3"/>
                  <c:y val="-0.29097733519732299"/>
                </c:manualLayout>
              </c:layout>
              <c:tx>
                <c:rich>
                  <a:bodyPr/>
                  <a:lstStyle/>
                  <a:p>
                    <a:fld id="{B766AE90-0DCE-41AE-AFCA-9C81956831EE}"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5"/>
              <c:layout>
                <c:manualLayout>
                  <c:x val="-1.06422793536384E-16"/>
                  <c:y val="-0.29722603271252901"/>
                </c:manualLayout>
              </c:layout>
              <c:tx>
                <c:rich>
                  <a:bodyPr/>
                  <a:lstStyle/>
                  <a:p>
                    <a:fld id="{25504764-D414-44DB-B5A1-E087BAA6151C}"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6"/>
              <c:layout>
                <c:manualLayout>
                  <c:x val="2.9024733529520201E-3"/>
                  <c:y val="-0.30445915702139298"/>
                </c:manualLayout>
              </c:layout>
              <c:tx>
                <c:rich>
                  <a:bodyPr/>
                  <a:lstStyle/>
                  <a:p>
                    <a:fld id="{7372290A-000B-45FF-832D-F5083BDD570C}"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7"/>
              <c:layout>
                <c:manualLayout>
                  <c:x val="1.45123667647604E-3"/>
                  <c:y val="-0.305264061754069"/>
                </c:manualLayout>
              </c:layout>
              <c:tx>
                <c:rich>
                  <a:bodyPr/>
                  <a:lstStyle/>
                  <a:p>
                    <a:fld id="{19869345-85FA-42C5-B60F-599A71772F64}"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8"/>
              <c:layout>
                <c:manualLayout>
                  <c:x val="2.9024733529520699E-3"/>
                  <c:y val="-0.30809937049496999"/>
                </c:manualLayout>
              </c:layout>
              <c:tx>
                <c:rich>
                  <a:bodyPr/>
                  <a:lstStyle/>
                  <a:p>
                    <a:fld id="{AA18F252-15DE-4E03-ADBD-51DF2D83EC89}"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9"/>
              <c:layout>
                <c:manualLayout>
                  <c:x val="-1.06422793536384E-16"/>
                  <c:y val="-0.32115166916572802"/>
                </c:manualLayout>
              </c:layout>
              <c:tx>
                <c:rich>
                  <a:bodyPr/>
                  <a:lstStyle/>
                  <a:p>
                    <a:fld id="{E631E90C-0017-470E-B76D-0AB21034FE01}"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0"/>
              <c:layout>
                <c:manualLayout>
                  <c:x val="1.45123667647604E-3"/>
                  <c:y val="-0.32130858474495599"/>
                </c:manualLayout>
              </c:layout>
              <c:tx>
                <c:rich>
                  <a:bodyPr/>
                  <a:lstStyle/>
                  <a:p>
                    <a:fld id="{8A472CFE-F821-214B-99BA-976FD4E36A06}" type="CELLRANGE">
                      <a:rPr lang="en-US">
                        <a:solidFill>
                          <a:schemeClr val="tx1"/>
                        </a:solidFill>
                      </a:rPr>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1"/>
              <c:layout>
                <c:manualLayout>
                  <c:x val="1.45123667647604E-3"/>
                  <c:y val="-0.32447824145128301"/>
                </c:manualLayout>
              </c:layout>
              <c:tx>
                <c:rich>
                  <a:bodyPr/>
                  <a:lstStyle/>
                  <a:p>
                    <a:fld id="{56DFFE16-BAA1-4882-95AD-7B20AC835F65}"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2"/>
              <c:layout>
                <c:manualLayout>
                  <c:x val="1.45123667647604E-3"/>
                  <c:y val="-0.32377782045780201"/>
                </c:manualLayout>
              </c:layout>
              <c:tx>
                <c:rich>
                  <a:bodyPr/>
                  <a:lstStyle/>
                  <a:p>
                    <a:fld id="{8C9AAE90-5C3E-453D-A68B-D740C589A083}"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3"/>
              <c:layout>
                <c:manualLayout>
                  <c:x val="0"/>
                  <c:y val="-0.327248580303447"/>
                </c:manualLayout>
              </c:layout>
              <c:tx>
                <c:rich>
                  <a:bodyPr/>
                  <a:lstStyle/>
                  <a:p>
                    <a:fld id="{1C405FC4-26E3-4B05-9E53-FA59BC076BD3}"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4"/>
              <c:layout>
                <c:manualLayout>
                  <c:x val="1.45123667647604E-3"/>
                  <c:y val="-0.33338652505510602"/>
                </c:manualLayout>
              </c:layout>
              <c:tx>
                <c:rich>
                  <a:bodyPr/>
                  <a:lstStyle/>
                  <a:p>
                    <a:fld id="{85B986FE-91BB-4406-B081-B0D53EA4A3ED}"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5"/>
              <c:layout>
                <c:manualLayout>
                  <c:x val="1.45123667647593E-3"/>
                  <c:y val="-0.336055419695033"/>
                </c:manualLayout>
              </c:layout>
              <c:tx>
                <c:rich>
                  <a:bodyPr/>
                  <a:lstStyle/>
                  <a:p>
                    <a:fld id="{3C2C9A50-FA06-4AAB-A894-CF59AD151ABD}"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6"/>
              <c:layout>
                <c:manualLayout>
                  <c:x val="1.45123667647593E-3"/>
                  <c:y val="-0.34044411668212099"/>
                </c:manualLayout>
              </c:layout>
              <c:tx>
                <c:rich>
                  <a:bodyPr/>
                  <a:lstStyle/>
                  <a:p>
                    <a:fld id="{C27D9C85-6A1D-49B6-BE27-C6B4C28E31BC}"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7"/>
              <c:layout>
                <c:manualLayout>
                  <c:x val="1.45123667647604E-3"/>
                  <c:y val="-0.34085692243716098"/>
                </c:manualLayout>
              </c:layout>
              <c:tx>
                <c:rich>
                  <a:bodyPr/>
                  <a:lstStyle/>
                  <a:p>
                    <a:fld id="{306A1DB5-252C-4C32-877E-06A9EC65FEB9}"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8"/>
              <c:layout>
                <c:manualLayout>
                  <c:x val="1.45123667647593E-3"/>
                  <c:y val="-0.342125545001431"/>
                </c:manualLayout>
              </c:layout>
              <c:tx>
                <c:rich>
                  <a:bodyPr/>
                  <a:lstStyle/>
                  <a:p>
                    <a:fld id="{72FDC550-C0DA-49AC-9AD0-36DEE2DD9DE5}"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9"/>
              <c:layout>
                <c:manualLayout>
                  <c:x val="8.0656584593489294E-5"/>
                  <c:y val="-0.364454837164504"/>
                </c:manualLayout>
              </c:layout>
              <c:tx>
                <c:rich>
                  <a:bodyPr/>
                  <a:lstStyle/>
                  <a:p>
                    <a:fld id="{C0A1FEB1-E8F4-45B6-A95B-E06F95565529}"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30"/>
              <c:layout>
                <c:manualLayout>
                  <c:x val="-1.06422793536384E-16"/>
                  <c:y val="-0.36590851365801902"/>
                </c:manualLayout>
              </c:layout>
              <c:tx>
                <c:rich>
                  <a:bodyPr/>
                  <a:lstStyle/>
                  <a:p>
                    <a:fld id="{C289DE6E-C972-4095-9CD1-BCEFB37CE74D}"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31"/>
              <c:layout>
                <c:manualLayout>
                  <c:x val="0"/>
                  <c:y val="-0.36451451060671403"/>
                </c:manualLayout>
              </c:layout>
              <c:tx>
                <c:rich>
                  <a:bodyPr/>
                  <a:lstStyle/>
                  <a:p>
                    <a:fld id="{8A826392-F26B-4538-AA01-621C4070116D}"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32"/>
              <c:layout>
                <c:manualLayout>
                  <c:x val="2.9024733529519702E-3"/>
                  <c:y val="-0.37332476946612803"/>
                </c:manualLayout>
              </c:layout>
              <c:tx>
                <c:rich>
                  <a:bodyPr/>
                  <a:lstStyle/>
                  <a:p>
                    <a:fld id="{7D33DAEC-5A1D-4682-BE5E-497549B37AD0}"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33"/>
              <c:layout>
                <c:manualLayout>
                  <c:x val="1.45123667647593E-3"/>
                  <c:y val="-0.377296101407738"/>
                </c:manualLayout>
              </c:layout>
              <c:tx>
                <c:rich>
                  <a:bodyPr/>
                  <a:lstStyle/>
                  <a:p>
                    <a:fld id="{ECE08B26-387E-4AC6-A409-02F4DA7AA12E}"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34"/>
              <c:layout>
                <c:manualLayout>
                  <c:x val="-1.06422793536384E-16"/>
                  <c:y val="-0.38009702549992103"/>
                </c:manualLayout>
              </c:layout>
              <c:tx>
                <c:rich>
                  <a:bodyPr/>
                  <a:lstStyle/>
                  <a:p>
                    <a:fld id="{099D139C-BB6D-46F8-AFD4-ECB4F446602C}"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35"/>
              <c:layout>
                <c:manualLayout>
                  <c:x val="0"/>
                  <c:y val="-0.42788598810367101"/>
                </c:manualLayout>
              </c:layout>
              <c:tx>
                <c:rich>
                  <a:bodyPr/>
                  <a:lstStyle/>
                  <a:p>
                    <a:fld id="{3A7C12BF-AFF5-42A4-8A73-E284F773B412}"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36"/>
              <c:layout>
                <c:manualLayout>
                  <c:x val="-1.06422793536384E-16"/>
                  <c:y val="-0.43122452852662502"/>
                </c:manualLayout>
              </c:layout>
              <c:tx>
                <c:rich>
                  <a:bodyPr/>
                  <a:lstStyle/>
                  <a:p>
                    <a:fld id="{DB74EE6A-8C2E-4D3C-8EC7-5BA8B99D7A4F}"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37"/>
              <c:layout>
                <c:manualLayout>
                  <c:x val="-2.9024733529521801E-3"/>
                  <c:y val="-0.43393578657353599"/>
                </c:manualLayout>
              </c:layout>
              <c:tx>
                <c:rich>
                  <a:bodyPr/>
                  <a:lstStyle/>
                  <a:p>
                    <a:fld id="{BE456E9E-19AA-4A15-9227-26D6AC084CB7}"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38"/>
              <c:delete val="1"/>
              <c:extLst>
                <c:ext xmlns:c15="http://schemas.microsoft.com/office/drawing/2012/chart" uri="{CE6537A1-D6FC-4f65-9D91-7224C49458BB}"/>
              </c:extLst>
            </c:dLbl>
            <c:spPr>
              <a:noFill/>
              <a:ln>
                <a:noFill/>
              </a:ln>
              <a:effectLst/>
            </c:spPr>
            <c:txPr>
              <a:bodyPr rot="-5400000" spcFirstLastPara="1" vertOverflow="ellipsis" wrap="square" lIns="38100" tIns="19050" rIns="38100" bIns="19050" anchor="ctr" anchorCtr="1">
                <a:spAutoFit/>
              </a:bodyPr>
              <a:lstStyle/>
              <a:p>
                <a:pPr>
                  <a:defRPr sz="1000" b="0" i="0" u="none" strike="noStrike" kern="1200" baseline="0">
                    <a:solidFill>
                      <a:schemeClr val="tx1"/>
                    </a:solidFill>
                    <a:latin typeface="InterFace" charset="0"/>
                    <a:ea typeface="InterFace" charset="0"/>
                    <a:cs typeface="InterFace" charset="0"/>
                  </a:defRPr>
                </a:pPr>
                <a:endParaRPr lang="en-US"/>
              </a:p>
            </c:txPr>
            <c:dLblPos val="in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Sheet1!$A$2:$A$40</c:f>
              <c:strCache>
                <c:ptCount val="39"/>
                <c:pt idx="0">
                  <c:v>North Dakota</c:v>
                </c:pt>
                <c:pt idx="1">
                  <c:v>Indiana</c:v>
                </c:pt>
                <c:pt idx="2">
                  <c:v>Arkansas</c:v>
                </c:pt>
                <c:pt idx="3">
                  <c:v>New Mexico</c:v>
                </c:pt>
                <c:pt idx="4">
                  <c:v>Ohio</c:v>
                </c:pt>
                <c:pt idx="5">
                  <c:v>Michigan</c:v>
                </c:pt>
                <c:pt idx="6">
                  <c:v>Kentucky</c:v>
                </c:pt>
                <c:pt idx="7">
                  <c:v>New Jersey</c:v>
                </c:pt>
                <c:pt idx="8">
                  <c:v>Oregon</c:v>
                </c:pt>
                <c:pt idx="9">
                  <c:v>Pennsylvania</c:v>
                </c:pt>
                <c:pt idx="10">
                  <c:v>Hawaii</c:v>
                </c:pt>
                <c:pt idx="11">
                  <c:v>Kansas</c:v>
                </c:pt>
                <c:pt idx="12">
                  <c:v>Texas</c:v>
                </c:pt>
                <c:pt idx="13">
                  <c:v>New Hampshire</c:v>
                </c:pt>
                <c:pt idx="14">
                  <c:v>Louisiana</c:v>
                </c:pt>
                <c:pt idx="15">
                  <c:v>South Dakota</c:v>
                </c:pt>
                <c:pt idx="16">
                  <c:v>Mississippi</c:v>
                </c:pt>
                <c:pt idx="17">
                  <c:v>Wisconsin</c:v>
                </c:pt>
                <c:pt idx="18">
                  <c:v>Montana</c:v>
                </c:pt>
                <c:pt idx="19">
                  <c:v>Alabama</c:v>
                </c:pt>
                <c:pt idx="20">
                  <c:v>Illinois</c:v>
                </c:pt>
                <c:pt idx="21">
                  <c:v>West Virginia</c:v>
                </c:pt>
                <c:pt idx="22">
                  <c:v>South Carolina</c:v>
                </c:pt>
                <c:pt idx="23">
                  <c:v>Oklahoma</c:v>
                </c:pt>
                <c:pt idx="24">
                  <c:v>Missouri</c:v>
                </c:pt>
                <c:pt idx="25">
                  <c:v>Nevada</c:v>
                </c:pt>
                <c:pt idx="26">
                  <c:v>Georgia</c:v>
                </c:pt>
                <c:pt idx="27">
                  <c:v>Florida</c:v>
                </c:pt>
                <c:pt idx="28">
                  <c:v>Virginia</c:v>
                </c:pt>
                <c:pt idx="29">
                  <c:v>Utah</c:v>
                </c:pt>
                <c:pt idx="30">
                  <c:v>Delaware</c:v>
                </c:pt>
                <c:pt idx="31">
                  <c:v>Arizona</c:v>
                </c:pt>
                <c:pt idx="32">
                  <c:v>Maine</c:v>
                </c:pt>
                <c:pt idx="33">
                  <c:v>North Carolina</c:v>
                </c:pt>
                <c:pt idx="34">
                  <c:v>Tennessee</c:v>
                </c:pt>
                <c:pt idx="35">
                  <c:v>Iowa</c:v>
                </c:pt>
                <c:pt idx="36">
                  <c:v>Alaska</c:v>
                </c:pt>
                <c:pt idx="37">
                  <c:v>Wyoming</c:v>
                </c:pt>
                <c:pt idx="38">
                  <c:v>Nebraska</c:v>
                </c:pt>
              </c:strCache>
            </c:strRef>
          </c:cat>
          <c:val>
            <c:numRef>
              <c:f>Sheet1!$B$2:$B$40</c:f>
              <c:numCache>
                <c:formatCode>"$"#,##0</c:formatCode>
                <c:ptCount val="39"/>
                <c:pt idx="0">
                  <c:v>376.63500000000067</c:v>
                </c:pt>
                <c:pt idx="1">
                  <c:v>396.63950000000068</c:v>
                </c:pt>
                <c:pt idx="2">
                  <c:v>406.47080000000051</c:v>
                </c:pt>
                <c:pt idx="3">
                  <c:v>418.97040000000021</c:v>
                </c:pt>
                <c:pt idx="4">
                  <c:v>434.20020000000022</c:v>
                </c:pt>
                <c:pt idx="5">
                  <c:v>463.64400000000018</c:v>
                </c:pt>
                <c:pt idx="6">
                  <c:v>470.27100000000058</c:v>
                </c:pt>
                <c:pt idx="7">
                  <c:v>478.26000000000022</c:v>
                </c:pt>
                <c:pt idx="8">
                  <c:v>478.62860000000001</c:v>
                </c:pt>
                <c:pt idx="9">
                  <c:v>517.28930000000048</c:v>
                </c:pt>
                <c:pt idx="10">
                  <c:v>524.41200000000026</c:v>
                </c:pt>
                <c:pt idx="11">
                  <c:v>542.46509999999989</c:v>
                </c:pt>
                <c:pt idx="12">
                  <c:v>542.72950000000026</c:v>
                </c:pt>
                <c:pt idx="13">
                  <c:v>547.88400000000104</c:v>
                </c:pt>
                <c:pt idx="14">
                  <c:v>548.64450000000033</c:v>
                </c:pt>
                <c:pt idx="15">
                  <c:v>564.57900000000063</c:v>
                </c:pt>
                <c:pt idx="16">
                  <c:v>584.60200000000077</c:v>
                </c:pt>
                <c:pt idx="17">
                  <c:v>587.94600000000037</c:v>
                </c:pt>
                <c:pt idx="18">
                  <c:v>589.70100000000105</c:v>
                </c:pt>
                <c:pt idx="19">
                  <c:v>613.85350000000017</c:v>
                </c:pt>
                <c:pt idx="20">
                  <c:v>614.50530000000072</c:v>
                </c:pt>
                <c:pt idx="21">
                  <c:v>617.64980000000014</c:v>
                </c:pt>
                <c:pt idx="22">
                  <c:v>624.76220000000058</c:v>
                </c:pt>
                <c:pt idx="23">
                  <c:v>629.1576</c:v>
                </c:pt>
                <c:pt idx="24">
                  <c:v>644.63160000000039</c:v>
                </c:pt>
                <c:pt idx="25">
                  <c:v>645.69600000000082</c:v>
                </c:pt>
                <c:pt idx="26">
                  <c:v>653.90400000000045</c:v>
                </c:pt>
                <c:pt idx="27">
                  <c:v>655.6191000000008</c:v>
                </c:pt>
                <c:pt idx="28">
                  <c:v>660.88900000000103</c:v>
                </c:pt>
                <c:pt idx="29">
                  <c:v>681.31010000000038</c:v>
                </c:pt>
                <c:pt idx="30">
                  <c:v>687.3479000000001</c:v>
                </c:pt>
                <c:pt idx="31">
                  <c:v>691.57890000000054</c:v>
                </c:pt>
                <c:pt idx="32">
                  <c:v>708.1320000000004</c:v>
                </c:pt>
                <c:pt idx="33">
                  <c:v>724.62820000000102</c:v>
                </c:pt>
                <c:pt idx="34">
                  <c:v>726.241500000001</c:v>
                </c:pt>
                <c:pt idx="35">
                  <c:v>814.51030000000083</c:v>
                </c:pt>
                <c:pt idx="36">
                  <c:v>838.40000000000146</c:v>
                </c:pt>
                <c:pt idx="37">
                  <c:v>839.64000000000124</c:v>
                </c:pt>
                <c:pt idx="38">
                  <c:v>855.48600000000079</c:v>
                </c:pt>
              </c:numCache>
            </c:numRef>
          </c:val>
          <c:extLst>
            <c:ext xmlns:c15="http://schemas.microsoft.com/office/drawing/2012/chart" uri="{02D57815-91ED-43cb-92C2-25804820EDAC}">
              <c15:datalabelsRange>
                <c15:f>Sheet1!$D$2:$D$40</c15:f>
                <c15:dlblRangeCache>
                  <c:ptCount val="39"/>
                  <c:pt idx="0">
                    <c:v>$556</c:v>
                  </c:pt>
                  <c:pt idx="1">
                    <c:v>$586</c:v>
                  </c:pt>
                  <c:pt idx="2">
                    <c:v>$601</c:v>
                  </c:pt>
                  <c:pt idx="3">
                    <c:v>$619</c:v>
                  </c:pt>
                  <c:pt idx="4">
                    <c:v>$642</c:v>
                  </c:pt>
                  <c:pt idx="5">
                    <c:v>$685</c:v>
                  </c:pt>
                  <c:pt idx="6">
                    <c:v>$695</c:v>
                  </c:pt>
                  <c:pt idx="7">
                    <c:v>$707</c:v>
                  </c:pt>
                  <c:pt idx="8">
                    <c:v>$707</c:v>
                  </c:pt>
                  <c:pt idx="9">
                    <c:v>$764</c:v>
                  </c:pt>
                  <c:pt idx="10">
                    <c:v>$775</c:v>
                  </c:pt>
                  <c:pt idx="11">
                    <c:v>$801</c:v>
                  </c:pt>
                  <c:pt idx="12">
                    <c:v>$802</c:v>
                  </c:pt>
                  <c:pt idx="13">
                    <c:v>$809</c:v>
                  </c:pt>
                  <c:pt idx="14">
                    <c:v>$811</c:v>
                  </c:pt>
                  <c:pt idx="15">
                    <c:v>$834</c:v>
                  </c:pt>
                  <c:pt idx="16">
                    <c:v>$864</c:v>
                  </c:pt>
                  <c:pt idx="17">
                    <c:v>$869</c:v>
                  </c:pt>
                  <c:pt idx="18">
                    <c:v>$871</c:v>
                  </c:pt>
                  <c:pt idx="19">
                    <c:v>$907</c:v>
                  </c:pt>
                  <c:pt idx="20">
                    <c:v>$908</c:v>
                  </c:pt>
                  <c:pt idx="21">
                    <c:v>$913</c:v>
                  </c:pt>
                  <c:pt idx="22">
                    <c:v>$923</c:v>
                  </c:pt>
                  <c:pt idx="23">
                    <c:v>$930</c:v>
                  </c:pt>
                  <c:pt idx="24">
                    <c:v>$952</c:v>
                  </c:pt>
                  <c:pt idx="25">
                    <c:v>$954</c:v>
                  </c:pt>
                  <c:pt idx="26">
                    <c:v>$966</c:v>
                  </c:pt>
                  <c:pt idx="27">
                    <c:v>$969</c:v>
                  </c:pt>
                  <c:pt idx="28">
                    <c:v>$976</c:v>
                  </c:pt>
                  <c:pt idx="29">
                    <c:v>$1,007</c:v>
                  </c:pt>
                  <c:pt idx="30">
                    <c:v>$1,016</c:v>
                  </c:pt>
                  <c:pt idx="31">
                    <c:v>$1,022</c:v>
                  </c:pt>
                  <c:pt idx="32">
                    <c:v>$1,046</c:v>
                  </c:pt>
                  <c:pt idx="33">
                    <c:v>$1,071</c:v>
                  </c:pt>
                  <c:pt idx="34">
                    <c:v>$1,073</c:v>
                  </c:pt>
                  <c:pt idx="35">
                    <c:v>$1,203</c:v>
                  </c:pt>
                  <c:pt idx="36">
                    <c:v>$1,239</c:v>
                  </c:pt>
                  <c:pt idx="37">
                    <c:v>$1,241</c:v>
                  </c:pt>
                  <c:pt idx="38">
                    <c:v>$1,264</c:v>
                  </c:pt>
                </c15:dlblRangeCache>
              </c15:datalabelsRange>
            </c:ext>
          </c:extLst>
        </c:ser>
        <c:ser>
          <c:idx val="1"/>
          <c:order val="1"/>
          <c:tx>
            <c:strRef>
              <c:f>Sheet1!$C$1</c:f>
              <c:strCache>
                <c:ptCount val="1"/>
                <c:pt idx="0">
                  <c:v>By 2027</c:v>
                </c:pt>
              </c:strCache>
            </c:strRef>
          </c:tx>
          <c:spPr>
            <a:solidFill>
              <a:schemeClr val="accent2"/>
            </a:solidFill>
            <a:ln>
              <a:noFill/>
            </a:ln>
            <a:effectLst/>
          </c:spPr>
          <c:invertIfNegative val="0"/>
          <c:dLbls>
            <c:delete val="1"/>
          </c:dLbls>
          <c:cat>
            <c:strRef>
              <c:f>Sheet1!$A$2:$A$40</c:f>
              <c:strCache>
                <c:ptCount val="39"/>
                <c:pt idx="0">
                  <c:v>North Dakota</c:v>
                </c:pt>
                <c:pt idx="1">
                  <c:v>Indiana</c:v>
                </c:pt>
                <c:pt idx="2">
                  <c:v>Arkansas</c:v>
                </c:pt>
                <c:pt idx="3">
                  <c:v>New Mexico</c:v>
                </c:pt>
                <c:pt idx="4">
                  <c:v>Ohio</c:v>
                </c:pt>
                <c:pt idx="5">
                  <c:v>Michigan</c:v>
                </c:pt>
                <c:pt idx="6">
                  <c:v>Kentucky</c:v>
                </c:pt>
                <c:pt idx="7">
                  <c:v>New Jersey</c:v>
                </c:pt>
                <c:pt idx="8">
                  <c:v>Oregon</c:v>
                </c:pt>
                <c:pt idx="9">
                  <c:v>Pennsylvania</c:v>
                </c:pt>
                <c:pt idx="10">
                  <c:v>Hawaii</c:v>
                </c:pt>
                <c:pt idx="11">
                  <c:v>Kansas</c:v>
                </c:pt>
                <c:pt idx="12">
                  <c:v>Texas</c:v>
                </c:pt>
                <c:pt idx="13">
                  <c:v>New Hampshire</c:v>
                </c:pt>
                <c:pt idx="14">
                  <c:v>Louisiana</c:v>
                </c:pt>
                <c:pt idx="15">
                  <c:v>South Dakota</c:v>
                </c:pt>
                <c:pt idx="16">
                  <c:v>Mississippi</c:v>
                </c:pt>
                <c:pt idx="17">
                  <c:v>Wisconsin</c:v>
                </c:pt>
                <c:pt idx="18">
                  <c:v>Montana</c:v>
                </c:pt>
                <c:pt idx="19">
                  <c:v>Alabama</c:v>
                </c:pt>
                <c:pt idx="20">
                  <c:v>Illinois</c:v>
                </c:pt>
                <c:pt idx="21">
                  <c:v>West Virginia</c:v>
                </c:pt>
                <c:pt idx="22">
                  <c:v>South Carolina</c:v>
                </c:pt>
                <c:pt idx="23">
                  <c:v>Oklahoma</c:v>
                </c:pt>
                <c:pt idx="24">
                  <c:v>Missouri</c:v>
                </c:pt>
                <c:pt idx="25">
                  <c:v>Nevada</c:v>
                </c:pt>
                <c:pt idx="26">
                  <c:v>Georgia</c:v>
                </c:pt>
                <c:pt idx="27">
                  <c:v>Florida</c:v>
                </c:pt>
                <c:pt idx="28">
                  <c:v>Virginia</c:v>
                </c:pt>
                <c:pt idx="29">
                  <c:v>Utah</c:v>
                </c:pt>
                <c:pt idx="30">
                  <c:v>Delaware</c:v>
                </c:pt>
                <c:pt idx="31">
                  <c:v>Arizona</c:v>
                </c:pt>
                <c:pt idx="32">
                  <c:v>Maine</c:v>
                </c:pt>
                <c:pt idx="33">
                  <c:v>North Carolina</c:v>
                </c:pt>
                <c:pt idx="34">
                  <c:v>Tennessee</c:v>
                </c:pt>
                <c:pt idx="35">
                  <c:v>Iowa</c:v>
                </c:pt>
                <c:pt idx="36">
                  <c:v>Alaska</c:v>
                </c:pt>
                <c:pt idx="37">
                  <c:v>Wyoming</c:v>
                </c:pt>
                <c:pt idx="38">
                  <c:v>Nebraska</c:v>
                </c:pt>
              </c:strCache>
            </c:strRef>
          </c:cat>
          <c:val>
            <c:numRef>
              <c:f>Sheet1!$C$2:$C$40</c:f>
              <c:numCache>
                <c:formatCode>"$"#,##0</c:formatCode>
                <c:ptCount val="39"/>
                <c:pt idx="0">
                  <c:v>179.82643107149349</c:v>
                </c:pt>
                <c:pt idx="1">
                  <c:v>189.3776884967715</c:v>
                </c:pt>
                <c:pt idx="2">
                  <c:v>194.07169620129531</c:v>
                </c:pt>
                <c:pt idx="3">
                  <c:v>200.03969826648151</c:v>
                </c:pt>
                <c:pt idx="4">
                  <c:v>207.31124918430029</c:v>
                </c:pt>
                <c:pt idx="5">
                  <c:v>221.36935178013661</c:v>
                </c:pt>
                <c:pt idx="6">
                  <c:v>224.5334490061268</c:v>
                </c:pt>
                <c:pt idx="7">
                  <c:v>228.34784054655759</c:v>
                </c:pt>
                <c:pt idx="8">
                  <c:v>228.52383062313859</c:v>
                </c:pt>
                <c:pt idx="9">
                  <c:v>246.98259229883399</c:v>
                </c:pt>
                <c:pt idx="10">
                  <c:v>250.3833641883102</c:v>
                </c:pt>
                <c:pt idx="11">
                  <c:v>259.00291506057857</c:v>
                </c:pt>
                <c:pt idx="12">
                  <c:v>259.12915427991629</c:v>
                </c:pt>
                <c:pt idx="13">
                  <c:v>261.59019836492718</c:v>
                </c:pt>
                <c:pt idx="14">
                  <c:v>261.95330322992868</c:v>
                </c:pt>
                <c:pt idx="15">
                  <c:v>269.56131699898509</c:v>
                </c:pt>
                <c:pt idx="16">
                  <c:v>279.12140734997388</c:v>
                </c:pt>
                <c:pt idx="17">
                  <c:v>280.71801835400453</c:v>
                </c:pt>
                <c:pt idx="18">
                  <c:v>281.5559526578545</c:v>
                </c:pt>
                <c:pt idx="19">
                  <c:v>293.087695263971</c:v>
                </c:pt>
                <c:pt idx="20">
                  <c:v>293.39890072223159</c:v>
                </c:pt>
                <c:pt idx="21">
                  <c:v>294.90025936522659</c:v>
                </c:pt>
                <c:pt idx="22">
                  <c:v>298.29611346363117</c:v>
                </c:pt>
                <c:pt idx="23">
                  <c:v>300.39472112126163</c:v>
                </c:pt>
                <c:pt idx="24">
                  <c:v>307.78286665845371</c:v>
                </c:pt>
                <c:pt idx="25">
                  <c:v>308.29107023282359</c:v>
                </c:pt>
                <c:pt idx="26">
                  <c:v>312.21002451544342</c:v>
                </c:pt>
                <c:pt idx="27">
                  <c:v>313.02890834708569</c:v>
                </c:pt>
                <c:pt idx="28">
                  <c:v>315.54505079030969</c:v>
                </c:pt>
                <c:pt idx="29">
                  <c:v>325.29521615347022</c:v>
                </c:pt>
                <c:pt idx="30">
                  <c:v>328.17799663198099</c:v>
                </c:pt>
                <c:pt idx="31">
                  <c:v>330.19811061465231</c:v>
                </c:pt>
                <c:pt idx="32">
                  <c:v>338.10147832123681</c:v>
                </c:pt>
                <c:pt idx="33">
                  <c:v>345.97767881306942</c:v>
                </c:pt>
                <c:pt idx="34">
                  <c:v>346.74795768053542</c:v>
                </c:pt>
                <c:pt idx="35">
                  <c:v>388.89237675726201</c:v>
                </c:pt>
                <c:pt idx="36">
                  <c:v>400.29864407275102</c:v>
                </c:pt>
                <c:pt idx="37">
                  <c:v>400.89068882304872</c:v>
                </c:pt>
                <c:pt idx="38">
                  <c:v>408.45644778533102</c:v>
                </c:pt>
              </c:numCache>
            </c:numRef>
          </c:val>
        </c:ser>
        <c:dLbls>
          <c:dLblPos val="ctr"/>
          <c:showLegendKey val="0"/>
          <c:showVal val="1"/>
          <c:showCatName val="0"/>
          <c:showSerName val="0"/>
          <c:showPercent val="0"/>
          <c:showBubbleSize val="0"/>
        </c:dLbls>
        <c:gapWidth val="30"/>
        <c:overlap val="100"/>
        <c:axId val="340868816"/>
        <c:axId val="340869600"/>
      </c:barChart>
      <c:catAx>
        <c:axId val="340868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000" b="0" i="0" u="none" strike="noStrike" kern="1200" baseline="0">
                <a:solidFill>
                  <a:schemeClr val="tx1"/>
                </a:solidFill>
                <a:latin typeface="+mn-lt"/>
                <a:ea typeface="+mn-ea"/>
                <a:cs typeface="+mn-cs"/>
              </a:defRPr>
            </a:pPr>
            <a:endParaRPr lang="en-US"/>
          </a:p>
        </c:txPr>
        <c:crossAx val="340869600"/>
        <c:crosses val="autoZero"/>
        <c:auto val="1"/>
        <c:lblAlgn val="ctr"/>
        <c:lblOffset val="100"/>
        <c:noMultiLvlLbl val="0"/>
      </c:catAx>
      <c:valAx>
        <c:axId val="340869600"/>
        <c:scaling>
          <c:orientation val="minMax"/>
        </c:scaling>
        <c:delete val="1"/>
        <c:axPos val="l"/>
        <c:numFmt formatCode="&quot;$&quot;#,##0" sourceLinked="1"/>
        <c:majorTickMark val="none"/>
        <c:minorTickMark val="none"/>
        <c:tickLblPos val="nextTo"/>
        <c:crossAx val="340868816"/>
        <c:crosses val="autoZero"/>
        <c:crossBetween val="between"/>
      </c:valAx>
      <c:spPr>
        <a:noFill/>
        <a:ln>
          <a:noFill/>
        </a:ln>
        <a:effectLst/>
      </c:spPr>
    </c:plotArea>
    <c:legend>
      <c:legendPos val="t"/>
      <c:layout>
        <c:manualLayout>
          <c:xMode val="edge"/>
          <c:yMode val="edge"/>
          <c:x val="0"/>
          <c:y val="7.2770865339097601E-2"/>
          <c:w val="0.21980031020787399"/>
          <c:h val="0.10286756040105199"/>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0.9606</cdr:x>
      <cdr:y>0.05912</cdr:y>
    </cdr:from>
    <cdr:to>
      <cdr:x>0.98795</cdr:x>
      <cdr:y>0.1969</cdr:y>
    </cdr:to>
    <cdr:sp macro="" textlink="">
      <cdr:nvSpPr>
        <cdr:cNvPr id="42" name="TextBox 3"/>
        <cdr:cNvSpPr txBox="1"/>
      </cdr:nvSpPr>
      <cdr:spPr>
        <a:xfrm xmlns:a="http://schemas.openxmlformats.org/drawingml/2006/main" rot="16200000">
          <a:off x="8475231" y="423663"/>
          <a:ext cx="588525" cy="24622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000" dirty="0">
              <a:latin typeface="InterFace" charset="0"/>
              <a:ea typeface="InterFace" charset="0"/>
              <a:cs typeface="InterFace" charset="0"/>
            </a:rPr>
            <a:t>$1,264 </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EEAE00E-4696-441B-8F43-C98BD731C47E}" type="datetimeFigureOut">
              <a:rPr lang="en-US" smtClean="0"/>
              <a:t>12/14/2017</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D1B333B8-1AED-44D0-AE97-EEDD262EB829}" type="slidenum">
              <a:rPr lang="en-US" smtClean="0"/>
              <a:t>‹#›</a:t>
            </a:fld>
            <a:endParaRPr lang="en-US"/>
          </a:p>
        </p:txBody>
      </p:sp>
    </p:spTree>
    <p:extLst>
      <p:ext uri="{BB962C8B-B14F-4D97-AF65-F5344CB8AC3E}">
        <p14:creationId xmlns:p14="http://schemas.microsoft.com/office/powerpoint/2010/main" val="3043367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2_Graph Layout: 01">
    <p:bg>
      <p:bgPr>
        <a:solidFill>
          <a:schemeClr val="bg1"/>
        </a:solidFill>
        <a:effectLst/>
      </p:bgPr>
    </p:bg>
    <p:spTree>
      <p:nvGrpSpPr>
        <p:cNvPr id="1" name=""/>
        <p:cNvGrpSpPr/>
        <p:nvPr/>
      </p:nvGrpSpPr>
      <p:grpSpPr>
        <a:xfrm>
          <a:off x="0" y="0"/>
          <a:ext cx="0" cy="0"/>
          <a:chOff x="0" y="0"/>
          <a:chExt cx="0" cy="0"/>
        </a:xfrm>
      </p:grpSpPr>
      <p:sp>
        <p:nvSpPr>
          <p:cNvPr id="2" name="TextBox 1"/>
          <p:cNvSpPr txBox="1"/>
          <p:nvPr userDrawn="1"/>
        </p:nvSpPr>
        <p:spPr>
          <a:xfrm>
            <a:off x="1655675" y="6368920"/>
            <a:ext cx="7416823" cy="408452"/>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smtClean="0">
                <a:solidFill>
                  <a:schemeClr val="tx1"/>
                </a:solidFill>
              </a:rPr>
              <a:t>Source: S. L. Hayes, S. R. Collins, D. Radley, and D. McCarthy,</a:t>
            </a:r>
            <a:r>
              <a:rPr lang="en-US" sz="900" baseline="0" dirty="0" smtClean="0">
                <a:solidFill>
                  <a:schemeClr val="tx1"/>
                </a:solidFill>
              </a:rPr>
              <a:t> </a:t>
            </a:r>
            <a:r>
              <a:rPr lang="en-US" sz="900" i="1" baseline="0" dirty="0" smtClean="0">
                <a:solidFill>
                  <a:schemeClr val="tx1"/>
                </a:solidFill>
              </a:rPr>
              <a:t>What’s at Stake: </a:t>
            </a:r>
            <a:r>
              <a:rPr lang="en-US" sz="900" i="1" dirty="0" smtClean="0">
                <a:solidFill>
                  <a:schemeClr val="tx1"/>
                </a:solidFill>
              </a:rPr>
              <a:t>States’ Progress on Health Coverage and Access to Care, 2013–2016, </a:t>
            </a:r>
            <a:br>
              <a:rPr lang="en-US" sz="900" i="1" dirty="0" smtClean="0">
                <a:solidFill>
                  <a:schemeClr val="tx1"/>
                </a:solidFill>
              </a:rPr>
            </a:br>
            <a:r>
              <a:rPr lang="en-US" sz="900" dirty="0" smtClean="0">
                <a:solidFill>
                  <a:schemeClr val="tx1"/>
                </a:solidFill>
              </a:rPr>
              <a:t>The Commonwealth Fund, December 2017.</a:t>
            </a:r>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53" name="Title 1"/>
          <p:cNvSpPr>
            <a:spLocks noGrp="1"/>
          </p:cNvSpPr>
          <p:nvPr>
            <p:ph type="ctrTitle" hasCustomPrompt="1"/>
          </p:nvPr>
        </p:nvSpPr>
        <p:spPr>
          <a:xfrm>
            <a:off x="71500" y="296652"/>
            <a:ext cx="9001000" cy="756084"/>
          </a:xfrm>
          <a:effectLst/>
        </p:spPr>
        <p:txBody>
          <a:bodyPr anchor="t">
            <a:normAutofit/>
          </a:bodyPr>
          <a:lstStyle>
            <a:lvl1pPr algn="l">
              <a:lnSpc>
                <a:spcPct val="90000"/>
              </a:lnSpc>
              <a:defRPr sz="2200" spc="0" baseline="0">
                <a:solidFill>
                  <a:srgbClr val="4C515A"/>
                </a:solidFill>
                <a:effectLst/>
              </a:defRPr>
            </a:lvl1pPr>
          </a:lstStyle>
          <a:p>
            <a:r>
              <a:rPr lang="en-US" dirty="0"/>
              <a:t>Click to edit master title </a:t>
            </a:r>
            <a:r>
              <a:rPr lang="en-US" dirty="0" smtClean="0"/>
              <a:t>style</a:t>
            </a:r>
            <a:endParaRPr lang="en-US" dirty="0"/>
          </a:p>
        </p:txBody>
      </p:sp>
      <p:sp>
        <p:nvSpPr>
          <p:cNvPr id="57" name="Chart Placeholder 5"/>
          <p:cNvSpPr>
            <a:spLocks noGrp="1"/>
          </p:cNvSpPr>
          <p:nvPr>
            <p:ph type="chart" sz="quarter" idx="19"/>
          </p:nvPr>
        </p:nvSpPr>
        <p:spPr>
          <a:xfrm>
            <a:off x="71500" y="1371600"/>
            <a:ext cx="9000999" cy="4277240"/>
          </a:xfrm>
        </p:spPr>
        <p:txBody>
          <a:bodyPr>
            <a:normAutofit/>
          </a:bodyPr>
          <a:lstStyle>
            <a:lvl1pPr>
              <a:defRPr sz="1300">
                <a:solidFill>
                  <a:srgbClr val="4C515A"/>
                </a:solidFill>
              </a:defRPr>
            </a:lvl1pPr>
          </a:lstStyle>
          <a:p>
            <a:endParaRPr lang="en-US" dirty="0"/>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smtClean="0"/>
              <a:t>Exhibit #</a:t>
            </a:r>
            <a:endParaRPr lang="en-US" dirty="0"/>
          </a:p>
        </p:txBody>
      </p:sp>
      <p:sp>
        <p:nvSpPr>
          <p:cNvPr id="10" name="Text Placeholder 9"/>
          <p:cNvSpPr>
            <a:spLocks noGrp="1"/>
          </p:cNvSpPr>
          <p:nvPr>
            <p:ph type="body" sz="quarter" idx="22" hasCustomPrompt="1"/>
          </p:nvPr>
        </p:nvSpPr>
        <p:spPr>
          <a:xfrm>
            <a:off x="71500" y="5697252"/>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dirty="0" smtClean="0"/>
              <a:t>Notes &amp; Data</a:t>
            </a:r>
            <a:endParaRPr lang="en-US" dirty="0"/>
          </a:p>
        </p:txBody>
      </p:sp>
    </p:spTree>
    <p:extLst>
      <p:ext uri="{BB962C8B-B14F-4D97-AF65-F5344CB8AC3E}">
        <p14:creationId xmlns:p14="http://schemas.microsoft.com/office/powerpoint/2010/main" val="1665915258"/>
      </p:ext>
    </p:extLst>
  </p:cSld>
  <p:clrMapOvr>
    <a:masterClrMapping/>
  </p:clrMapOvr>
  <p:timing>
    <p:tnLst>
      <p:par>
        <p:cTn id="1" dur="indefinite" restart="never" nodeType="tmRoot"/>
      </p:par>
    </p:tnLst>
  </p:timing>
  <p:hf sldNum="0" hdr="0" dt="0"/>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7236798"/>
      </p:ext>
    </p:extLst>
  </p:cSld>
  <p:clrMap bg1="lt1" tx1="dk1" bg2="lt2" tx2="dk2" accent1="accent1" accent2="accent2" accent3="accent3" accent4="accent4" accent5="accent5" accent6="accent6" hlink="hlink" folHlink="folHlink"/>
  <p:sldLayoutIdLst>
    <p:sldLayoutId id="2147483786" r:id="rId1"/>
  </p:sldLayoutIdLst>
  <p:timing>
    <p:tnLst>
      <p:par>
        <p:cTn id="1" dur="indefinite" restart="never" nodeType="tmRoot"/>
      </p:par>
    </p:tnLst>
  </p:timing>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hyperlink" Target="http://www.commonwealthfund.org/Publications/Blog/2017/Nov/Senate%20Tax%20Bill%20Will%20Raise%20Premiums%20for%20Many%20Who%20Buy%20Their%20Own%20Coverage"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500" y="296651"/>
            <a:ext cx="9001000" cy="891213"/>
          </a:xfrm>
        </p:spPr>
        <p:txBody>
          <a:bodyPr>
            <a:noAutofit/>
          </a:bodyPr>
          <a:lstStyle/>
          <a:p>
            <a:r>
              <a:rPr lang="en-US" dirty="0" smtClean="0"/>
              <a:t>Under Tax Bill’s Repeal of Individual Mandate, Average Amount of Additional Annual Premiums for a 40-Year-Old in Individual Market Without Subsidies</a:t>
            </a:r>
            <a:endParaRPr lang="en-US" dirty="0"/>
          </a:p>
        </p:txBody>
      </p:sp>
      <p:sp>
        <p:nvSpPr>
          <p:cNvPr id="18" name="Text Placeholder 17"/>
          <p:cNvSpPr>
            <a:spLocks noGrp="1"/>
          </p:cNvSpPr>
          <p:nvPr>
            <p:ph type="body" sz="quarter" idx="22"/>
          </p:nvPr>
        </p:nvSpPr>
        <p:spPr/>
        <p:txBody>
          <a:bodyPr/>
          <a:lstStyle/>
          <a:p>
            <a:r>
              <a:rPr lang="en-US" dirty="0" smtClean="0"/>
              <a:t>Notes: Using 2018 premium data as the baseline, Commonwealth Fund researchers examined the difference between CBO’s projection of what premiums would look like under current law for the </a:t>
            </a:r>
            <a:br>
              <a:rPr lang="en-US" dirty="0" smtClean="0"/>
            </a:br>
            <a:r>
              <a:rPr lang="en-US" dirty="0" smtClean="0"/>
              <a:t>7 million people who buy their own, unsubsidized coverage and what premiums would look like if the ACA’s individual mandate penalties were repealed as part of the tax bill. The analysis is based on a 40-year-old’s premium for the lowest-cost silver plan in the 39 states that use the federally facilitated marketplace. For more on methods, see  S. R. Collins, M. Z. </a:t>
            </a:r>
            <a:r>
              <a:rPr lang="en-US" dirty="0" err="1" smtClean="0"/>
              <a:t>Gunja</a:t>
            </a:r>
            <a:r>
              <a:rPr lang="en-US" dirty="0" smtClean="0"/>
              <a:t>, and H. K. </a:t>
            </a:r>
            <a:r>
              <a:rPr lang="en-US" dirty="0" err="1" smtClean="0"/>
              <a:t>Bhupal</a:t>
            </a:r>
            <a:r>
              <a:rPr lang="en-US" dirty="0" smtClean="0"/>
              <a:t>, "</a:t>
            </a:r>
            <a:r>
              <a:rPr lang="en-US" dirty="0" smtClean="0">
                <a:hlinkClick r:id="rId2" invalidUrl="http://www.commonwealthfund.org/Publications/Blog/2017/Nov/Senate Tax Bill Will Raise Premiums for Many Who Buy Their Own Coverage"/>
              </a:rPr>
              <a:t>Senate Tax Bill Results in Premium Increases for Many Who Buy Their Own Coverage; Wealthiest to Benefit Most from Any Offsets from Tax Cuts</a:t>
            </a:r>
            <a:r>
              <a:rPr lang="en-US" dirty="0" smtClean="0"/>
              <a:t>," </a:t>
            </a:r>
            <a:r>
              <a:rPr lang="en-US" i="1" dirty="0" smtClean="0"/>
              <a:t>To the Point,</a:t>
            </a:r>
            <a:r>
              <a:rPr lang="en-US" dirty="0" smtClean="0"/>
              <a:t> The Commonwealth Fund, Nov. 21, 2017.</a:t>
            </a:r>
          </a:p>
          <a:p>
            <a:r>
              <a:rPr lang="en-US" dirty="0" smtClean="0"/>
              <a:t>Data source: </a:t>
            </a:r>
            <a:r>
              <a:rPr lang="en-US" dirty="0" err="1" smtClean="0"/>
              <a:t>Data.Healthcare.gov</a:t>
            </a:r>
            <a:r>
              <a:rPr lang="en-US" dirty="0" smtClean="0"/>
              <a:t> Plan Year 2018 Individual Medical Coverage Landscape.</a:t>
            </a:r>
            <a:endParaRPr lang="en-US" dirty="0"/>
          </a:p>
        </p:txBody>
      </p:sp>
      <p:sp>
        <p:nvSpPr>
          <p:cNvPr id="3" name="TextBox 2"/>
          <p:cNvSpPr txBox="1"/>
          <p:nvPr/>
        </p:nvSpPr>
        <p:spPr>
          <a:xfrm>
            <a:off x="1665458" y="1058195"/>
            <a:ext cx="5634681" cy="369332"/>
          </a:xfrm>
          <a:prstGeom prst="rect">
            <a:avLst/>
          </a:prstGeom>
          <a:noFill/>
        </p:spPr>
        <p:txBody>
          <a:bodyPr wrap="square" rtlCol="0">
            <a:spAutoFit/>
          </a:bodyPr>
          <a:lstStyle/>
          <a:p>
            <a:endParaRPr lang="en-US" dirty="0">
              <a:solidFill>
                <a:prstClr val="black">
                  <a:lumMod val="85000"/>
                  <a:lumOff val="15000"/>
                </a:prstClr>
              </a:solidFill>
            </a:endParaRPr>
          </a:p>
        </p:txBody>
      </p:sp>
      <p:graphicFrame>
        <p:nvGraphicFramePr>
          <p:cNvPr id="24" name="Content Placeholder 6"/>
          <p:cNvGraphicFramePr>
            <a:graphicFrameLocks noGrp="1"/>
          </p:cNvGraphicFramePr>
          <p:nvPr>
            <p:ph type="chart" sz="quarter" idx="19"/>
            <p:extLst>
              <p:ext uri="{D42A27DB-BD31-4B8C-83A1-F6EECF244321}">
                <p14:modId xmlns:p14="http://schemas.microsoft.com/office/powerpoint/2010/main" val="1029112605"/>
              </p:ext>
            </p:extLst>
          </p:nvPr>
        </p:nvGraphicFramePr>
        <p:xfrm>
          <a:off x="71439" y="1116422"/>
          <a:ext cx="9001061" cy="42713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2037069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c374646641a72d2f7ced4229f18c89ffe94d1956"/>
</p:tagLst>
</file>

<file path=ppt/theme/theme1.xml><?xml version="1.0" encoding="utf-8"?>
<a:theme xmlns:a="http://schemas.openxmlformats.org/drawingml/2006/main" name="1_Office Theme">
  <a:themeElements>
    <a:clrScheme name="CMW V1.0">
      <a:dk1>
        <a:srgbClr val="4C515A"/>
      </a:dk1>
      <a:lt1>
        <a:sysClr val="window" lastClr="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044C7F"/>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22373</TotalTime>
  <Words>92</Words>
  <Application>Microsoft Office PowerPoint</Application>
  <PresentationFormat>On-screen Show (4:3)</PresentationFormat>
  <Paragraphs>42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Berlingske Serif Text</vt:lpstr>
      <vt:lpstr>Calibri</vt:lpstr>
      <vt:lpstr>InterFace</vt:lpstr>
      <vt:lpstr>1_Office Theme</vt:lpstr>
      <vt:lpstr>Under Tax Bill’s Repeal of Individual Mandate, Average Amount of Additional Annual Premiums for a 40-Year-Old in Individual Market Without Subsidies</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Exhibits — What’s at Stake: States’ Progress on Health Coverage and Access to Care, 2013–2016</dc:title>
  <dc:subject>Exhibits — What’s at Stake: States’ Progress on Health Coverage and Access to Care, 2013–2016</dc:subject>
  <dc:creator>Hayes Collins Radley McCarthy</dc:creator>
  <cp:keywords>Exhibits — What’s at Stake: States’ Progress on Health Coverage and Access to Care, 2013–2016</cp:keywords>
  <dc:description>Exhibits — What’s at Stake: States’ Progress on Health Coverage and Access to Care, 2013–2016</dc:description>
  <cp:lastModifiedBy>Aisha Gomez</cp:lastModifiedBy>
  <cp:revision>321</cp:revision>
  <cp:lastPrinted>2017-12-13T21:46:22Z</cp:lastPrinted>
  <dcterms:created xsi:type="dcterms:W3CDTF">2017-09-29T22:03:34Z</dcterms:created>
  <dcterms:modified xsi:type="dcterms:W3CDTF">2017-12-14T15:22:03Z</dcterms:modified>
  <cp:category/>
</cp:coreProperties>
</file>