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4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608"/>
    <a:srgbClr val="575959"/>
    <a:srgbClr val="104168"/>
    <a:srgbClr val="333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5" autoAdjust="0"/>
    <p:restoredTop sz="98958" autoAdjust="0"/>
  </p:normalViewPr>
  <p:slideViewPr>
    <p:cSldViewPr>
      <p:cViewPr>
        <p:scale>
          <a:sx n="110" d="100"/>
          <a:sy n="110" d="100"/>
        </p:scale>
        <p:origin x="-180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466034571122399E-2"/>
          <c:y val="3.77058823529412E-2"/>
          <c:w val="0.92554547360574002"/>
          <c:h val="0.793412408555313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chemeClr val="tx2"/>
            </a:solidFill>
            <a:ln w="635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 deductible</c:v>
                </c:pt>
                <c:pt idx="1">
                  <c:v>$1–$999</c:v>
                </c:pt>
                <c:pt idx="2">
                  <c:v>$1,000–$2,999</c:v>
                </c:pt>
                <c:pt idx="3">
                  <c:v>$3,000 or more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52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 deductible</c:v>
                </c:pt>
                <c:pt idx="1">
                  <c:v>$1–$999</c:v>
                </c:pt>
                <c:pt idx="2">
                  <c:v>$1,000–$2,999</c:v>
                </c:pt>
                <c:pt idx="3">
                  <c:v>$3,000 or more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38</c:v>
                </c:pt>
                <c:pt idx="1">
                  <c:v>51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 deductible</c:v>
                </c:pt>
                <c:pt idx="1">
                  <c:v>$1–$999</c:v>
                </c:pt>
                <c:pt idx="2">
                  <c:v>$1,000–$2,999</c:v>
                </c:pt>
                <c:pt idx="3">
                  <c:v>$3,000 or more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34</c:v>
                </c:pt>
                <c:pt idx="1">
                  <c:v>44</c:v>
                </c:pt>
                <c:pt idx="2">
                  <c:v>18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575959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 deductible</c:v>
                </c:pt>
                <c:pt idx="1">
                  <c:v>$1–$999</c:v>
                </c:pt>
                <c:pt idx="2">
                  <c:v>$1,000–$2,999</c:v>
                </c:pt>
                <c:pt idx="3">
                  <c:v>$3,000 or more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29</c:v>
                </c:pt>
                <c:pt idx="1">
                  <c:v>39</c:v>
                </c:pt>
                <c:pt idx="2">
                  <c:v>23</c:v>
                </c:pt>
                <c:pt idx="3">
                  <c:v>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104168">
                <a:alpha val="25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 deductible</c:v>
                </c:pt>
                <c:pt idx="1">
                  <c:v>$1–$999</c:v>
                </c:pt>
                <c:pt idx="2">
                  <c:v>$1,000–$2,999</c:v>
                </c:pt>
                <c:pt idx="3">
                  <c:v>$3,000 or more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25</c:v>
                </c:pt>
                <c:pt idx="1">
                  <c:v>37</c:v>
                </c:pt>
                <c:pt idx="2">
                  <c:v>27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15552"/>
        <c:axId val="101437824"/>
      </c:barChart>
      <c:catAx>
        <c:axId val="101415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1437824"/>
        <c:crosses val="autoZero"/>
        <c:auto val="1"/>
        <c:lblAlgn val="ctr"/>
        <c:lblOffset val="100"/>
        <c:noMultiLvlLbl val="0"/>
      </c:catAx>
      <c:valAx>
        <c:axId val="101437824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1415552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24366374691329301"/>
          <c:y val="6.2411347517730503E-2"/>
          <c:w val="0.55932255509481399"/>
          <c:h val="7.1871335232032194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bin" panose="020B08030502020200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6/2/2015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" y="8599170"/>
            <a:ext cx="2025227" cy="53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CBC25-CF63-495D-AF49-382A8C4E5359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6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5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707886"/>
          </a:xfrm>
          <a:noFill/>
        </p:spPr>
        <p:txBody>
          <a:bodyPr anchor="t" anchorCtr="1"/>
          <a:lstStyle/>
          <a:p>
            <a:pPr algn="ctr" eaLnBrk="1" hangingPunct="1"/>
            <a:r>
              <a:rPr lang="en-US" sz="2000" b="1" dirty="0" smtClean="0">
                <a:latin typeface="+mj-lt"/>
                <a:cs typeface="Arial" charset="0"/>
              </a:rPr>
              <a:t>More </a:t>
            </a:r>
            <a:r>
              <a:rPr lang="en-US" sz="2000" b="1" dirty="0" smtClean="0">
                <a:latin typeface="+mj-lt"/>
                <a:cs typeface="Arial" charset="0"/>
              </a:rPr>
              <a:t>Privately Insured Adults Have Deductibles </a:t>
            </a:r>
            <a:br>
              <a:rPr lang="en-US" sz="2000" b="1" dirty="0" smtClean="0">
                <a:latin typeface="+mj-lt"/>
                <a:cs typeface="Arial" charset="0"/>
              </a:rPr>
            </a:br>
            <a:r>
              <a:rPr lang="en-US" sz="2000" b="1" dirty="0" smtClean="0">
                <a:latin typeface="+mj-lt"/>
                <a:cs typeface="Arial" charset="0"/>
              </a:rPr>
              <a:t>and They Have Grown in Size  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21191" y="1143000"/>
            <a:ext cx="66198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prstClr val="black"/>
                </a:solidFill>
                <a:latin typeface="Cabin" panose="020B0803050202020004" pitchFamily="34" charset="0"/>
                <a:cs typeface="Arial" charset="0"/>
              </a:rPr>
              <a:t>Percent </a:t>
            </a:r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cs typeface="Arial" charset="0"/>
              </a:rPr>
              <a:t>privately insured adults </a:t>
            </a:r>
            <a:r>
              <a:rPr lang="en-US" sz="1600" b="1" dirty="0">
                <a:solidFill>
                  <a:prstClr val="black"/>
                </a:solidFill>
                <a:latin typeface="Cabin" panose="020B0803050202020004" pitchFamily="34" charset="0"/>
                <a:cs typeface="Arial" charset="0"/>
              </a:rPr>
              <a:t>ages </a:t>
            </a:r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  <a:cs typeface="Arial" charset="0"/>
              </a:rPr>
              <a:t>19–64^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  <a:cs typeface="Arial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2050" y="6358244"/>
            <a:ext cx="807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Cabin" panose="020B0803050202020004" pitchFamily="34" charset="0"/>
              </a:rPr>
              <a:t>^ Base</a:t>
            </a:r>
            <a:r>
              <a:rPr lang="en-US" sz="1200" dirty="0">
                <a:solidFill>
                  <a:prstClr val="black"/>
                </a:solidFill>
                <a:latin typeface="Cabin" panose="020B0803050202020004" pitchFamily="34" charset="0"/>
              </a:rPr>
              <a:t>: Those who </a:t>
            </a:r>
            <a:r>
              <a:rPr lang="en-US" sz="1200" dirty="0" smtClean="0">
                <a:solidFill>
                  <a:prstClr val="black"/>
                </a:solidFill>
                <a:latin typeface="Cabin" panose="020B0803050202020004" pitchFamily="34" charset="0"/>
              </a:rPr>
              <a:t>specified deductible.</a:t>
            </a:r>
            <a:endParaRPr lang="en-US" sz="1200" dirty="0">
              <a:solidFill>
                <a:prstClr val="black"/>
              </a:solidFill>
              <a:latin typeface="Cabin" panose="020B0803050202020004" pitchFamily="34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abin" panose="020B0803050202020004" pitchFamily="34" charset="0"/>
              </a:rPr>
              <a:t>Source: The Commonwealth Fund Biennial Health Insurance Surveys </a:t>
            </a:r>
            <a:r>
              <a:rPr lang="en-US" sz="1200" dirty="0" smtClean="0">
                <a:solidFill>
                  <a:prstClr val="black"/>
                </a:solidFill>
                <a:latin typeface="Cabin" panose="020B0803050202020004" pitchFamily="34" charset="0"/>
              </a:rPr>
              <a:t>(2003, 2005, 2010, 2012, and 2014).</a:t>
            </a:r>
            <a:endParaRPr lang="en-US" sz="1200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51344631"/>
              </p:ext>
            </p:extLst>
          </p:nvPr>
        </p:nvGraphicFramePr>
        <p:xfrm>
          <a:off x="301397" y="1771650"/>
          <a:ext cx="8585200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40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6414</TotalTime>
  <Words>43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More Privately Insured Adults Have Deductibles  and They Have Grown in Size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375</cp:revision>
  <cp:lastPrinted>2015-05-08T18:26:09Z</cp:lastPrinted>
  <dcterms:created xsi:type="dcterms:W3CDTF">2014-11-20T17:11:15Z</dcterms:created>
  <dcterms:modified xsi:type="dcterms:W3CDTF">2015-06-02T14:59:28Z</dcterms:modified>
</cp:coreProperties>
</file>