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40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608"/>
    <a:srgbClr val="575959"/>
    <a:srgbClr val="104168"/>
    <a:srgbClr val="333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85" autoAdjust="0"/>
    <p:restoredTop sz="98958" autoAdjust="0"/>
  </p:normalViewPr>
  <p:slideViewPr>
    <p:cSldViewPr>
      <p:cViewPr>
        <p:scale>
          <a:sx n="110" d="100"/>
          <a:sy n="110" d="100"/>
        </p:scale>
        <p:origin x="-180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496274260133797E-2"/>
          <c:y val="3.77058823529412E-2"/>
          <c:w val="0.939525731872348"/>
          <c:h val="0.73853018372703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Insured all year, not underinsured*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Had problems paying or unable to pay medical bills</c:v>
                </c:pt>
                <c:pt idx="1">
                  <c:v>Contacted by collection agency for unpaid medical bills</c:v>
                </c:pt>
                <c:pt idx="2">
                  <c:v>Had to change way of life to pay bills</c:v>
                </c:pt>
                <c:pt idx="3">
                  <c:v>Medical bills being paid off over time</c:v>
                </c:pt>
                <c:pt idx="4">
                  <c:v>At least one medical bill problem or debt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</c:v>
                </c:pt>
                <c:pt idx="1">
                  <c:v>6</c:v>
                </c:pt>
                <c:pt idx="2">
                  <c:v>7</c:v>
                </c:pt>
                <c:pt idx="3">
                  <c:v>15</c:v>
                </c:pt>
                <c:pt idx="4">
                  <c:v>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 all year, underinsured*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Had problems paying or unable to pay medical bills</c:v>
                </c:pt>
                <c:pt idx="1">
                  <c:v>Contacted by collection agency for unpaid medical bills</c:v>
                </c:pt>
                <c:pt idx="2">
                  <c:v>Had to change way of life to pay bills</c:v>
                </c:pt>
                <c:pt idx="3">
                  <c:v>Medical bills being paid off over time</c:v>
                </c:pt>
                <c:pt idx="4">
                  <c:v>At least one medical bill problem or debt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38</c:v>
                </c:pt>
                <c:pt idx="1">
                  <c:v>23</c:v>
                </c:pt>
                <c:pt idx="2">
                  <c:v>22</c:v>
                </c:pt>
                <c:pt idx="3">
                  <c:v>34</c:v>
                </c:pt>
                <c:pt idx="4">
                  <c:v>51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Uninsured during the year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Had problems paying or unable to pay medical bills</c:v>
                </c:pt>
                <c:pt idx="1">
                  <c:v>Contacted by collection agency for unpaid medical bills</c:v>
                </c:pt>
                <c:pt idx="2">
                  <c:v>Had to change way of life to pay bills</c:v>
                </c:pt>
                <c:pt idx="3">
                  <c:v>Medical bills being paid off over time</c:v>
                </c:pt>
                <c:pt idx="4">
                  <c:v>At least one medical bill problem or debt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39</c:v>
                </c:pt>
                <c:pt idx="1">
                  <c:v>26</c:v>
                </c:pt>
                <c:pt idx="2">
                  <c:v>25</c:v>
                </c:pt>
                <c:pt idx="3">
                  <c:v>28</c:v>
                </c:pt>
                <c:pt idx="4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axId val="103948288"/>
        <c:axId val="103949824"/>
      </c:barChart>
      <c:catAx>
        <c:axId val="103948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3949824"/>
        <c:crosses val="autoZero"/>
        <c:auto val="1"/>
        <c:lblAlgn val="ctr"/>
        <c:lblOffset val="100"/>
        <c:noMultiLvlLbl val="0"/>
      </c:catAx>
      <c:valAx>
        <c:axId val="103949824"/>
        <c:scaling>
          <c:orientation val="minMax"/>
          <c:max val="75"/>
        </c:scaling>
        <c:delete val="0"/>
        <c:axPos val="l"/>
        <c:numFmt formatCode="General" sourceLinked="1"/>
        <c:majorTickMark val="out"/>
        <c:minorTickMark val="none"/>
        <c:tickLblPos val="nextTo"/>
        <c:crossAx val="103948288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4.6273289442880498E-2"/>
          <c:y val="4.0951955617108897E-2"/>
          <c:w val="0.95372671055711999"/>
          <c:h val="7.41073775017142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1">
          <a:latin typeface="Cabin" panose="020B0803050202020004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6/2/2015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53" y="8599170"/>
            <a:ext cx="2025227" cy="535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D9A46FC-9197-4E77-92FA-45C876F655B9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8EE951-AF34-497B-B159-113D7EBC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0954C-3E6A-4226-BB5F-C902943E12A1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6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5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4000" cy="1015663"/>
          </a:xfrm>
          <a:noFill/>
        </p:spPr>
        <p:txBody>
          <a:bodyPr anchor="t" anchorCtr="1"/>
          <a:lstStyle/>
          <a:p>
            <a:pPr algn="ctr"/>
            <a:r>
              <a:rPr lang="en-US" sz="2000" b="1" dirty="0" smtClean="0">
                <a:latin typeface="+mj-lt"/>
                <a:cs typeface="Arial" charset="0"/>
              </a:rPr>
              <a:t>Underinsured </a:t>
            </a:r>
            <a:r>
              <a:rPr lang="en-US" sz="2000" b="1" dirty="0" smtClean="0">
                <a:latin typeface="+mj-lt"/>
                <a:cs typeface="Arial" charset="0"/>
              </a:rPr>
              <a:t>Adults Report Medical Bill Problems at Twice the Rate as Insured Adults Who Are Not Underinsured </a:t>
            </a:r>
            <a:br>
              <a:rPr lang="en-US" sz="2000" b="1" dirty="0" smtClean="0">
                <a:latin typeface="+mj-lt"/>
                <a:cs typeface="Arial" charset="0"/>
              </a:rPr>
            </a:br>
            <a:endParaRPr lang="en-US" sz="2000" b="1" dirty="0" smtClean="0">
              <a:latin typeface="+mj-lt"/>
              <a:cs typeface="Arial" charset="0"/>
            </a:endParaRPr>
          </a:p>
        </p:txBody>
      </p:sp>
      <p:sp>
        <p:nvSpPr>
          <p:cNvPr id="74757" name="Rectangle 7"/>
          <p:cNvSpPr>
            <a:spLocks noChangeArrowheads="1"/>
          </p:cNvSpPr>
          <p:nvPr/>
        </p:nvSpPr>
        <p:spPr bwMode="auto">
          <a:xfrm>
            <a:off x="42050" y="5943600"/>
            <a:ext cx="66635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* 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</a:rPr>
              <a:t>Underinsured defined as insured all year but experienced one of the following: out-of-pocket expenses equaled 10% or more of income; out-of-pocket expenses equaled 5% or more of income if low income (&lt;200% of poverty); or deductibles equaled 5% or more of income.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</a:rPr>
              <a:t>: The Commonwealth Fund 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Biennial Health Insurance Survey (2014). </a:t>
            </a:r>
            <a:endParaRPr lang="en-US" sz="1200" dirty="0">
              <a:solidFill>
                <a:srgbClr val="000000"/>
              </a:solidFill>
              <a:latin typeface="Cabin" panose="020B0803050202020004" pitchFamily="34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165892885"/>
              </p:ext>
            </p:extLst>
          </p:nvPr>
        </p:nvGraphicFramePr>
        <p:xfrm>
          <a:off x="209720" y="1489213"/>
          <a:ext cx="8756650" cy="4530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33973" y="990600"/>
            <a:ext cx="549636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Arial" charset="0"/>
              </a:rPr>
              <a:t>Percent adults ages 19–64</a:t>
            </a:r>
            <a:endParaRPr lang="en-US" sz="1600" b="1" dirty="0">
              <a:solidFill>
                <a:srgbClr val="000000"/>
              </a:solidFill>
              <a:latin typeface="Cabin" panose="020B0803050202020004" pitchFamily="34" charset="0"/>
              <a:cs typeface="Arial" charset="0"/>
            </a:endParaRPr>
          </a:p>
        </p:txBody>
      </p:sp>
      <p:pic>
        <p:nvPicPr>
          <p:cNvPr id="6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409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6414</TotalTime>
  <Words>86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Underinsured Adults Report Medical Bill Problems at Twice the Rate as Insured Adults Who Are Not Underinsured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Samantha Mackie</cp:lastModifiedBy>
  <cp:revision>379</cp:revision>
  <cp:lastPrinted>2015-05-08T18:26:09Z</cp:lastPrinted>
  <dcterms:created xsi:type="dcterms:W3CDTF">2014-11-20T17:11:15Z</dcterms:created>
  <dcterms:modified xsi:type="dcterms:W3CDTF">2015-06-02T14:59:50Z</dcterms:modified>
</cp:coreProperties>
</file>