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7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608"/>
    <a:srgbClr val="575959"/>
    <a:srgbClr val="104168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8958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496274260133797E-2"/>
          <c:y val="3.77058823529412E-2"/>
          <c:w val="0.94825475495766098"/>
          <c:h val="0.7385301837270340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Insured all year, not underinsured*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
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
cost-related 
access problem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11</c:v>
                </c:pt>
                <c:pt idx="2">
                  <c:v>12</c:v>
                </c:pt>
                <c:pt idx="3">
                  <c:v>7</c:v>
                </c:pt>
                <c:pt idx="4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year, underinsured*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
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
cost-related 
access problem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25</c:v>
                </c:pt>
                <c:pt idx="1">
                  <c:v>26</c:v>
                </c:pt>
                <c:pt idx="2">
                  <c:v>24</c:v>
                </c:pt>
                <c:pt idx="3">
                  <c:v>15</c:v>
                </c:pt>
                <c:pt idx="4">
                  <c:v>44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Had a medical problem, but did not go to a doctor 
or clinic</c:v>
                </c:pt>
                <c:pt idx="1">
                  <c:v>Did not fill a prescription</c:v>
                </c:pt>
                <c:pt idx="2">
                  <c:v>Skipped a medical test, treatment, 
or follow-up recommended 
by a doctor</c:v>
                </c:pt>
                <c:pt idx="3">
                  <c:v>Did not see a specialist when you or your doctor thought you needed to see one</c:v>
                </c:pt>
                <c:pt idx="4">
                  <c:v>At least one 
cost-related 
access problem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44</c:v>
                </c:pt>
                <c:pt idx="1">
                  <c:v>32</c:v>
                </c:pt>
                <c:pt idx="2">
                  <c:v>31</c:v>
                </c:pt>
                <c:pt idx="3">
                  <c:v>23</c:v>
                </c:pt>
                <c:pt idx="4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9"/>
        <c:axId val="104445440"/>
        <c:axId val="104446976"/>
      </c:barChart>
      <c:catAx>
        <c:axId val="1044454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4446976"/>
        <c:crosses val="autoZero"/>
        <c:auto val="1"/>
        <c:lblAlgn val="ctr"/>
        <c:lblOffset val="100"/>
        <c:noMultiLvlLbl val="0"/>
      </c:catAx>
      <c:valAx>
        <c:axId val="104446976"/>
        <c:scaling>
          <c:orientation val="minMax"/>
          <c:max val="75"/>
        </c:scaling>
        <c:delete val="0"/>
        <c:axPos val="l"/>
        <c:numFmt formatCode="General" sourceLinked="1"/>
        <c:majorTickMark val="out"/>
        <c:minorTickMark val="none"/>
        <c:tickLblPos val="nextTo"/>
        <c:crossAx val="104445440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4.6273289442880498E-2"/>
          <c:y val="7.3138425550596398E-3"/>
          <c:w val="0.95372671055711999"/>
          <c:h val="6.8501057368504301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70954C-3E6A-4226-BB5F-C902943E12A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b="0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1323439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More </a:t>
            </a:r>
            <a:r>
              <a:rPr lang="en-US" sz="2000" b="1" dirty="0" smtClean="0">
                <a:latin typeface="+mj-lt"/>
                <a:cs typeface="Arial" charset="0"/>
              </a:rPr>
              <a:t>Than Two of Five Adults Who Are Underinsured Reported Problems Getting Needed Care Because of Cost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>
                <a:latin typeface="+mj-lt"/>
                <a:cs typeface="Arial" charset="0"/>
              </a:rPr>
              <a:t/>
            </a:r>
            <a:br>
              <a:rPr lang="en-US" sz="2000" b="1" dirty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 </a:t>
            </a:r>
          </a:p>
        </p:txBody>
      </p:sp>
      <p:sp>
        <p:nvSpPr>
          <p:cNvPr id="74757" name="Rectangle 7"/>
          <p:cNvSpPr>
            <a:spLocks noChangeArrowheads="1"/>
          </p:cNvSpPr>
          <p:nvPr/>
        </p:nvSpPr>
        <p:spPr bwMode="auto">
          <a:xfrm>
            <a:off x="42050" y="6019800"/>
            <a:ext cx="65984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*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Underinsured defined as insured all year but experienced one of the following: out-of-pocket expenses equaled 10% or more of income; out-of-pocket expenses equaled 5% or more of income if low income (&lt;200% of poverty); or deductibles equaled 5% or more of income.</a:t>
            </a:r>
          </a:p>
          <a:p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: The Commonwealth Fund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Biennial Health Insurance Survey (2014). </a:t>
            </a:r>
            <a:endParaRPr lang="en-US" sz="1200" dirty="0">
              <a:solidFill>
                <a:srgbClr val="000000"/>
              </a:solidFill>
              <a:latin typeface="Cabin" panose="020B0803050202020004" pitchFamily="34" charset="0"/>
            </a:endParaRP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76814050"/>
              </p:ext>
            </p:extLst>
          </p:nvPr>
        </p:nvGraphicFramePr>
        <p:xfrm>
          <a:off x="175852" y="1599278"/>
          <a:ext cx="8756650" cy="4530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17039" y="1027113"/>
            <a:ext cx="5496360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solidFill>
                  <a:srgbClr val="000000"/>
                </a:solidFill>
                <a:latin typeface="Cabin" panose="020B0803050202020004" pitchFamily="34" charset="0"/>
                <a:cs typeface="Arial" charset="0"/>
              </a:rPr>
              <a:t>Percent adults ages 19–64</a:t>
            </a:r>
            <a:endParaRPr lang="en-US" sz="1600" b="1" dirty="0">
              <a:solidFill>
                <a:srgbClr val="000000"/>
              </a:solidFill>
              <a:latin typeface="Cabin" panose="020B0803050202020004" pitchFamily="34" charset="0"/>
              <a:cs typeface="Arial" charset="0"/>
            </a:endParaRPr>
          </a:p>
        </p:txBody>
      </p:sp>
      <p:pic>
        <p:nvPicPr>
          <p:cNvPr id="6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43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6415</TotalTime>
  <Words>86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More Than Two of Five Adults Who Are Underinsured Reported Problems Getting Needed Care Because of Cost  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381</cp:revision>
  <cp:lastPrinted>2015-05-08T18:26:09Z</cp:lastPrinted>
  <dcterms:created xsi:type="dcterms:W3CDTF">2014-11-20T17:11:15Z</dcterms:created>
  <dcterms:modified xsi:type="dcterms:W3CDTF">2015-06-02T15:00:18Z</dcterms:modified>
</cp:coreProperties>
</file>