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41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6" autoAdjust="0"/>
    <p:restoredTop sz="99772" autoAdjust="0"/>
  </p:normalViewPr>
  <p:slideViewPr>
    <p:cSldViewPr>
      <p:cViewPr>
        <p:scale>
          <a:sx n="113" d="100"/>
          <a:sy n="113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Did not obtain coverage</c:v>
                </c:pt>
                <c:pt idx="1">
                  <c:v>Obtained coverage</c:v>
                </c:pt>
                <c:pt idx="3">
                  <c:v>Did not obtain coverage</c:v>
                </c:pt>
                <c:pt idx="4">
                  <c:v>Obtained coverage</c:v>
                </c:pt>
                <c:pt idx="6">
                  <c:v>Did not obtain coverage</c:v>
                </c:pt>
                <c:pt idx="7">
                  <c:v>Obtained coverage</c:v>
                </c:pt>
                <c:pt idx="9">
                  <c:v>Did not obtain coverage</c:v>
                </c:pt>
                <c:pt idx="10">
                  <c:v>Obtained coverage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-21.36</c:v>
                </c:pt>
                <c:pt idx="1">
                  <c:v>-29.360000000000003</c:v>
                </c:pt>
                <c:pt idx="3">
                  <c:v>-31.94</c:v>
                </c:pt>
                <c:pt idx="4">
                  <c:v>-20.05</c:v>
                </c:pt>
                <c:pt idx="6">
                  <c:v>-25.990000000000002</c:v>
                </c:pt>
                <c:pt idx="7">
                  <c:v>-19.21</c:v>
                </c:pt>
                <c:pt idx="9">
                  <c:v>-25.44</c:v>
                </c:pt>
                <c:pt idx="10">
                  <c:v>-21.38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difficult or impossible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Did not obtain coverage</c:v>
                </c:pt>
                <c:pt idx="1">
                  <c:v>Obtained coverage</c:v>
                </c:pt>
                <c:pt idx="3">
                  <c:v>Did not obtain coverage</c:v>
                </c:pt>
                <c:pt idx="4">
                  <c:v>Obtained coverage</c:v>
                </c:pt>
                <c:pt idx="6">
                  <c:v>Did not obtain coverage</c:v>
                </c:pt>
                <c:pt idx="7">
                  <c:v>Obtained coverage</c:v>
                </c:pt>
                <c:pt idx="9">
                  <c:v>Did not obtain coverage</c:v>
                </c:pt>
                <c:pt idx="10">
                  <c:v>Obtained coverage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-34.46</c:v>
                </c:pt>
                <c:pt idx="1">
                  <c:v>-16.509999999999998</c:v>
                </c:pt>
                <c:pt idx="3">
                  <c:v>-28.07</c:v>
                </c:pt>
                <c:pt idx="4">
                  <c:v>-17.260000000000002</c:v>
                </c:pt>
                <c:pt idx="6">
                  <c:v>-27.04</c:v>
                </c:pt>
                <c:pt idx="7">
                  <c:v>-11.34</c:v>
                </c:pt>
                <c:pt idx="9">
                  <c:v>-24.63</c:v>
                </c:pt>
                <c:pt idx="10">
                  <c:v>-7.9900000000000011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Did not obtain coverage</c:v>
                </c:pt>
                <c:pt idx="1">
                  <c:v>Obtained coverage</c:v>
                </c:pt>
                <c:pt idx="3">
                  <c:v>Did not obtain coverage</c:v>
                </c:pt>
                <c:pt idx="4">
                  <c:v>Obtained coverage</c:v>
                </c:pt>
                <c:pt idx="6">
                  <c:v>Did not obtain coverage</c:v>
                </c:pt>
                <c:pt idx="7">
                  <c:v>Obtained coverage</c:v>
                </c:pt>
                <c:pt idx="9">
                  <c:v>Did not obtain coverage</c:v>
                </c:pt>
                <c:pt idx="10">
                  <c:v>Obtained coverage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20.36</c:v>
                </c:pt>
                <c:pt idx="1">
                  <c:v>27.12</c:v>
                </c:pt>
                <c:pt idx="3">
                  <c:v>30.84</c:v>
                </c:pt>
                <c:pt idx="4">
                  <c:v>39.71</c:v>
                </c:pt>
                <c:pt idx="6">
                  <c:v>34.86</c:v>
                </c:pt>
                <c:pt idx="7">
                  <c:v>44.39</c:v>
                </c:pt>
                <c:pt idx="9">
                  <c:v>38.53</c:v>
                </c:pt>
                <c:pt idx="10">
                  <c:v>35.57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Did not obtain coverage</c:v>
                </c:pt>
                <c:pt idx="1">
                  <c:v>Obtained coverage</c:v>
                </c:pt>
                <c:pt idx="3">
                  <c:v>Did not obtain coverage</c:v>
                </c:pt>
                <c:pt idx="4">
                  <c:v>Obtained coverage</c:v>
                </c:pt>
                <c:pt idx="6">
                  <c:v>Did not obtain coverage</c:v>
                </c:pt>
                <c:pt idx="7">
                  <c:v>Obtained coverage</c:v>
                </c:pt>
                <c:pt idx="9">
                  <c:v>Did not obtain coverage</c:v>
                </c:pt>
                <c:pt idx="10">
                  <c:v>Obtained coverage</c:v>
                </c:pt>
              </c:strCache>
            </c:strRef>
          </c:cat>
          <c:val>
            <c:numRef>
              <c:f>Sheet1!$E$2:$E$12</c:f>
              <c:numCache>
                <c:formatCode>0</c:formatCode>
                <c:ptCount val="11"/>
                <c:pt idx="0">
                  <c:v>6.660000000000001</c:v>
                </c:pt>
                <c:pt idx="1">
                  <c:v>21.72</c:v>
                </c:pt>
                <c:pt idx="3">
                  <c:v>4.0599999999999996</c:v>
                </c:pt>
                <c:pt idx="4">
                  <c:v>18.920000000000002</c:v>
                </c:pt>
                <c:pt idx="6">
                  <c:v>7.2900000000000009</c:v>
                </c:pt>
                <c:pt idx="7">
                  <c:v>20.7</c:v>
                </c:pt>
                <c:pt idx="9">
                  <c:v>5.93</c:v>
                </c:pt>
                <c:pt idx="10">
                  <c:v>31.04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193442944"/>
        <c:axId val="193444480"/>
      </c:barChart>
      <c:catAx>
        <c:axId val="193442944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47625">
            <a:solidFill>
              <a:schemeClr val="tx1"/>
            </a:solidFill>
          </a:ln>
        </c:spPr>
        <c:crossAx val="193444480"/>
        <c:crosses val="autoZero"/>
        <c:auto val="1"/>
        <c:lblAlgn val="ctr"/>
        <c:lblOffset val="100"/>
        <c:noMultiLvlLbl val="0"/>
      </c:catAx>
      <c:valAx>
        <c:axId val="1934444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" sourceLinked="1"/>
        <c:majorTickMark val="none"/>
        <c:minorTickMark val="none"/>
        <c:tickLblPos val="none"/>
        <c:crossAx val="193442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159488"/>
              </p:ext>
            </p:extLst>
          </p:nvPr>
        </p:nvGraphicFramePr>
        <p:xfrm>
          <a:off x="953342" y="1658463"/>
          <a:ext cx="8229600" cy="386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0" y="91440"/>
            <a:ext cx="9144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2000" b="1" kern="0" dirty="0" smtClean="0">
                <a:ea typeface="ＭＳ Ｐゴシック"/>
              </a:rPr>
              <a:t>Marketplace </a:t>
            </a:r>
            <a:r>
              <a:rPr lang="en-US" sz="2000" b="1" kern="0" dirty="0">
                <a:ea typeface="ＭＳ Ｐゴシック"/>
              </a:rPr>
              <a:t>Visitors Who Did Not Select a Plan </a:t>
            </a:r>
            <a:r>
              <a:rPr lang="en-US" sz="2000" b="1" kern="0" dirty="0" smtClean="0">
                <a:ea typeface="ＭＳ Ｐゴシック"/>
              </a:rPr>
              <a:t/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Had </a:t>
            </a:r>
            <a:r>
              <a:rPr lang="en-US" sz="2000" b="1" kern="0" dirty="0">
                <a:ea typeface="ＭＳ Ｐゴシック"/>
              </a:rPr>
              <a:t>Greater Difficulty </a:t>
            </a:r>
            <a:r>
              <a:rPr lang="en-US" sz="2000" b="1" kern="0" dirty="0" smtClean="0">
                <a:ea typeface="ＭＳ Ｐゴシック"/>
              </a:rPr>
              <a:t>Comparing Plans </a:t>
            </a:r>
            <a:r>
              <a:rPr lang="en-US" sz="2000" b="1" kern="0" dirty="0">
                <a:ea typeface="ＭＳ Ｐゴシック"/>
              </a:rPr>
              <a:t>Than Those Who Enrolled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82296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</a:rPr>
              <a:t>How easy or difficult was it to compare the </a:t>
            </a:r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. . . </a:t>
            </a: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</a:rPr>
              <a:t>of different insurance plans?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53" y="2819400"/>
            <a:ext cx="1092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prstClr val="black"/>
                </a:solidFill>
                <a:latin typeface="Cabin" panose="020B0803050202020004" pitchFamily="34" charset="0"/>
              </a:rPr>
              <a:t>Benefits covered</a:t>
            </a:r>
            <a:endParaRPr lang="en-US" sz="1400" b="1" u="sng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3" y="1838980"/>
            <a:ext cx="10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prstClr val="black"/>
                </a:solidFill>
                <a:latin typeface="Cabin" panose="020B0803050202020004" pitchFamily="34" charset="0"/>
              </a:rPr>
              <a:t>Premium </a:t>
            </a:r>
            <a:br>
              <a:rPr lang="en-US" sz="1400" b="1" u="sng" dirty="0" smtClean="0">
                <a:solidFill>
                  <a:prstClr val="black"/>
                </a:solidFill>
                <a:latin typeface="Cabin" panose="020B0803050202020004" pitchFamily="34" charset="0"/>
              </a:rPr>
            </a:br>
            <a:r>
              <a:rPr lang="en-US" sz="1400" b="1" u="sng" dirty="0" smtClean="0">
                <a:solidFill>
                  <a:prstClr val="black"/>
                </a:solidFill>
                <a:latin typeface="Cabin" panose="020B0803050202020004" pitchFamily="34" charset="0"/>
              </a:rPr>
              <a:t>costs</a:t>
            </a:r>
            <a:endParaRPr lang="en-US" sz="1400" b="1" u="sng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53" y="3581400"/>
            <a:ext cx="1111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prstClr val="black"/>
                </a:solidFill>
                <a:latin typeface="Cabin" panose="020B0803050202020004" pitchFamily="34" charset="0"/>
              </a:rPr>
              <a:t>Potential out-of-pocket costs*</a:t>
            </a:r>
            <a:endParaRPr lang="en-US" sz="1400" b="1" u="sng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53" y="4608493"/>
            <a:ext cx="1102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prstClr val="black"/>
                </a:solidFill>
                <a:latin typeface="Cabin" panose="020B0803050202020004" pitchFamily="34" charset="0"/>
              </a:rPr>
              <a:t>Doctors, clinics, hospitals available</a:t>
            </a:r>
            <a:endParaRPr lang="en-US" sz="1400" b="1" u="sng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45720" y="5897880"/>
            <a:ext cx="909828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abin" panose="020B0803050202020004" pitchFamily="34" charset="0"/>
              </a:rPr>
              <a:t>Notes: Bars may not sum to 100 percent because of “don’t know” responses or refusal to respond; segments may not sum to subtotals because of rounding. * Potential out-of-pocket costs from deductibles and copayments</a:t>
            </a:r>
            <a:r>
              <a:rPr lang="en-US" sz="1100" dirty="0">
                <a:latin typeface="Cabin" panose="020B0803050202020004" pitchFamily="34" charset="0"/>
              </a:rPr>
              <a:t>. “Obtained coverage” includes those who visited the marketplace and </a:t>
            </a:r>
            <a:r>
              <a:rPr lang="en-US" sz="1100" dirty="0" smtClean="0">
                <a:latin typeface="Cabin" panose="020B0803050202020004" pitchFamily="34" charset="0"/>
              </a:rPr>
              <a:t/>
            </a:r>
            <a:br>
              <a:rPr lang="en-US" sz="1100" dirty="0" smtClean="0">
                <a:latin typeface="Cabin" panose="020B0803050202020004" pitchFamily="34" charset="0"/>
              </a:rPr>
            </a:br>
            <a:r>
              <a:rPr lang="en-US" sz="1100" dirty="0" smtClean="0">
                <a:latin typeface="Cabin" panose="020B0803050202020004" pitchFamily="34" charset="0"/>
              </a:rPr>
              <a:t>have </a:t>
            </a:r>
            <a:r>
              <a:rPr lang="en-US" sz="1100" dirty="0">
                <a:latin typeface="Cabin" panose="020B0803050202020004" pitchFamily="34" charset="0"/>
              </a:rPr>
              <a:t>had marketplace coverage for two years or less. “</a:t>
            </a:r>
            <a:r>
              <a:rPr lang="en-US" sz="1100" dirty="0" smtClean="0">
                <a:latin typeface="Cabin" panose="020B0803050202020004" pitchFamily="34" charset="0"/>
              </a:rPr>
              <a:t>Did not obtain coverage” does not include those who obtained coverage through another source. </a:t>
            </a:r>
            <a:br>
              <a:rPr lang="en-US" sz="1100" dirty="0" smtClean="0">
                <a:latin typeface="Cabin" panose="020B0803050202020004" pitchFamily="34" charset="0"/>
              </a:rPr>
            </a:br>
            <a:r>
              <a:rPr lang="en-US" sz="1100" dirty="0" smtClean="0">
                <a:latin typeface="Cabin" panose="020B0803050202020004" pitchFamily="34" charset="0"/>
              </a:rPr>
              <a:t>** Marketplace-eligible includes adults in expansion states who are above 138% FPL and adults in </a:t>
            </a:r>
            <a:r>
              <a:rPr lang="en-US" sz="1100" dirty="0" err="1" smtClean="0">
                <a:latin typeface="Cabin" panose="020B0803050202020004" pitchFamily="34" charset="0"/>
              </a:rPr>
              <a:t>nonexpansion</a:t>
            </a:r>
            <a:r>
              <a:rPr lang="en-US" sz="1100" dirty="0" smtClean="0">
                <a:latin typeface="Cabin" panose="020B0803050202020004" pitchFamily="34" charset="0"/>
              </a:rPr>
              <a:t> states who are above 100% FPL.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bin" panose="020B0803050202020004" pitchFamily="34" charset="0"/>
              </a:rPr>
              <a:t>Source</a:t>
            </a:r>
            <a:r>
              <a:rPr lang="en-US" sz="1100" dirty="0">
                <a:latin typeface="Cabin" panose="020B0803050202020004" pitchFamily="34" charset="0"/>
              </a:rPr>
              <a:t>: </a:t>
            </a:r>
            <a:r>
              <a:rPr lang="en-US" sz="1100" dirty="0">
                <a:latin typeface="Cabin" panose="020B08030502020200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latin typeface="Cabin" panose="020B0803050202020004" pitchFamily="34" charset="0"/>
                <a:cs typeface="Arial" pitchFamily="34" charset="0"/>
              </a:rPr>
              <a:t>Survey, March–May 2015.</a:t>
            </a:r>
            <a:endParaRPr lang="en-US" sz="1100" dirty="0"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7880" y="5486400"/>
            <a:ext cx="7056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Percent of adults ages 19–64 who went to the marketplace and are marketplace-eligible**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45936" y="1216223"/>
            <a:ext cx="1473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Somewhat easy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00" y="1216223"/>
            <a:ext cx="1034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Very easy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5696" y="1216223"/>
            <a:ext cx="1839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Somewhat difficult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65960" y="121622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Very difficult or impossible</a:t>
            </a:r>
            <a:endParaRPr lang="en-US" sz="14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62185" y="1296465"/>
            <a:ext cx="137160" cy="1371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06507" y="1296465"/>
            <a:ext cx="137160" cy="13716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36900" y="1296465"/>
            <a:ext cx="137160" cy="13716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74520" y="1296465"/>
            <a:ext cx="137160" cy="137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  <a:latin typeface="Cabin" panose="020B0803050202020004" pitchFamily="34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342632" y="4087368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8229600" y="3758184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59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7086600" y="5059397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7620000" y="3108960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8506968" y="2758583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7708392" y="2130552"/>
            <a:ext cx="536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8558784" y="1783080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67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3505200" y="5056263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3886200" y="4724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35" name="TextBox 1"/>
          <p:cNvSpPr txBox="1"/>
          <p:nvPr/>
        </p:nvSpPr>
        <p:spPr>
          <a:xfrm>
            <a:off x="3310128" y="4087368"/>
            <a:ext cx="487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4239768" y="3758184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37" name="TextBox 1"/>
          <p:cNvSpPr txBox="1"/>
          <p:nvPr/>
        </p:nvSpPr>
        <p:spPr>
          <a:xfrm>
            <a:off x="3626888" y="3108960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53</a:t>
            </a:r>
          </a:p>
        </p:txBody>
      </p:sp>
      <p:sp>
        <p:nvSpPr>
          <p:cNvPr id="38" name="TextBox 1"/>
          <p:cNvSpPr txBox="1"/>
          <p:nvPr/>
        </p:nvSpPr>
        <p:spPr>
          <a:xfrm>
            <a:off x="4468368" y="2758583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3703088" y="2130552"/>
            <a:ext cx="487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4495800" y="1783080"/>
            <a:ext cx="41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41" name="TextBox 1"/>
          <p:cNvSpPr txBox="1"/>
          <p:nvPr/>
        </p:nvSpPr>
        <p:spPr>
          <a:xfrm>
            <a:off x="7894088" y="4724400"/>
            <a:ext cx="541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436509238"/>
      </p:ext>
    </p:extLst>
  </p:cSld>
  <p:clrMapOvr>
    <a:masterClrMapping/>
  </p:clrMapOvr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17226</TotalTime>
  <Words>145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829</cp:revision>
  <cp:lastPrinted>2015-08-26T18:54:46Z</cp:lastPrinted>
  <dcterms:created xsi:type="dcterms:W3CDTF">2014-06-13T13:57:10Z</dcterms:created>
  <dcterms:modified xsi:type="dcterms:W3CDTF">2015-09-25T14:35:52Z</dcterms:modified>
</cp:coreProperties>
</file>