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20" r:id="rId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6A38"/>
    <a:srgbClr val="003865"/>
    <a:srgbClr val="B9D9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18" autoAdjust="0"/>
    <p:restoredTop sz="98958" autoAdjust="0"/>
  </p:normalViewPr>
  <p:slideViewPr>
    <p:cSldViewPr>
      <p:cViewPr varScale="1">
        <p:scale>
          <a:sx n="117" d="100"/>
          <a:sy n="117" d="100"/>
        </p:scale>
        <p:origin x="-15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9898425968545"/>
          <c:y val="0.153815712534488"/>
          <c:w val="0.75010157403145505"/>
          <c:h val="0.8144792643049679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Somewhat easy</c:v>
                </c:pt>
              </c:strCache>
            </c:strRef>
          </c:tx>
          <c:spPr>
            <a:solidFill>
              <a:srgbClr val="B9D9EB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Sheet1!$B$2:$F$2</c:f>
              <c:strCache>
                <c:ptCount val="5"/>
                <c:pt idx="0">
                  <c:v>400%+ FPL</c:v>
                </c:pt>
                <c:pt idx="1">
                  <c:v>200%–399% FPL</c:v>
                </c:pt>
                <c:pt idx="2">
                  <c:v>100%–199% FPL</c:v>
                </c:pt>
                <c:pt idx="3">
                  <c:v>&lt;100% FPL*</c:v>
                </c:pt>
                <c:pt idx="4">
                  <c:v>Total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40</c:v>
                </c:pt>
                <c:pt idx="1">
                  <c:v>34</c:v>
                </c:pt>
                <c:pt idx="2">
                  <c:v>28</c:v>
                </c:pt>
                <c:pt idx="3">
                  <c:v>26</c:v>
                </c:pt>
                <c:pt idx="4">
                  <c:v>35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Very easy</c:v>
                </c:pt>
              </c:strCache>
            </c:strRef>
          </c:tx>
          <c:spPr>
            <a:solidFill>
              <a:srgbClr val="003865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Sheet1!$B$2:$F$2</c:f>
              <c:strCache>
                <c:ptCount val="5"/>
                <c:pt idx="0">
                  <c:v>400%+ FPL</c:v>
                </c:pt>
                <c:pt idx="1">
                  <c:v>200%–399% FPL</c:v>
                </c:pt>
                <c:pt idx="2">
                  <c:v>100%–199% FPL</c:v>
                </c:pt>
                <c:pt idx="3">
                  <c:v>&lt;100% FPL*</c:v>
                </c:pt>
                <c:pt idx="4">
                  <c:v>Total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31</c:v>
                </c:pt>
                <c:pt idx="1">
                  <c:v>15</c:v>
                </c:pt>
                <c:pt idx="2">
                  <c:v>7</c:v>
                </c:pt>
                <c:pt idx="3">
                  <c:v>14</c:v>
                </c:pt>
                <c:pt idx="4">
                  <c:v>20</c:v>
                </c:pt>
              </c:numCache>
            </c:numRef>
          </c:val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Somewhat difficult</c:v>
                </c:pt>
              </c:strCache>
            </c:strRef>
          </c:tx>
          <c:spPr>
            <a:solidFill>
              <a:srgbClr val="046A38">
                <a:alpha val="50000"/>
              </a:srgb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29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Sheet1!$B$2:$F$2</c:f>
              <c:strCache>
                <c:ptCount val="5"/>
                <c:pt idx="0">
                  <c:v>400%+ FPL</c:v>
                </c:pt>
                <c:pt idx="1">
                  <c:v>200%–399% FPL</c:v>
                </c:pt>
                <c:pt idx="2">
                  <c:v>100%–199% FPL</c:v>
                </c:pt>
                <c:pt idx="3">
                  <c:v>&lt;100% FPL*</c:v>
                </c:pt>
                <c:pt idx="4">
                  <c:v>Total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-21</c:v>
                </c:pt>
                <c:pt idx="1">
                  <c:v>-33</c:v>
                </c:pt>
                <c:pt idx="2">
                  <c:v>-37</c:v>
                </c:pt>
                <c:pt idx="3">
                  <c:v>-35</c:v>
                </c:pt>
                <c:pt idx="4">
                  <c:v>-29</c:v>
                </c:pt>
              </c:numCache>
            </c:numRef>
          </c:val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Very difficult</c:v>
                </c:pt>
              </c:strCache>
            </c:strRef>
          </c:tx>
          <c:spPr>
            <a:solidFill>
              <a:srgbClr val="046A38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Sheet1!$B$2:$F$2</c:f>
              <c:strCache>
                <c:ptCount val="5"/>
                <c:pt idx="0">
                  <c:v>400%+ FPL</c:v>
                </c:pt>
                <c:pt idx="1">
                  <c:v>200%–399% FPL</c:v>
                </c:pt>
                <c:pt idx="2">
                  <c:v>100%–199% FPL</c:v>
                </c:pt>
                <c:pt idx="3">
                  <c:v>&lt;100% FPL*</c:v>
                </c:pt>
                <c:pt idx="4">
                  <c:v>Total</c:v>
                </c:pt>
              </c:strCache>
            </c:strRef>
          </c:cat>
          <c:val>
            <c:numRef>
              <c:f>Sheet1!$B$6:$F$6</c:f>
              <c:numCache>
                <c:formatCode>General</c:formatCode>
                <c:ptCount val="5"/>
                <c:pt idx="0">
                  <c:v>-6</c:v>
                </c:pt>
                <c:pt idx="1">
                  <c:v>-15</c:v>
                </c:pt>
                <c:pt idx="2">
                  <c:v>-27</c:v>
                </c:pt>
                <c:pt idx="3">
                  <c:v>-23</c:v>
                </c:pt>
                <c:pt idx="4">
                  <c:v>-14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"/>
        <c:overlap val="100"/>
        <c:axId val="160753152"/>
        <c:axId val="160754688"/>
      </c:barChart>
      <c:catAx>
        <c:axId val="160753152"/>
        <c:scaling>
          <c:orientation val="minMax"/>
        </c:scaling>
        <c:delete val="0"/>
        <c:axPos val="l"/>
        <c:majorTickMark val="none"/>
        <c:minorTickMark val="none"/>
        <c:tickLblPos val="low"/>
        <c:spPr>
          <a:ln w="50800">
            <a:solidFill>
              <a:schemeClr val="tx1"/>
            </a:solidFill>
          </a:ln>
        </c:spPr>
        <c:txPr>
          <a:bodyPr/>
          <a:lstStyle/>
          <a:p>
            <a:pPr algn="just">
              <a:defRPr/>
            </a:pPr>
            <a:endParaRPr lang="en-US"/>
          </a:p>
        </c:txPr>
        <c:crossAx val="160754688"/>
        <c:crosses val="autoZero"/>
        <c:auto val="1"/>
        <c:lblAlgn val="ctr"/>
        <c:lblOffset val="100"/>
        <c:noMultiLvlLbl val="0"/>
      </c:catAx>
      <c:valAx>
        <c:axId val="160754688"/>
        <c:scaling>
          <c:orientation val="minMax"/>
          <c:max val="100"/>
          <c:min val="-100"/>
        </c:scaling>
        <c:delete val="1"/>
        <c:axPos val="b"/>
        <c:numFmt formatCode="General" sourceLinked="1"/>
        <c:majorTickMark val="out"/>
        <c:minorTickMark val="none"/>
        <c:tickLblPos val="nextTo"/>
        <c:crossAx val="160753152"/>
        <c:crosses val="autoZero"/>
        <c:crossBetween val="between"/>
        <c:majorUnit val="25"/>
      </c:valAx>
    </c:plotArea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53" y="8543369"/>
            <a:ext cx="2025227" cy="532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D98B12AD-05A1-4A54-A581-98EDDFA48862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30" tIns="45716" rIns="91430" bIns="457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6EBD13FD-8EC5-491D-9104-120035574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8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29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  <p:sldLayoutId id="2147483703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1005840"/>
          </a:xfrm>
        </p:spPr>
        <p:txBody>
          <a:bodyPr anchor="t" anchorCtr="1">
            <a:noAutofit/>
          </a:bodyPr>
          <a:lstStyle/>
          <a:p>
            <a:pPr algn="ctr"/>
            <a:r>
              <a:rPr lang="en-US" sz="2000" b="1" kern="0" dirty="0" smtClean="0">
                <a:ea typeface="ＭＳ Ｐゴシック"/>
              </a:rPr>
              <a:t>About </a:t>
            </a:r>
            <a:r>
              <a:rPr lang="en-US" sz="2000" b="1" kern="0" dirty="0" smtClean="0">
                <a:ea typeface="ＭＳ Ｐゴシック"/>
              </a:rPr>
              <a:t>Three of Five Privately Insured Adults with </a:t>
            </a:r>
            <a:br>
              <a:rPr lang="en-US" sz="2000" b="1" kern="0" dirty="0" smtClean="0">
                <a:ea typeface="ＭＳ Ｐゴシック"/>
              </a:rPr>
            </a:br>
            <a:r>
              <a:rPr lang="en-US" sz="2000" b="1" kern="0" dirty="0" smtClean="0">
                <a:ea typeface="ＭＳ Ｐゴシック"/>
              </a:rPr>
              <a:t>Low Incomes Reported That It Was Difficult or Impossible </a:t>
            </a:r>
            <a:br>
              <a:rPr lang="en-US" sz="2000" b="1" kern="0" dirty="0" smtClean="0">
                <a:ea typeface="ＭＳ Ｐゴシック"/>
              </a:rPr>
            </a:br>
            <a:r>
              <a:rPr lang="en-US" sz="2000" b="1" kern="0" dirty="0" smtClean="0">
                <a:ea typeface="ＭＳ Ｐゴシック"/>
              </a:rPr>
              <a:t>to Afford Their Deductible</a:t>
            </a:r>
            <a:endParaRPr lang="en-US" sz="2000" b="1" dirty="0"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5606561"/>
            <a:ext cx="5125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 smtClean="0">
                <a:cs typeface="Arial" pitchFamily="34" charset="0"/>
              </a:rPr>
              <a:t>Privately insured adults </a:t>
            </a:r>
            <a:r>
              <a:rPr lang="en-US" sz="1600" b="1" dirty="0">
                <a:cs typeface="Arial" pitchFamily="34" charset="0"/>
              </a:rPr>
              <a:t>ages </a:t>
            </a:r>
            <a:r>
              <a:rPr lang="en-US" sz="1600" b="1" dirty="0" smtClean="0">
                <a:cs typeface="Arial" pitchFamily="34" charset="0"/>
              </a:rPr>
              <a:t>19–64 who have a deductible</a:t>
            </a:r>
            <a:endParaRPr lang="en-US" sz="1600" b="1" dirty="0">
              <a:cs typeface="Arial" pitchFamily="34" charset="0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441795993"/>
              </p:ext>
            </p:extLst>
          </p:nvPr>
        </p:nvGraphicFramePr>
        <p:xfrm>
          <a:off x="173008" y="1524000"/>
          <a:ext cx="8742392" cy="3777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45720" y="5994399"/>
            <a:ext cx="724049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/>
              <a:t>Notes: FPL refers to federal poverty level. </a:t>
            </a:r>
            <a:r>
              <a:rPr lang="en-US" sz="1200" dirty="0">
                <a:solidFill>
                  <a:prstClr val="black"/>
                </a:solidFill>
              </a:rPr>
              <a:t>Bars may not sum to </a:t>
            </a:r>
            <a:r>
              <a:rPr lang="en-US" sz="1200" dirty="0" smtClean="0">
                <a:solidFill>
                  <a:prstClr val="black"/>
                </a:solidFill>
              </a:rPr>
              <a:t>100% </a:t>
            </a:r>
            <a:r>
              <a:rPr lang="en-US" sz="1200" dirty="0">
                <a:solidFill>
                  <a:prstClr val="black"/>
                </a:solidFill>
              </a:rPr>
              <a:t>because of “don’t know” responses or refusal to respond; segments may not sum to subtotals because of rounding</a:t>
            </a:r>
            <a:r>
              <a:rPr lang="en-US" sz="1200" dirty="0" smtClean="0">
                <a:solidFill>
                  <a:prstClr val="black"/>
                </a:solidFill>
              </a:rPr>
              <a:t>.</a:t>
            </a:r>
            <a:br>
              <a:rPr lang="en-US" sz="1200" dirty="0" smtClean="0">
                <a:solidFill>
                  <a:prstClr val="black"/>
                </a:solidFill>
              </a:rPr>
            </a:br>
            <a:r>
              <a:rPr lang="en-US" sz="1200" dirty="0" smtClean="0">
                <a:solidFill>
                  <a:prstClr val="black"/>
                </a:solidFill>
              </a:rPr>
              <a:t>* Sample size n=94. </a:t>
            </a:r>
            <a:endParaRPr lang="en-US" sz="1200" dirty="0">
              <a:solidFill>
                <a:prstClr val="black"/>
              </a:solidFill>
            </a:endParaRPr>
          </a:p>
          <a:p>
            <a:r>
              <a:rPr lang="en-US" sz="1200" dirty="0">
                <a:solidFill>
                  <a:srgbClr val="000000"/>
                </a:solidFill>
              </a:rPr>
              <a:t>Source: The Commonwealth Fund </a:t>
            </a:r>
            <a:r>
              <a:rPr lang="en-US" sz="1200" dirty="0" smtClean="0">
                <a:solidFill>
                  <a:srgbClr val="000000"/>
                </a:solidFill>
              </a:rPr>
              <a:t>Health Care </a:t>
            </a:r>
            <a:r>
              <a:rPr lang="en-US" sz="1200" dirty="0">
                <a:solidFill>
                  <a:srgbClr val="000000"/>
                </a:solidFill>
              </a:rPr>
              <a:t>Affordability Tracking Survey, September–October 2014.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81600" y="5225561"/>
            <a:ext cx="832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Percent</a:t>
            </a:r>
            <a:endParaRPr lang="en-US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114300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>
                <a:cs typeface="Arial" pitchFamily="34" charset="0"/>
              </a:rPr>
              <a:t>How easy or difficult is it for you to afford your deductible?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99795" y="1567961"/>
            <a:ext cx="14154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ea typeface="ＭＳ Ｐゴシック" charset="0"/>
              </a:rPr>
              <a:t>Somewhat easy</a:t>
            </a:r>
            <a:endParaRPr lang="en-US" sz="1400" b="1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50794" y="1567961"/>
            <a:ext cx="10344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ea typeface="ＭＳ Ｐゴシック" charset="0"/>
              </a:rPr>
              <a:t>Very easy</a:t>
            </a:r>
            <a:endParaRPr lang="en-US" sz="1400" b="1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94795" y="1570071"/>
            <a:ext cx="1692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ea typeface="ＭＳ Ｐゴシック" charset="0"/>
              </a:rPr>
              <a:t>Somewhat difficult</a:t>
            </a:r>
            <a:endParaRPr lang="en-US" sz="1400" b="1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0158" y="1567961"/>
            <a:ext cx="22822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ea typeface="ＭＳ Ｐゴシック" charset="0"/>
              </a:rPr>
              <a:t>Very difficult or impossible</a:t>
            </a:r>
            <a:endParaRPr lang="en-US" sz="1400" b="1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763820" y="1659401"/>
            <a:ext cx="137160" cy="137160"/>
          </a:xfrm>
          <a:prstGeom prst="rect">
            <a:avLst/>
          </a:prstGeom>
          <a:solidFill>
            <a:srgbClr val="B9D9E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414819" y="1659401"/>
            <a:ext cx="137160" cy="137160"/>
          </a:xfrm>
          <a:prstGeom prst="rect">
            <a:avLst/>
          </a:prstGeom>
          <a:solidFill>
            <a:srgbClr val="00386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62436" y="1659401"/>
            <a:ext cx="137160" cy="137160"/>
          </a:xfrm>
          <a:prstGeom prst="rect">
            <a:avLst/>
          </a:prstGeom>
          <a:solidFill>
            <a:srgbClr val="046A38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47800" y="1659401"/>
            <a:ext cx="137160" cy="137160"/>
          </a:xfrm>
          <a:prstGeom prst="rect">
            <a:avLst/>
          </a:prstGeom>
          <a:solidFill>
            <a:srgbClr val="046A3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80945" y="225376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54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93469" y="286336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832602" y="347296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86213" y="408256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49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997411" y="47165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71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793066" y="225376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43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298409" y="286336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58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98799" y="347296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64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23732" y="408256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49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317999" y="47165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27</a:t>
            </a:r>
          </a:p>
        </p:txBody>
      </p:sp>
      <p:pic>
        <p:nvPicPr>
          <p:cNvPr id="28" name="Picture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913" y="61753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677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6151</TotalTime>
  <Words>100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About Three of Five Privately Insured Adults with  Low Incomes Reported That It Was Difficult or Impossible  to Afford Their Deductible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Petra W. Rasmussen</dc:creator>
  <cp:lastModifiedBy>Samantha Mackie</cp:lastModifiedBy>
  <cp:revision>491</cp:revision>
  <cp:lastPrinted>2014-11-06T22:07:11Z</cp:lastPrinted>
  <dcterms:created xsi:type="dcterms:W3CDTF">2014-07-17T20:56:35Z</dcterms:created>
  <dcterms:modified xsi:type="dcterms:W3CDTF">2014-11-13T16:28:34Z</dcterms:modified>
</cp:coreProperties>
</file>